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35" r:id="rId1"/>
  </p:sldMasterIdLst>
  <p:notesMasterIdLst>
    <p:notesMasterId r:id="rId91"/>
  </p:notesMasterIdLst>
  <p:handoutMasterIdLst>
    <p:handoutMasterId r:id="rId92"/>
  </p:handoutMasterIdLst>
  <p:sldIdLst>
    <p:sldId id="632" r:id="rId2"/>
    <p:sldId id="783" r:id="rId3"/>
    <p:sldId id="789" r:id="rId4"/>
    <p:sldId id="790" r:id="rId5"/>
    <p:sldId id="925" r:id="rId6"/>
    <p:sldId id="928" r:id="rId7"/>
    <p:sldId id="929" r:id="rId8"/>
    <p:sldId id="930" r:id="rId9"/>
    <p:sldId id="1723" r:id="rId10"/>
    <p:sldId id="996" r:id="rId11"/>
    <p:sldId id="917" r:id="rId12"/>
    <p:sldId id="833" r:id="rId13"/>
    <p:sldId id="919" r:id="rId14"/>
    <p:sldId id="829" r:id="rId15"/>
    <p:sldId id="828" r:id="rId16"/>
    <p:sldId id="797" r:id="rId17"/>
    <p:sldId id="830" r:id="rId18"/>
    <p:sldId id="831" r:id="rId19"/>
    <p:sldId id="832" r:id="rId20"/>
    <p:sldId id="1037" r:id="rId21"/>
    <p:sldId id="916" r:id="rId22"/>
    <p:sldId id="915" r:id="rId23"/>
    <p:sldId id="911" r:id="rId24"/>
    <p:sldId id="912" r:id="rId25"/>
    <p:sldId id="784" r:id="rId26"/>
    <p:sldId id="819" r:id="rId27"/>
    <p:sldId id="820" r:id="rId28"/>
    <p:sldId id="822" r:id="rId29"/>
    <p:sldId id="823" r:id="rId30"/>
    <p:sldId id="991" r:id="rId31"/>
    <p:sldId id="992" r:id="rId32"/>
    <p:sldId id="993" r:id="rId33"/>
    <p:sldId id="841" r:id="rId34"/>
    <p:sldId id="842" r:id="rId35"/>
    <p:sldId id="840" r:id="rId36"/>
    <p:sldId id="825" r:id="rId37"/>
    <p:sldId id="826" r:id="rId38"/>
    <p:sldId id="1070" r:id="rId39"/>
    <p:sldId id="540" r:id="rId40"/>
    <p:sldId id="795" r:id="rId41"/>
    <p:sldId id="543" r:id="rId42"/>
    <p:sldId id="544" r:id="rId43"/>
    <p:sldId id="546" r:id="rId44"/>
    <p:sldId id="946" r:id="rId45"/>
    <p:sldId id="947" r:id="rId46"/>
    <p:sldId id="999" r:id="rId47"/>
    <p:sldId id="950" r:id="rId48"/>
    <p:sldId id="951" r:id="rId49"/>
    <p:sldId id="952" r:id="rId50"/>
    <p:sldId id="1725" r:id="rId51"/>
    <p:sldId id="954" r:id="rId52"/>
    <p:sldId id="955" r:id="rId53"/>
    <p:sldId id="956" r:id="rId54"/>
    <p:sldId id="957" r:id="rId55"/>
    <p:sldId id="959" r:id="rId56"/>
    <p:sldId id="1043" r:id="rId57"/>
    <p:sldId id="962" r:id="rId58"/>
    <p:sldId id="963" r:id="rId59"/>
    <p:sldId id="1042" r:id="rId60"/>
    <p:sldId id="1044" r:id="rId61"/>
    <p:sldId id="966" r:id="rId62"/>
    <p:sldId id="967" r:id="rId63"/>
    <p:sldId id="968" r:id="rId64"/>
    <p:sldId id="1069" r:id="rId65"/>
    <p:sldId id="970" r:id="rId66"/>
    <p:sldId id="971" r:id="rId67"/>
    <p:sldId id="972" r:id="rId68"/>
    <p:sldId id="973" r:id="rId69"/>
    <p:sldId id="974" r:id="rId70"/>
    <p:sldId id="975" r:id="rId71"/>
    <p:sldId id="977" r:id="rId72"/>
    <p:sldId id="978" r:id="rId73"/>
    <p:sldId id="979" r:id="rId74"/>
    <p:sldId id="980" r:id="rId75"/>
    <p:sldId id="981" r:id="rId76"/>
    <p:sldId id="982" r:id="rId77"/>
    <p:sldId id="983" r:id="rId78"/>
    <p:sldId id="984" r:id="rId79"/>
    <p:sldId id="1038" r:id="rId80"/>
    <p:sldId id="1039" r:id="rId81"/>
    <p:sldId id="985" r:id="rId82"/>
    <p:sldId id="1030" r:id="rId83"/>
    <p:sldId id="932" r:id="rId84"/>
    <p:sldId id="933" r:id="rId85"/>
    <p:sldId id="1067" r:id="rId86"/>
    <p:sldId id="935" r:id="rId87"/>
    <p:sldId id="936" r:id="rId88"/>
    <p:sldId id="937" r:id="rId89"/>
    <p:sldId id="524" r:id="rId9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7153"/>
    <a:srgbClr val="C8AD90"/>
    <a:srgbClr val="3A3AFE"/>
    <a:srgbClr val="EBC484"/>
    <a:srgbClr val="0AD0FE"/>
    <a:srgbClr val="014178"/>
    <a:srgbClr val="C5975C"/>
    <a:srgbClr val="FF6600"/>
    <a:srgbClr val="015CA7"/>
    <a:srgbClr val="0029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22" autoAdjust="0"/>
    <p:restoredTop sz="85772" autoAdjust="0"/>
  </p:normalViewPr>
  <p:slideViewPr>
    <p:cSldViewPr>
      <p:cViewPr varScale="1">
        <p:scale>
          <a:sx n="114" d="100"/>
          <a:sy n="114" d="100"/>
        </p:scale>
        <p:origin x="26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5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822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6325D-3896-4C42-8A33-6CE22D3515EA}" type="datetimeFigureOut">
              <a:rPr lang="en-US" smtClean="0"/>
              <a:pPr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D6153-9F7B-47CF-8186-721890E5D7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496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2A48F-7A0C-4720-91B8-34BE7BBEB43D}" type="datetimeFigureOut">
              <a:rPr lang="zh-CN" altLang="en-US" smtClean="0"/>
              <a:pPr/>
              <a:t>2025/9/17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44896-A9B2-4544-A0B8-D3BBA0E8AE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551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50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10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564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45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152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231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9FADB-F955-BED1-3FB8-A215FD921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D62B35-5B79-C353-1D6B-FA6DF682E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053591-56EA-ADF7-AD52-4544FEDD69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3BA6D1-FB6A-7F01-14AA-2EC6AC7EFA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275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1528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511296-BDF6-496E-BDD9-4E834D39E9EF}" type="slidenum">
              <a:rPr lang="ja-JP" altLang="en-AU"/>
              <a:pPr/>
              <a:t>11</a:t>
            </a:fld>
            <a:endParaRPr lang="en-AU" altLang="ja-JP"/>
          </a:p>
        </p:txBody>
      </p:sp>
      <p:sp>
        <p:nvSpPr>
          <p:cNvPr id="345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5331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5500F0-7D70-4DCD-9E2E-999481E73347}" type="slidenum">
              <a:rPr lang="en-CA"/>
              <a:pPr/>
              <a:t>12</a:t>
            </a:fld>
            <a:endParaRPr lang="en-CA"/>
          </a:p>
        </p:txBody>
      </p:sp>
      <p:sp>
        <p:nvSpPr>
          <p:cNvPr id="397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8319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25E498-3EBC-4C3F-84FA-BD2EBFCAA6A6}" type="slidenum">
              <a:rPr lang="ja-JP" altLang="en-AU"/>
              <a:pPr/>
              <a:t>13</a:t>
            </a:fld>
            <a:endParaRPr lang="en-AU" altLang="ja-JP"/>
          </a:p>
        </p:txBody>
      </p:sp>
      <p:sp>
        <p:nvSpPr>
          <p:cNvPr id="349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39072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CA6EB8-8A93-4D06-88E6-BC7BB25A9DB6}" type="slidenum">
              <a:rPr lang="en-CA"/>
              <a:pPr/>
              <a:t>14</a:t>
            </a:fld>
            <a:endParaRPr lang="en-CA"/>
          </a:p>
        </p:txBody>
      </p:sp>
      <p:sp>
        <p:nvSpPr>
          <p:cNvPr id="522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293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D09EFF-962C-442D-8DD9-B72213B8687E}" type="slidenum">
              <a:rPr lang="en-CA"/>
              <a:pPr/>
              <a:t>15</a:t>
            </a:fld>
            <a:endParaRPr lang="en-CA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41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E3BA2A-45F7-4D6E-AED8-EC38FB1010D3}" type="slidenum">
              <a:rPr lang="en-CA"/>
              <a:pPr/>
              <a:t>17</a:t>
            </a:fld>
            <a:endParaRPr lang="en-CA"/>
          </a:p>
        </p:txBody>
      </p:sp>
      <p:sp>
        <p:nvSpPr>
          <p:cNvPr id="70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031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7844BF-49D9-4C19-88A0-3B3B9B791742}" type="slidenum">
              <a:rPr lang="en-CA"/>
              <a:pPr/>
              <a:t>18</a:t>
            </a:fld>
            <a:endParaRPr lang="en-CA"/>
          </a:p>
        </p:txBody>
      </p:sp>
      <p:sp>
        <p:nvSpPr>
          <p:cNvPr id="70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0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998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1C1EE6-E2A5-4FCC-95CE-8F8DE1B88BF5}" type="slidenum">
              <a:rPr lang="en-CA"/>
              <a:pPr/>
              <a:t>19</a:t>
            </a:fld>
            <a:endParaRPr lang="en-CA"/>
          </a:p>
        </p:txBody>
      </p:sp>
      <p:sp>
        <p:nvSpPr>
          <p:cNvPr id="70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0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7163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altLang="en-US" dirty="0"/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5E2DF8-4FA8-4253-BCE4-CEF05545D9A7}" type="slidenum">
              <a:rPr lang="en-US" altLang="en-US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49444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AU" altLang="en-US" dirty="0"/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884A86-3503-4519-8CC6-D990CC07D761}" type="slidenum">
              <a:rPr lang="en-US" altLang="en-US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146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AU" altLang="en-US" dirty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07C3C2-0980-4269-8F05-AECD21E5B381}" type="slidenum">
              <a:rPr lang="en-US" altLang="en-US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5257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AU" altLang="en-US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781852B-9F06-40C9-8FCC-8E1DBACCBDEA}" type="slidenum">
              <a:rPr lang="en-US" altLang="en-US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76381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248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58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AU" dirty="0"/>
          </a:p>
        </p:txBody>
      </p:sp>
      <p:sp>
        <p:nvSpPr>
          <p:cNvPr id="2805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E12A4C-E020-4042-B011-944585E7CB9E}" type="slidenum">
              <a:rPr lang="en-AU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A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361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1445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6067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6096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7B2977F8-8C4F-4CAB-925F-A1A40891A820}" type="slidenum">
              <a:rPr lang="en-US">
                <a:solidFill>
                  <a:srgbClr val="000000"/>
                </a:solidFill>
              </a:rPr>
              <a:pPr/>
              <a:t>32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65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5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2529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2D9217-356A-455F-9BE2-FB918FB40048}" type="slidenum">
              <a:rPr lang="en-GB">
                <a:solidFill>
                  <a:prstClr val="black"/>
                </a:solidFill>
              </a:rPr>
              <a:pPr/>
              <a:t>33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8207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2D9217-356A-455F-9BE2-FB918FB40048}" type="slidenum">
              <a:rPr lang="en-GB">
                <a:solidFill>
                  <a:prstClr val="black"/>
                </a:solidFill>
              </a:rPr>
              <a:pPr/>
              <a:t>34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29760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2D9217-356A-455F-9BE2-FB918FB40048}" type="slidenum">
              <a:rPr lang="en-GB">
                <a:solidFill>
                  <a:prstClr val="black"/>
                </a:solidFill>
              </a:rPr>
              <a:pPr/>
              <a:t>35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85375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36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0589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37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9060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2402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44896-A9B2-4544-A0B8-D3BBA0E8AE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1403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AU" altLang="zh-CN" dirty="0"/>
          </a:p>
        </p:txBody>
      </p:sp>
      <p:sp>
        <p:nvSpPr>
          <p:cNvPr id="5734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25A01D-511B-4690-84CE-0AA9DD73134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5064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44896-A9B2-4544-A0B8-D3BBA0E8AE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9257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44896-A9B2-4544-A0B8-D3BBA0E8AE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9767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44896-A9B2-4544-A0B8-D3BBA0E8AE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9703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796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171375-2855-47E8-AA34-A6CF40084AA7}" type="slidenum">
              <a:rPr lang="ja-JP" altLang="en-AU"/>
              <a:pPr/>
              <a:t>45</a:t>
            </a:fld>
            <a:endParaRPr lang="en-AU" altLang="ja-JP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13177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FDE41-ABAB-4E5D-B69F-87EA2EACEE06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37151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89B71466-EB7D-4690-9DD5-BEDF30DFA2DB}" type="slidenum">
              <a:rPr lang="en-US">
                <a:solidFill>
                  <a:srgbClr val="000000"/>
                </a:solidFill>
              </a:rPr>
              <a:pPr/>
              <a:t>47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5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43548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81C95DC-5709-4388-8C31-785A9A69A153}" type="slidenum">
              <a:rPr lang="en-US">
                <a:solidFill>
                  <a:srgbClr val="000000"/>
                </a:solidFill>
              </a:rPr>
              <a:pPr eaLnBrk="1" hangingPunct="1"/>
              <a:t>48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6704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81C95DC-5709-4388-8C31-785A9A69A153}" type="slidenum">
              <a:rPr lang="en-US">
                <a:solidFill>
                  <a:srgbClr val="000000"/>
                </a:solidFill>
              </a:rPr>
              <a:pPr eaLnBrk="1" hangingPunct="1"/>
              <a:t>49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7117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A7C72-113D-7E18-17B6-45A5E49E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13C9299-1A60-F8C7-0772-D41F446DF0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263F148D-ACEF-49F4-A961-326C3E1E5733}" type="slidenum">
              <a:rPr lang="en-US">
                <a:solidFill>
                  <a:srgbClr val="000000"/>
                </a:solidFill>
              </a:rPr>
              <a:pPr/>
              <a:t>50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169858" name="Rectangle 2">
            <a:extLst>
              <a:ext uri="{FF2B5EF4-FFF2-40B4-BE49-F238E27FC236}">
                <a16:creationId xmlns:a16="http://schemas.microsoft.com/office/drawing/2014/main" id="{9FE39CE9-7757-5232-B696-11F65ED191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69859" name="Rectangle 3">
            <a:extLst>
              <a:ext uri="{FF2B5EF4-FFF2-40B4-BE49-F238E27FC236}">
                <a16:creationId xmlns:a16="http://schemas.microsoft.com/office/drawing/2014/main" id="{2E0BF14E-40FA-8C28-3A2E-5F7A1AFDD7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03094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726F9D-E46B-42DD-B34A-E12B83545172}" type="slidenum">
              <a:rPr lang="en-AU">
                <a:solidFill>
                  <a:prstClr val="black"/>
                </a:solidFill>
              </a:rPr>
              <a:pPr/>
              <a:t>51</a:t>
            </a:fld>
            <a:endParaRPr lang="en-AU">
              <a:solidFill>
                <a:prstClr val="black"/>
              </a:solidFill>
            </a:endParaRPr>
          </a:p>
        </p:txBody>
      </p:sp>
      <p:sp>
        <p:nvSpPr>
          <p:cNvPr id="55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81371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3DA0E3-BACF-4DBF-A594-E1DBDD340DB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14024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54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19311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25A908-F995-4277-89EA-7A637E7F80EF}" type="slidenum">
              <a:rPr lang="en-CA"/>
              <a:pPr/>
              <a:t>55</a:t>
            </a:fld>
            <a:endParaRPr lang="en-CA"/>
          </a:p>
        </p:txBody>
      </p:sp>
      <p:sp>
        <p:nvSpPr>
          <p:cNvPr id="55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6877015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C5159-812E-4C4B-980F-634D30D0E9B8}" type="slidenum">
              <a:rPr lang="en-AU">
                <a:solidFill>
                  <a:srgbClr val="00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56</a:t>
            </a:fld>
            <a:endParaRPr lang="en-AU">
              <a:solidFill>
                <a:srgbClr val="00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559808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57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6691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F54EBB-A2D6-4D23-AD42-EE158A5AEFBD}" type="slidenum">
              <a:rPr lang="en-AU">
                <a:solidFill>
                  <a:srgbClr val="00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58</a:t>
            </a:fld>
            <a:endParaRPr lang="en-AU">
              <a:solidFill>
                <a:srgbClr val="00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5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8544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 defTabSz="461909">
              <a:spcBef>
                <a:spcPct val="0"/>
              </a:spcBef>
              <a:defRPr/>
            </a:pPr>
            <a:endParaRPr lang="en-US"/>
          </a:p>
        </p:txBody>
      </p:sp>
      <p:sp>
        <p:nvSpPr>
          <p:cNvPr id="2457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defTabSz="457200" eaLnBrk="0" hangingPunct="0">
              <a:defRPr/>
            </a:pPr>
            <a:fld id="{D55E1823-3FB8-4A09-B7E4-0674CBDE4D77}" type="slidenum">
              <a:rPr lang="en-US" sz="12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pPr algn="r" defTabSz="457200" eaLnBrk="0" hangingPunct="0">
                <a:defRPr/>
              </a:pPr>
              <a:t>58</a:t>
            </a:fld>
            <a:endParaRPr lang="en-US" sz="12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051503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461909">
              <a:spcBef>
                <a:spcPct val="0"/>
              </a:spcBef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59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6691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C5159-812E-4C4B-980F-634D30D0E9B8}" type="slidenum">
              <a:rPr lang="en-AU">
                <a:solidFill>
                  <a:srgbClr val="00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60</a:t>
            </a:fld>
            <a:endParaRPr lang="en-AU">
              <a:solidFill>
                <a:srgbClr val="00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559808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>
                <a:solidFill>
                  <a:prstClr val="black"/>
                </a:solidFill>
              </a:rPr>
              <a:pPr/>
              <a:t>61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16834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57526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F9E7DFD-EF76-4DD7-871B-E995C79CFD36}" type="slidenum">
              <a:rPr lang="en-US" altLang="zh-HK">
                <a:solidFill>
                  <a:srgbClr val="000000"/>
                </a:solidFill>
              </a:rPr>
              <a:pPr eaLnBrk="1" hangingPunct="1"/>
              <a:t>63</a:t>
            </a:fld>
            <a:endParaRPr lang="en-US" altLang="zh-HK">
              <a:solidFill>
                <a:srgbClr val="000000"/>
              </a:solidFill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1622790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49657E-6120-444C-A73A-62DF399544B4}" type="slidenum">
              <a:rPr kumimoji="0" lang="en-US" altLang="zh-HK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panose="02020500000000000000" pitchFamily="18" charset="-12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zh-H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panose="02020500000000000000" pitchFamily="18" charset="-120"/>
              <a:cs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289138437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14AF669-9301-4877-8ABF-3B85DCDCE109}" type="slidenum">
              <a:rPr lang="en-US">
                <a:solidFill>
                  <a:srgbClr val="000000"/>
                </a:solidFill>
              </a:rPr>
              <a:pPr eaLnBrk="1" hangingPunct="1"/>
              <a:t>65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16602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744B409-7CA9-4217-A0EA-4C4C64A9C58B}" type="slidenum">
              <a:rPr lang="ja-JP" altLang="en-AU"/>
              <a:pPr/>
              <a:t>66</a:t>
            </a:fld>
            <a:endParaRPr lang="en-AU" altLang="ja-JP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7563681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D7DABFA5-D5CB-482F-B40E-52DB5489C1ED}" type="slidenum">
              <a:rPr lang="en-US">
                <a:solidFill>
                  <a:srgbClr val="000000"/>
                </a:solidFill>
              </a:rPr>
              <a:pPr/>
              <a:t>67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65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65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2838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FDE41-ABAB-4E5D-B69F-87EA2EACEE06}" type="slidenum">
              <a:rPr lang="en-US" smtClean="0">
                <a:solidFill>
                  <a:prstClr val="black"/>
                </a:solidFill>
              </a:rPr>
              <a:pPr/>
              <a:t>68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3484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886A4-1DA6-499D-B5F2-0E765E231892}" type="slidenum">
              <a:rPr lang="en-CA" smtClean="0"/>
              <a:pPr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550007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BA1359-01AD-4647-A779-16BB43044766}" type="slidenum">
              <a:rPr lang="en-AU"/>
              <a:pPr/>
              <a:t>70</a:t>
            </a:fld>
            <a:endParaRPr lang="en-AU"/>
          </a:p>
        </p:txBody>
      </p:sp>
      <p:sp>
        <p:nvSpPr>
          <p:cNvPr id="1005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0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933921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E886A4-1DA6-499D-B5F2-0E765E231892}" type="slidenum">
              <a:rPr lang="en-CA" smtClean="0"/>
              <a:pPr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932863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A29B3-C27D-4EAE-BB7C-CEB84B9A3B2B}" type="slidenum">
              <a:rPr lang="en-AU" smtClean="0"/>
              <a:pPr/>
              <a:t>72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245785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2295E6-1A36-4750-AE12-A22461E7B59D}" type="slidenum">
              <a:rPr lang="en-AU"/>
              <a:pPr/>
              <a:t>73</a:t>
            </a:fld>
            <a:endParaRPr lang="en-AU"/>
          </a:p>
        </p:txBody>
      </p:sp>
      <p:sp>
        <p:nvSpPr>
          <p:cNvPr id="91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85552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B6F9D1C-ED5F-403F-9414-FBA35A83CC57}" type="slidenum">
              <a:rPr lang="en-US">
                <a:solidFill>
                  <a:srgbClr val="000000"/>
                </a:solidFill>
              </a:rPr>
              <a:pPr eaLnBrk="1" hangingPunct="1"/>
              <a:t>74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18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589B15AC-1D21-488C-84D0-FBE80F9888B2}" type="slidenum">
              <a:rPr lang="en-US">
                <a:solidFill>
                  <a:srgbClr val="000000"/>
                </a:solidFill>
              </a:rPr>
              <a:pPr/>
              <a:t>75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27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276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76097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8FC6504D-3BFC-491C-BB2D-3439CA0B9AA6}" type="slidenum">
              <a:rPr lang="en-US">
                <a:solidFill>
                  <a:srgbClr val="000000"/>
                </a:solidFill>
              </a:rPr>
              <a:pPr/>
              <a:t>76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552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552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5095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CA09314-1B9F-4504-85CE-35945F7911C9}" type="slidenum">
              <a:rPr lang="en-US">
                <a:solidFill>
                  <a:srgbClr val="000000"/>
                </a:solidFill>
              </a:rPr>
              <a:pPr eaLnBrk="1" hangingPunct="1"/>
              <a:t>77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85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85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2857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C22C4F-4D96-455F-8FA4-1669B30FF049}" type="slidenum">
              <a:rPr lang="en-CA"/>
              <a:pPr/>
              <a:t>78</a:t>
            </a:fld>
            <a:endParaRPr lang="en-CA"/>
          </a:p>
        </p:txBody>
      </p:sp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13111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buSzPct val="25000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79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  <a:buFont typeface="Arial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80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hape 138"/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842963" y="1082675"/>
            <a:ext cx="5192712" cy="29210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</p:sp>
      <p:sp>
        <p:nvSpPr>
          <p:cNvPr id="72706" name="Shape 139"/>
          <p:cNvSpPr>
            <a:spLocks noGrp="1"/>
          </p:cNvSpPr>
          <p:nvPr>
            <p:ph type="body" idx="1"/>
          </p:nvPr>
        </p:nvSpPr>
        <p:spPr bwMode="auto">
          <a:xfrm>
            <a:off x="688174" y="4166391"/>
            <a:ext cx="5502220" cy="3410316"/>
          </a:xfrm>
          <a:noFill/>
        </p:spPr>
        <p:txBody>
          <a:bodyPr lIns="88689" tIns="44332" rIns="88689" bIns="44332"/>
          <a:lstStyle/>
          <a:p>
            <a:pPr>
              <a:spcBef>
                <a:spcPct val="0"/>
              </a:spcBef>
              <a:buSzPct val="25000"/>
            </a:pPr>
            <a:endParaRPr lang="en-US" altLang="en-US" dirty="0">
              <a:sym typeface="Calibri" pitchFamily="34" charset="0"/>
            </a:endParaRPr>
          </a:p>
        </p:txBody>
      </p:sp>
      <p:sp>
        <p:nvSpPr>
          <p:cNvPr id="72707" name="Shape 140"/>
          <p:cNvSpPr>
            <a:spLocks noGrp="1"/>
          </p:cNvSpPr>
          <p:nvPr>
            <p:ph type="sldNum" sz="quarter" idx="5"/>
          </p:nvPr>
        </p:nvSpPr>
        <p:spPr bwMode="auto">
          <a:xfrm>
            <a:off x="3896483" y="8223940"/>
            <a:ext cx="2980501" cy="433908"/>
          </a:xfrm>
          <a:noFill/>
          <a:ln>
            <a:miter lim="800000"/>
            <a:headEnd/>
            <a:tailEnd/>
          </a:ln>
        </p:spPr>
        <p:txBody>
          <a:bodyPr lIns="88689" tIns="44332" rIns="88689" bIns="44332"/>
          <a:lstStyle/>
          <a:p>
            <a:pPr>
              <a:buSzPct val="25000"/>
            </a:pPr>
            <a:fld id="{B32774D2-169D-4094-9D96-0DC16FF1AAA3}" type="slidenum">
              <a:rPr lang="en-GB" altLang="en-US" sz="1100">
                <a:solidFill>
                  <a:srgbClr val="000000"/>
                </a:solidFill>
                <a:sym typeface="Calibri" pitchFamily="34" charset="0"/>
              </a:rPr>
              <a:pPr>
                <a:buSzPct val="25000"/>
              </a:pPr>
              <a:t>81</a:t>
            </a:fld>
            <a:endParaRPr lang="en-GB" altLang="en-US" sz="1100">
              <a:solidFill>
                <a:srgbClr val="000000"/>
              </a:solidFill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42713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hape 138"/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842963" y="1082675"/>
            <a:ext cx="5192712" cy="29210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</p:sp>
      <p:sp>
        <p:nvSpPr>
          <p:cNvPr id="72706" name="Shape 139"/>
          <p:cNvSpPr>
            <a:spLocks noGrp="1"/>
          </p:cNvSpPr>
          <p:nvPr>
            <p:ph type="body" idx="1"/>
          </p:nvPr>
        </p:nvSpPr>
        <p:spPr bwMode="auto">
          <a:xfrm>
            <a:off x="688174" y="4166391"/>
            <a:ext cx="5502220" cy="3410316"/>
          </a:xfrm>
          <a:noFill/>
        </p:spPr>
        <p:txBody>
          <a:bodyPr lIns="88689" tIns="44332" rIns="88689" bIns="44332"/>
          <a:lstStyle/>
          <a:p>
            <a:pPr>
              <a:spcBef>
                <a:spcPct val="0"/>
              </a:spcBef>
              <a:buSzPct val="25000"/>
            </a:pPr>
            <a:endParaRPr lang="en-US" altLang="en-US">
              <a:sym typeface="Calibri" pitchFamily="34" charset="0"/>
            </a:endParaRPr>
          </a:p>
        </p:txBody>
      </p:sp>
      <p:sp>
        <p:nvSpPr>
          <p:cNvPr id="72707" name="Shape 140"/>
          <p:cNvSpPr>
            <a:spLocks noGrp="1"/>
          </p:cNvSpPr>
          <p:nvPr>
            <p:ph type="sldNum" sz="quarter" idx="5"/>
          </p:nvPr>
        </p:nvSpPr>
        <p:spPr bwMode="auto">
          <a:xfrm>
            <a:off x="3896483" y="8223940"/>
            <a:ext cx="2980501" cy="433908"/>
          </a:xfrm>
          <a:noFill/>
          <a:ln>
            <a:miter lim="800000"/>
            <a:headEnd/>
            <a:tailEnd/>
          </a:ln>
        </p:spPr>
        <p:txBody>
          <a:bodyPr lIns="88689" tIns="44332" rIns="88689" bIns="44332"/>
          <a:lstStyle/>
          <a:p>
            <a:pPr>
              <a:buSzPct val="25000"/>
            </a:pPr>
            <a:fld id="{B32774D2-169D-4094-9D96-0DC16FF1AAA3}" type="slidenum">
              <a:rPr lang="en-GB" altLang="en-US" sz="1100">
                <a:solidFill>
                  <a:srgbClr val="000000"/>
                </a:solidFill>
                <a:sym typeface="Calibri" pitchFamily="34" charset="0"/>
              </a:rPr>
              <a:pPr>
                <a:buSzPct val="25000"/>
              </a:pPr>
              <a:t>82</a:t>
            </a:fld>
            <a:endParaRPr lang="en-GB" altLang="en-US" sz="1100">
              <a:solidFill>
                <a:srgbClr val="000000"/>
              </a:solidFill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42713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611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261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1ACF15-F40C-49FC-8382-868D52AAA6AF}" type="slidenum">
              <a:rPr lang="en-US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pPr/>
              <a:t>84</a:t>
            </a:fld>
            <a:endParaRPr lang="en-US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840455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611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261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1ACF15-F40C-49FC-8382-868D52AAA6AF}" type="slidenum">
              <a:rPr lang="en-US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pPr/>
              <a:t>85</a:t>
            </a:fld>
            <a:endParaRPr lang="en-US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868800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86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89847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FD7C62-D3CA-4661-88F3-B7297AED6018}" type="slidenum">
              <a:rPr lang="en-AU"/>
              <a:pPr/>
              <a:t>88</a:t>
            </a:fld>
            <a:endParaRPr lang="en-AU"/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59483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216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6860CAA-1E1D-26F1-D32B-5A290B5A6E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344" y="256198"/>
            <a:ext cx="888335" cy="647962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996ACB6-5FE4-9889-16AB-A8A4EF459169}"/>
              </a:ext>
            </a:extLst>
          </p:cNvPr>
          <p:cNvCxnSpPr>
            <a:cxnSpLocks/>
            <a:stCxn id="6" idx="3"/>
          </p:cNvCxnSpPr>
          <p:nvPr userDrawn="1"/>
        </p:nvCxnSpPr>
        <p:spPr>
          <a:xfrm>
            <a:off x="3503712" y="882431"/>
            <a:ext cx="7200800" cy="4388"/>
          </a:xfrm>
          <a:prstGeom prst="line">
            <a:avLst/>
          </a:prstGeom>
          <a:ln w="12700">
            <a:solidFill>
              <a:schemeClr val="accent5">
                <a:alpha val="3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F3C076F8-65AC-BF69-2C8F-ED643CDB26AB}"/>
              </a:ext>
            </a:extLst>
          </p:cNvPr>
          <p:cNvSpPr/>
          <p:nvPr userDrawn="1"/>
        </p:nvSpPr>
        <p:spPr>
          <a:xfrm>
            <a:off x="1199456" y="810423"/>
            <a:ext cx="2304256" cy="14401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50000"/>
                </a:schemeClr>
              </a:gs>
              <a:gs pos="100000">
                <a:srgbClr val="C8AD90">
                  <a:alpha val="15000"/>
                </a:srgbClr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774D07C3-C51E-6D22-2DDA-871EAF7E6BFB}"/>
              </a:ext>
            </a:extLst>
          </p:cNvPr>
          <p:cNvSpPr/>
          <p:nvPr userDrawn="1"/>
        </p:nvSpPr>
        <p:spPr>
          <a:xfrm>
            <a:off x="983432" y="882431"/>
            <a:ext cx="2016224" cy="14401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9000">
                <a:schemeClr val="accent3">
                  <a:lumMod val="0"/>
                  <a:lumOff val="100000"/>
                  <a:alpha val="0"/>
                </a:schemeClr>
              </a:gs>
              <a:gs pos="100000">
                <a:srgbClr val="C8AD90">
                  <a:alpha val="35000"/>
                </a:srgbClr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B13603F5-475C-E762-4289-2F45D798D8B7}"/>
              </a:ext>
            </a:extLst>
          </p:cNvPr>
          <p:cNvSpPr/>
          <p:nvPr userDrawn="1"/>
        </p:nvSpPr>
        <p:spPr>
          <a:xfrm>
            <a:off x="11208568" y="692696"/>
            <a:ext cx="460128" cy="50329"/>
          </a:xfrm>
          <a:prstGeom prst="roundRect">
            <a:avLst>
              <a:gd name="adj" fmla="val 50000"/>
            </a:avLst>
          </a:prstGeom>
          <a:solidFill>
            <a:srgbClr val="C8AD90"/>
          </a:soli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26771406-79CA-B7C3-0C54-D11544B5CC12}"/>
              </a:ext>
            </a:extLst>
          </p:cNvPr>
          <p:cNvSpPr/>
          <p:nvPr userDrawn="1"/>
        </p:nvSpPr>
        <p:spPr>
          <a:xfrm>
            <a:off x="11352584" y="836712"/>
            <a:ext cx="316112" cy="45719"/>
          </a:xfrm>
          <a:prstGeom prst="roundRect">
            <a:avLst>
              <a:gd name="adj" fmla="val 50000"/>
            </a:avLst>
          </a:prstGeom>
          <a:solidFill>
            <a:srgbClr val="C8AD90"/>
          </a:soli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FCA5C1B2-EA13-3A1F-23CB-3D1121A3B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332656"/>
            <a:ext cx="9793088" cy="571504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rmAutofit/>
          </a:bodyPr>
          <a:lstStyle>
            <a:lvl1pPr>
              <a:defRPr lang="en-US" sz="3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defTabSz="914400">
              <a:lnSpc>
                <a:spcPct val="90000"/>
              </a:lnSpc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63962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HK" altLang="zh-HK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HK" altLang="zh-HK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F6D6BE-09EC-4929-A2D4-E7288E63F1DF}" type="slidenum">
              <a:rPr lang="en-US" altLang="zh-HK">
                <a:solidFill>
                  <a:srgbClr val="FFFFFF"/>
                </a:solidFill>
              </a:rPr>
              <a:pPr/>
              <a:t>‹#›</a:t>
            </a:fld>
            <a:endParaRPr lang="en-US" altLang="zh-H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288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gradFill>
          <a:gsLst>
            <a:gs pos="0">
              <a:schemeClr val="accent3">
                <a:lumMod val="0"/>
                <a:lumOff val="100000"/>
                <a:alpha val="33000"/>
              </a:schemeClr>
            </a:gs>
            <a:gs pos="100000">
              <a:srgbClr val="C8AD90">
                <a:alpha val="0"/>
              </a:srgb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>
            <a:extLst>
              <a:ext uri="{FF2B5EF4-FFF2-40B4-BE49-F238E27FC236}">
                <a16:creationId xmlns:a16="http://schemas.microsoft.com/office/drawing/2014/main" id="{9C316950-1710-CD6D-8CC8-3F05706D774A}"/>
              </a:ext>
            </a:extLst>
          </p:cNvPr>
          <p:cNvSpPr/>
          <p:nvPr userDrawn="1"/>
        </p:nvSpPr>
        <p:spPr>
          <a:xfrm>
            <a:off x="0" y="0"/>
            <a:ext cx="10992544" cy="6858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100000">
                <a:srgbClr val="C8AD90">
                  <a:alpha val="10000"/>
                </a:srgbClr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EEAD06F6-9717-FB44-3327-F41915D1AAA7}"/>
              </a:ext>
            </a:extLst>
          </p:cNvPr>
          <p:cNvSpPr/>
          <p:nvPr userDrawn="1"/>
        </p:nvSpPr>
        <p:spPr>
          <a:xfrm>
            <a:off x="-1" y="1124744"/>
            <a:ext cx="6164171" cy="426260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100000">
                <a:srgbClr val="C8AD90">
                  <a:alpha val="20000"/>
                </a:srgbClr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B1DAAB27-8859-E93F-1B56-68B1AAEE9C80}"/>
              </a:ext>
            </a:extLst>
          </p:cNvPr>
          <p:cNvSpPr/>
          <p:nvPr userDrawn="1"/>
        </p:nvSpPr>
        <p:spPr>
          <a:xfrm>
            <a:off x="11208568" y="692696"/>
            <a:ext cx="460128" cy="50329"/>
          </a:xfrm>
          <a:prstGeom prst="roundRect">
            <a:avLst>
              <a:gd name="adj" fmla="val 50000"/>
            </a:avLst>
          </a:prstGeom>
          <a:solidFill>
            <a:srgbClr val="C8AD90"/>
          </a:soli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E1B1071A-11C0-72E3-3378-2B7581A8B22A}"/>
              </a:ext>
            </a:extLst>
          </p:cNvPr>
          <p:cNvSpPr/>
          <p:nvPr userDrawn="1"/>
        </p:nvSpPr>
        <p:spPr>
          <a:xfrm>
            <a:off x="11352584" y="836712"/>
            <a:ext cx="316112" cy="45719"/>
          </a:xfrm>
          <a:prstGeom prst="roundRect">
            <a:avLst>
              <a:gd name="adj" fmla="val 50000"/>
            </a:avLst>
          </a:prstGeom>
          <a:solidFill>
            <a:srgbClr val="C8AD90"/>
          </a:soli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F44F8FDE-BBDA-351C-7845-64BC668BAC7E}"/>
              </a:ext>
            </a:extLst>
          </p:cNvPr>
          <p:cNvSpPr/>
          <p:nvPr userDrawn="1"/>
        </p:nvSpPr>
        <p:spPr>
          <a:xfrm>
            <a:off x="0" y="1340768"/>
            <a:ext cx="5879976" cy="377531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D92D1D7A-D581-0E7D-CF99-A26FE25D777A}"/>
              </a:ext>
            </a:extLst>
          </p:cNvPr>
          <p:cNvSpPr/>
          <p:nvPr userDrawn="1"/>
        </p:nvSpPr>
        <p:spPr>
          <a:xfrm>
            <a:off x="-96688" y="1493168"/>
            <a:ext cx="5760640" cy="3448000"/>
          </a:xfrm>
          <a:prstGeom prst="roundRect">
            <a:avLst>
              <a:gd name="adj" fmla="val 50000"/>
            </a:avLst>
          </a:prstGeom>
          <a:noFill/>
          <a:ln w="127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5">
                    <a:alpha val="46000"/>
                  </a:schemeClr>
                </a:gs>
              </a:gsLst>
              <a:lin ang="0" scaled="0"/>
            </a:gra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2494642A-3CF6-3ADA-D0EA-F11F50F31570}"/>
              </a:ext>
            </a:extLst>
          </p:cNvPr>
          <p:cNvSpPr/>
          <p:nvPr userDrawn="1"/>
        </p:nvSpPr>
        <p:spPr>
          <a:xfrm>
            <a:off x="0" y="1700808"/>
            <a:ext cx="5447928" cy="302433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chemeClr val="accent3">
                  <a:lumMod val="0"/>
                  <a:lumOff val="100000"/>
                  <a:alpha val="33000"/>
                </a:schemeClr>
              </a:gs>
              <a:gs pos="100000">
                <a:srgbClr val="C8AD90">
                  <a:alpha val="50000"/>
                </a:srgbClr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83FF188-C789-0184-71C2-400684AE090D}"/>
              </a:ext>
            </a:extLst>
          </p:cNvPr>
          <p:cNvSpPr/>
          <p:nvPr userDrawn="1"/>
        </p:nvSpPr>
        <p:spPr>
          <a:xfrm>
            <a:off x="2577264" y="1958584"/>
            <a:ext cx="2520280" cy="2520280"/>
          </a:xfrm>
          <a:prstGeom prst="ellipse">
            <a:avLst/>
          </a:prstGeom>
          <a:ln w="31750" cap="rnd">
            <a:gradFill>
              <a:gsLst>
                <a:gs pos="79000">
                  <a:srgbClr val="C8AD90">
                    <a:alpha val="0"/>
                  </a:srgbClr>
                </a:gs>
                <a:gs pos="0">
                  <a:srgbClr val="C8AD90"/>
                </a:gs>
              </a:gsLst>
              <a:lin ang="0" scaled="0"/>
            </a:gradFill>
            <a:prstDash val="sysDot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BDC6CE2-1484-A296-85E1-551B5F33E122}"/>
              </a:ext>
            </a:extLst>
          </p:cNvPr>
          <p:cNvSpPr/>
          <p:nvPr userDrawn="1"/>
        </p:nvSpPr>
        <p:spPr>
          <a:xfrm>
            <a:off x="2657656" y="2038976"/>
            <a:ext cx="2367880" cy="2367880"/>
          </a:xfrm>
          <a:prstGeom prst="ellipse">
            <a:avLst/>
          </a:prstGeom>
          <a:ln w="25400" cap="rnd">
            <a:gradFill>
              <a:gsLst>
                <a:gs pos="79000">
                  <a:srgbClr val="C8AD90">
                    <a:alpha val="0"/>
                  </a:srgbClr>
                </a:gs>
                <a:gs pos="0">
                  <a:srgbClr val="C8AD90"/>
                </a:gs>
              </a:gsLst>
              <a:lin ang="0" scaled="0"/>
            </a:gradFill>
            <a:prstDash val="sysDot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1D032FA3-EF9C-30FE-00C0-1F69F636EE24}"/>
              </a:ext>
            </a:extLst>
          </p:cNvPr>
          <p:cNvSpPr/>
          <p:nvPr userDrawn="1"/>
        </p:nvSpPr>
        <p:spPr>
          <a:xfrm>
            <a:off x="2721280" y="2101484"/>
            <a:ext cx="2233364" cy="2233364"/>
          </a:xfrm>
          <a:prstGeom prst="ellipse">
            <a:avLst/>
          </a:prstGeom>
          <a:ln w="22225" cap="rnd">
            <a:gradFill>
              <a:gsLst>
                <a:gs pos="79000">
                  <a:srgbClr val="C8AD90">
                    <a:alpha val="0"/>
                  </a:srgbClr>
                </a:gs>
                <a:gs pos="0">
                  <a:srgbClr val="C8AD90"/>
                </a:gs>
              </a:gsLst>
              <a:lin ang="0" scaled="0"/>
            </a:gradFill>
            <a:prstDash val="sysDot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9652CDFD-BE1E-3212-8143-4306628079C3}"/>
              </a:ext>
            </a:extLst>
          </p:cNvPr>
          <p:cNvSpPr/>
          <p:nvPr userDrawn="1"/>
        </p:nvSpPr>
        <p:spPr>
          <a:xfrm>
            <a:off x="2784904" y="2163992"/>
            <a:ext cx="2098848" cy="2098848"/>
          </a:xfrm>
          <a:prstGeom prst="ellipse">
            <a:avLst/>
          </a:prstGeom>
          <a:gradFill>
            <a:gsLst>
              <a:gs pos="79000">
                <a:srgbClr val="C5975C"/>
              </a:gs>
              <a:gs pos="0">
                <a:srgbClr val="EBC484"/>
              </a:gs>
            </a:gsLst>
            <a:lin ang="0" scaled="0"/>
          </a:gradFill>
          <a:ln w="22225" cap="rnd">
            <a:solidFill>
              <a:schemeClr val="bg1">
                <a:alpha val="35000"/>
              </a:schemeClr>
            </a:solidFill>
            <a:prstDash val="solid"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47615D9-DA84-947E-3302-10F2F6A1CD82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8696" y="1196752"/>
            <a:ext cx="0" cy="4536504"/>
          </a:xfrm>
          <a:prstGeom prst="line">
            <a:avLst/>
          </a:prstGeom>
          <a:ln w="12700">
            <a:solidFill>
              <a:schemeClr val="accent5">
                <a:alpha val="3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6A97B08-918E-48C0-B68C-A7E763480883}"/>
              </a:ext>
            </a:extLst>
          </p:cNvPr>
          <p:cNvGrpSpPr/>
          <p:nvPr userDrawn="1"/>
        </p:nvGrpSpPr>
        <p:grpSpPr>
          <a:xfrm>
            <a:off x="10848528" y="6021288"/>
            <a:ext cx="889446" cy="144016"/>
            <a:chOff x="10924904" y="6021288"/>
            <a:chExt cx="889446" cy="144016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99C42A8B-2E94-1465-2915-35410FC28C55}"/>
                </a:ext>
              </a:extLst>
            </p:cNvPr>
            <p:cNvSpPr/>
            <p:nvPr userDrawn="1"/>
          </p:nvSpPr>
          <p:spPr>
            <a:xfrm>
              <a:off x="11172563" y="6023205"/>
              <a:ext cx="142099" cy="142099"/>
            </a:xfrm>
            <a:prstGeom prst="ellipse">
              <a:avLst/>
            </a:prstGeom>
            <a:gradFill>
              <a:gsLst>
                <a:gs pos="79000">
                  <a:srgbClr val="C5975C"/>
                </a:gs>
                <a:gs pos="0">
                  <a:srgbClr val="EBC484"/>
                </a:gs>
              </a:gsLst>
              <a:lin ang="0" scaled="0"/>
            </a:gradFill>
            <a:ln w="22225" cap="rnd">
              <a:noFill/>
              <a:prstDash val="solid"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 dirty="0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534FC36E-DFEA-FA90-7873-15289750C570}"/>
                </a:ext>
              </a:extLst>
            </p:cNvPr>
            <p:cNvSpPr/>
            <p:nvPr userDrawn="1"/>
          </p:nvSpPr>
          <p:spPr>
            <a:xfrm>
              <a:off x="10924904" y="6023205"/>
              <a:ext cx="142099" cy="142099"/>
            </a:xfrm>
            <a:prstGeom prst="ellipse">
              <a:avLst/>
            </a:prstGeom>
            <a:ln w="22225" cap="rnd">
              <a:solidFill>
                <a:srgbClr val="C5975C"/>
              </a:solidFill>
              <a:prstDash val="sysDot"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244AE016-F7C4-B425-0BD3-B0E6D8389D60}"/>
                </a:ext>
              </a:extLst>
            </p:cNvPr>
            <p:cNvSpPr/>
            <p:nvPr userDrawn="1"/>
          </p:nvSpPr>
          <p:spPr>
            <a:xfrm>
              <a:off x="11672251" y="6021288"/>
              <a:ext cx="142099" cy="142099"/>
            </a:xfrm>
            <a:prstGeom prst="ellipse">
              <a:avLst/>
            </a:prstGeom>
            <a:gradFill>
              <a:gsLst>
                <a:gs pos="100000">
                  <a:srgbClr val="C5975C"/>
                </a:gs>
                <a:gs pos="0">
                  <a:srgbClr val="EBC484"/>
                </a:gs>
              </a:gsLst>
              <a:lin ang="0" scaled="0"/>
            </a:gradFill>
            <a:ln w="22225" cap="rnd">
              <a:noFill/>
              <a:prstDash val="solid"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 dirty="0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FCCDBDEE-3769-C8FE-5170-AE4E1DDFC898}"/>
                </a:ext>
              </a:extLst>
            </p:cNvPr>
            <p:cNvSpPr/>
            <p:nvPr userDrawn="1"/>
          </p:nvSpPr>
          <p:spPr>
            <a:xfrm>
              <a:off x="11424592" y="6021288"/>
              <a:ext cx="142099" cy="142099"/>
            </a:xfrm>
            <a:prstGeom prst="ellipse">
              <a:avLst/>
            </a:prstGeom>
            <a:ln w="22225" cap="rnd">
              <a:solidFill>
                <a:srgbClr val="C5975C"/>
              </a:solidFill>
              <a:prstDash val="sysDot"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/>
            </a:p>
          </p:txBody>
        </p:sp>
      </p:grpSp>
      <p:sp>
        <p:nvSpPr>
          <p:cNvPr id="29" name="标题 1">
            <a:extLst>
              <a:ext uri="{FF2B5EF4-FFF2-40B4-BE49-F238E27FC236}">
                <a16:creationId xmlns:a16="http://schemas.microsoft.com/office/drawing/2014/main" id="{5F580D67-ACAA-32F5-36D9-FE4B4D4CD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668" y="1124744"/>
            <a:ext cx="3784788" cy="4262604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rmAutofit/>
          </a:bodyPr>
          <a:lstStyle>
            <a:lvl1pPr>
              <a:defRPr lang="en-US" sz="6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defTabSz="914400">
              <a:lnSpc>
                <a:spcPct val="90000"/>
              </a:lnSpc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24094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55440" y="404664"/>
            <a:ext cx="11136560" cy="571504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rmAutofit/>
          </a:bodyPr>
          <a:lstStyle>
            <a:lvl1pPr>
              <a:def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defTabSz="914400">
              <a:lnSpc>
                <a:spcPct val="90000"/>
              </a:lnSpc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61513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0" y="-675456"/>
            <a:ext cx="12192000" cy="558552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rmAutofit/>
          </a:bodyPr>
          <a:lstStyle>
            <a:lvl1pPr>
              <a:defRPr lang="en-US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 defTabSz="914400">
              <a:lnSpc>
                <a:spcPct val="90000"/>
              </a:lnSpc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0" y="162002"/>
            <a:ext cx="1219200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36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9144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</a:pPr>
            <a:r>
              <a:rPr kumimoji="0" lang="zh-CN" altLang="en-US" dirty="0"/>
              <a:t>单击此处编辑母版副标题样式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214377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642966"/>
            <a:ext cx="10972800" cy="57150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2025/9/17</a:t>
            </a:fld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691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642966"/>
            <a:ext cx="10972800" cy="57150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2025/9/17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7527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691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642966"/>
            <a:ext cx="10972800" cy="57150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2025/9/17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7527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69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gradFill>
          <a:gsLst>
            <a:gs pos="0">
              <a:schemeClr val="accent3">
                <a:lumMod val="0"/>
                <a:lumOff val="100000"/>
                <a:alpha val="63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bg1">
                <a:lumMod val="92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819472"/>
            <a:ext cx="12192000" cy="5874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234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642966"/>
            <a:ext cx="10972800" cy="57150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2025/9/17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578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642966"/>
            <a:ext cx="10972800" cy="57150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2025/9/17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96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-642966"/>
            <a:ext cx="10972800" cy="57150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905724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bg>
      <p:bgPr>
        <a:gradFill>
          <a:gsLst>
            <a:gs pos="0">
              <a:schemeClr val="accent3">
                <a:lumMod val="0"/>
                <a:lumOff val="100000"/>
                <a:alpha val="63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bg1">
                <a:lumMod val="92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819472"/>
            <a:ext cx="12192000" cy="5874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979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764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bg>
      <p:bgPr>
        <a:gradFill>
          <a:gsLst>
            <a:gs pos="0">
              <a:schemeClr val="accent3">
                <a:lumMod val="0"/>
                <a:lumOff val="100000"/>
                <a:alpha val="63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bg1">
                <a:lumMod val="92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819472"/>
            <a:ext cx="12192000" cy="5874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837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642966"/>
            <a:ext cx="10972800" cy="57150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2025/9/17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015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bg>
      <p:bgPr>
        <a:gradFill>
          <a:gsLst>
            <a:gs pos="0">
              <a:schemeClr val="accent3">
                <a:lumMod val="0"/>
                <a:lumOff val="100000"/>
                <a:alpha val="63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bg1">
                <a:lumMod val="92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819472"/>
            <a:ext cx="12192000" cy="5874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837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bg>
      <p:bgPr>
        <a:gradFill>
          <a:gsLst>
            <a:gs pos="0">
              <a:schemeClr val="accent3">
                <a:lumMod val="0"/>
                <a:lumOff val="100000"/>
                <a:alpha val="63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bg1">
                <a:lumMod val="92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819472"/>
            <a:ext cx="12192000" cy="5874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837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bg>
      <p:bgPr>
        <a:gradFill>
          <a:gsLst>
            <a:gs pos="0">
              <a:schemeClr val="accent3">
                <a:lumMod val="0"/>
                <a:lumOff val="100000"/>
                <a:alpha val="63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bg1">
                <a:lumMod val="92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819472"/>
            <a:ext cx="12192000" cy="5874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8378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642966"/>
            <a:ext cx="10972800" cy="57150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2B057-2B77-4D48-823D-03225A80255B}" type="datetimeFigureOut">
              <a:rPr lang="zh-CN" altLang="en-US" smtClean="0"/>
              <a:pPr/>
              <a:t>2025/9/17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94A0-EFD1-4BE2-BACA-A739C2A265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085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642966"/>
            <a:ext cx="10972800" cy="57150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2025/9/17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875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bg>
      <p:bgPr>
        <a:gradFill>
          <a:gsLst>
            <a:gs pos="0">
              <a:schemeClr val="accent3">
                <a:lumMod val="0"/>
                <a:lumOff val="100000"/>
                <a:alpha val="63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bg1">
                <a:lumMod val="92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819472"/>
            <a:ext cx="12192000" cy="5874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241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24">
            <a:alphaModFix amt="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32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4270" r:id="rId2"/>
    <p:sldLayoutId id="2147483939" r:id="rId3"/>
    <p:sldLayoutId id="2147483937" r:id="rId4"/>
    <p:sldLayoutId id="2147483938" r:id="rId5"/>
    <p:sldLayoutId id="2147483940" r:id="rId6"/>
    <p:sldLayoutId id="2147483941" r:id="rId7"/>
    <p:sldLayoutId id="2147483944" r:id="rId8"/>
    <p:sldLayoutId id="2147484269" r:id="rId9"/>
    <p:sldLayoutId id="2147483931" r:id="rId10"/>
    <p:sldLayoutId id="2147483933" r:id="rId11"/>
    <p:sldLayoutId id="2147484271" r:id="rId12"/>
    <p:sldLayoutId id="2147484236" r:id="rId13"/>
    <p:sldLayoutId id="2147484272" r:id="rId14"/>
    <p:sldLayoutId id="2147484251" r:id="rId15"/>
    <p:sldLayoutId id="2147484147" r:id="rId16"/>
    <p:sldLayoutId id="2147484163" r:id="rId17"/>
    <p:sldLayoutId id="2147484164" r:id="rId18"/>
    <p:sldLayoutId id="2147484165" r:id="rId19"/>
    <p:sldLayoutId id="2147484273" r:id="rId20"/>
    <p:sldLayoutId id="2147484274" r:id="rId21"/>
    <p:sldLayoutId id="2147484267" r:id="rId22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Tx/>
        <a:buNone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Tx/>
        <a:buNone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Tx/>
        <a:buNone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Tx/>
        <a:buNone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Tx/>
        <a:buNone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7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png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4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4.png"/><Relationship Id="rId5" Type="http://schemas.openxmlformats.org/officeDocument/2006/relationships/image" Target="../media/image84.png"/><Relationship Id="rId4" Type="http://schemas.openxmlformats.org/officeDocument/2006/relationships/notesSlide" Target="../notesSlides/notesSlide5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4.png"/><Relationship Id="rId5" Type="http://schemas.openxmlformats.org/officeDocument/2006/relationships/image" Target="../media/image84.png"/><Relationship Id="rId4" Type="http://schemas.openxmlformats.org/officeDocument/2006/relationships/notesSlide" Target="../notesSlides/notesSlide5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4.png"/><Relationship Id="rId5" Type="http://schemas.openxmlformats.org/officeDocument/2006/relationships/image" Target="../media/image110.jpeg"/><Relationship Id="rId4" Type="http://schemas.openxmlformats.org/officeDocument/2006/relationships/notesSlide" Target="../notesSlides/notesSlide7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4.png"/><Relationship Id="rId5" Type="http://schemas.openxmlformats.org/officeDocument/2006/relationships/image" Target="../media/image114.jpeg"/><Relationship Id="rId4" Type="http://schemas.openxmlformats.org/officeDocument/2006/relationships/notesSlide" Target="../notesSlides/notesSlide7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4.png"/><Relationship Id="rId5" Type="http://schemas.openxmlformats.org/officeDocument/2006/relationships/image" Target="../media/image115.jpeg"/><Relationship Id="rId4" Type="http://schemas.openxmlformats.org/officeDocument/2006/relationships/notesSlide" Target="../notesSlides/notesSlide7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0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3.png"/><Relationship Id="rId4" Type="http://schemas.openxmlformats.org/officeDocument/2006/relationships/image" Target="../media/image122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3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EB741A6-0192-8E6D-C9CD-6D3BC1E457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" y="-4961"/>
            <a:ext cx="12191543" cy="6858000"/>
          </a:xfrm>
          <a:prstGeom prst="rect">
            <a:avLst/>
          </a:prstGeom>
        </p:spPr>
      </p:pic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5160F03-2FB8-48F2-EAF9-6F639050935B}"/>
              </a:ext>
            </a:extLst>
          </p:cNvPr>
          <p:cNvSpPr txBox="1">
            <a:spLocks/>
          </p:cNvSpPr>
          <p:nvPr/>
        </p:nvSpPr>
        <p:spPr>
          <a:xfrm>
            <a:off x="1991544" y="609927"/>
            <a:ext cx="7869461" cy="1384994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Arial" pitchFamily="34" charset="0"/>
              <a:buNone/>
              <a:defRPr kumimoji="0" lang="en-US" sz="7500" b="1" i="1" u="none" strike="noStrike" kern="1200" cap="none" spc="-48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Tx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Tx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0" i="0" dirty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gradFill>
                  <a:gsLst>
                    <a:gs pos="9000">
                      <a:schemeClr val="bg1"/>
                    </a:gs>
                    <a:gs pos="48000">
                      <a:srgbClr val="F8F57B"/>
                    </a:gs>
                    <a:gs pos="88000">
                      <a:srgbClr val="D1943B"/>
                    </a:gs>
                  </a:gsLst>
                  <a:lin ang="5400000"/>
                </a:gradFill>
                <a:latin typeface="+mj-ea"/>
                <a:ea typeface="+mj-ea"/>
              </a:rPr>
              <a:t>真实的恐龙历史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503EF2F-BDBF-52B8-F4FE-B1B976619063}"/>
              </a:ext>
            </a:extLst>
          </p:cNvPr>
          <p:cNvGrpSpPr/>
          <p:nvPr/>
        </p:nvGrpSpPr>
        <p:grpSpPr>
          <a:xfrm>
            <a:off x="10848528" y="692696"/>
            <a:ext cx="889446" cy="5472608"/>
            <a:chOff x="10848528" y="692696"/>
            <a:chExt cx="889446" cy="5472608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DFC9CC16-0498-98C0-BF63-F0C24F395E20}"/>
                </a:ext>
              </a:extLst>
            </p:cNvPr>
            <p:cNvSpPr/>
            <p:nvPr/>
          </p:nvSpPr>
          <p:spPr>
            <a:xfrm>
              <a:off x="11208568" y="692696"/>
              <a:ext cx="460128" cy="50329"/>
            </a:xfrm>
            <a:prstGeom prst="roundRect">
              <a:avLst>
                <a:gd name="adj" fmla="val 50000"/>
              </a:avLst>
            </a:prstGeom>
            <a:solidFill>
              <a:srgbClr val="C8AD90"/>
            </a:solidFill>
            <a:ln w="38100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 dirty="0"/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63418F5F-5749-70B5-D6E8-82C416E7C838}"/>
                </a:ext>
              </a:extLst>
            </p:cNvPr>
            <p:cNvSpPr/>
            <p:nvPr/>
          </p:nvSpPr>
          <p:spPr>
            <a:xfrm>
              <a:off x="11352584" y="836712"/>
              <a:ext cx="316112" cy="45719"/>
            </a:xfrm>
            <a:prstGeom prst="roundRect">
              <a:avLst>
                <a:gd name="adj" fmla="val 50000"/>
              </a:avLst>
            </a:prstGeom>
            <a:solidFill>
              <a:srgbClr val="C8AD90"/>
            </a:solidFill>
            <a:ln w="38100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 dirty="0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47AE13BF-10C9-A352-1AC6-D75EB83DDE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68696" y="1196752"/>
              <a:ext cx="0" cy="4536504"/>
            </a:xfrm>
            <a:prstGeom prst="line">
              <a:avLst/>
            </a:prstGeom>
            <a:ln w="12700">
              <a:solidFill>
                <a:schemeClr val="accent5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139560B0-18EC-AE5A-CD60-7FBA1F3CC9AD}"/>
                </a:ext>
              </a:extLst>
            </p:cNvPr>
            <p:cNvGrpSpPr/>
            <p:nvPr/>
          </p:nvGrpSpPr>
          <p:grpSpPr>
            <a:xfrm>
              <a:off x="10848528" y="6021288"/>
              <a:ext cx="889446" cy="144016"/>
              <a:chOff x="10924904" y="6021288"/>
              <a:chExt cx="889446" cy="144016"/>
            </a:xfrm>
          </p:grpSpPr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25FB1656-56C5-C20C-4538-1CB6435C8186}"/>
                  </a:ext>
                </a:extLst>
              </p:cNvPr>
              <p:cNvSpPr/>
              <p:nvPr userDrawn="1"/>
            </p:nvSpPr>
            <p:spPr>
              <a:xfrm>
                <a:off x="11172563" y="6023205"/>
                <a:ext cx="142099" cy="142099"/>
              </a:xfrm>
              <a:prstGeom prst="ellipse">
                <a:avLst/>
              </a:prstGeom>
              <a:gradFill>
                <a:gsLst>
                  <a:gs pos="79000">
                    <a:srgbClr val="C5975C"/>
                  </a:gs>
                  <a:gs pos="0">
                    <a:srgbClr val="EBC484"/>
                  </a:gs>
                </a:gsLst>
                <a:lin ang="0" scaled="0"/>
              </a:gradFill>
              <a:ln w="22225" cap="rnd">
                <a:noFill/>
                <a:prstDash val="solid"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2CD59628-3F0E-594D-2201-7E00704C38BB}"/>
                  </a:ext>
                </a:extLst>
              </p:cNvPr>
              <p:cNvSpPr/>
              <p:nvPr userDrawn="1"/>
            </p:nvSpPr>
            <p:spPr>
              <a:xfrm>
                <a:off x="10924904" y="6023205"/>
                <a:ext cx="142099" cy="142099"/>
              </a:xfrm>
              <a:prstGeom prst="ellipse">
                <a:avLst/>
              </a:prstGeom>
              <a:ln w="22225" cap="rnd">
                <a:solidFill>
                  <a:srgbClr val="C5975C"/>
                </a:solidFill>
                <a:prstDash val="sysDot"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F224E268-C7BE-C5A3-C6E4-44A30BFED1E5}"/>
                  </a:ext>
                </a:extLst>
              </p:cNvPr>
              <p:cNvSpPr/>
              <p:nvPr userDrawn="1"/>
            </p:nvSpPr>
            <p:spPr>
              <a:xfrm>
                <a:off x="11672251" y="6021288"/>
                <a:ext cx="142099" cy="142099"/>
              </a:xfrm>
              <a:prstGeom prst="ellipse">
                <a:avLst/>
              </a:prstGeom>
              <a:gradFill>
                <a:gsLst>
                  <a:gs pos="100000">
                    <a:srgbClr val="C5975C"/>
                  </a:gs>
                  <a:gs pos="0">
                    <a:srgbClr val="EBC484"/>
                  </a:gs>
                </a:gsLst>
                <a:lin ang="0" scaled="0"/>
              </a:gradFill>
              <a:ln w="22225" cap="rnd">
                <a:noFill/>
                <a:prstDash val="solid"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75C7FE48-C245-2D3C-23F5-504D07BE93CE}"/>
                  </a:ext>
                </a:extLst>
              </p:cNvPr>
              <p:cNvSpPr/>
              <p:nvPr userDrawn="1"/>
            </p:nvSpPr>
            <p:spPr>
              <a:xfrm>
                <a:off x="11424592" y="6021288"/>
                <a:ext cx="142099" cy="142099"/>
              </a:xfrm>
              <a:prstGeom prst="ellipse">
                <a:avLst/>
              </a:prstGeom>
              <a:ln w="22225" cap="rnd">
                <a:solidFill>
                  <a:srgbClr val="C5975C"/>
                </a:solidFill>
                <a:prstDash val="sysDot"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sz="2000"/>
              </a:p>
            </p:txBody>
          </p:sp>
        </p:grp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C65126C-9D4C-92D7-0559-50975AD52974}"/>
              </a:ext>
            </a:extLst>
          </p:cNvPr>
          <p:cNvGrpSpPr/>
          <p:nvPr/>
        </p:nvGrpSpPr>
        <p:grpSpPr>
          <a:xfrm flipH="1">
            <a:off x="453122" y="692696"/>
            <a:ext cx="890349" cy="5472608"/>
            <a:chOff x="10848528" y="692696"/>
            <a:chExt cx="889446" cy="5472608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4BD163BA-FF91-7A11-9630-9DEF7FBE5FE3}"/>
                </a:ext>
              </a:extLst>
            </p:cNvPr>
            <p:cNvSpPr/>
            <p:nvPr/>
          </p:nvSpPr>
          <p:spPr>
            <a:xfrm>
              <a:off x="11208568" y="692696"/>
              <a:ext cx="460128" cy="50329"/>
            </a:xfrm>
            <a:prstGeom prst="roundRect">
              <a:avLst>
                <a:gd name="adj" fmla="val 50000"/>
              </a:avLst>
            </a:prstGeom>
            <a:solidFill>
              <a:srgbClr val="C8AD90"/>
            </a:solidFill>
            <a:ln w="38100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 dirty="0"/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D0C15FD2-B966-FE11-420A-9BCAD50F1998}"/>
                </a:ext>
              </a:extLst>
            </p:cNvPr>
            <p:cNvSpPr/>
            <p:nvPr/>
          </p:nvSpPr>
          <p:spPr>
            <a:xfrm>
              <a:off x="11352584" y="836712"/>
              <a:ext cx="316112" cy="45719"/>
            </a:xfrm>
            <a:prstGeom prst="roundRect">
              <a:avLst>
                <a:gd name="adj" fmla="val 50000"/>
              </a:avLst>
            </a:prstGeom>
            <a:solidFill>
              <a:srgbClr val="C8AD90"/>
            </a:solidFill>
            <a:ln w="38100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 dirty="0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CCC23026-6C9A-377B-960C-21016D3EF4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68696" y="1196752"/>
              <a:ext cx="0" cy="4536504"/>
            </a:xfrm>
            <a:prstGeom prst="line">
              <a:avLst/>
            </a:prstGeom>
            <a:ln w="12700">
              <a:solidFill>
                <a:schemeClr val="accent5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948BEBDA-2B41-7079-53CD-F27C34545D6A}"/>
                </a:ext>
              </a:extLst>
            </p:cNvPr>
            <p:cNvGrpSpPr/>
            <p:nvPr/>
          </p:nvGrpSpPr>
          <p:grpSpPr>
            <a:xfrm>
              <a:off x="10848528" y="6021288"/>
              <a:ext cx="889446" cy="144016"/>
              <a:chOff x="10924904" y="6021288"/>
              <a:chExt cx="889446" cy="144016"/>
            </a:xfrm>
          </p:grpSpPr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8D028446-26EA-2713-6840-BACA39D1A41D}"/>
                  </a:ext>
                </a:extLst>
              </p:cNvPr>
              <p:cNvSpPr/>
              <p:nvPr userDrawn="1"/>
            </p:nvSpPr>
            <p:spPr>
              <a:xfrm>
                <a:off x="11172563" y="6023205"/>
                <a:ext cx="142099" cy="142099"/>
              </a:xfrm>
              <a:prstGeom prst="ellipse">
                <a:avLst/>
              </a:prstGeom>
              <a:gradFill>
                <a:gsLst>
                  <a:gs pos="79000">
                    <a:srgbClr val="C5975C"/>
                  </a:gs>
                  <a:gs pos="0">
                    <a:srgbClr val="EBC484"/>
                  </a:gs>
                </a:gsLst>
                <a:lin ang="0" scaled="0"/>
              </a:gradFill>
              <a:ln w="22225" cap="rnd">
                <a:noFill/>
                <a:prstDash val="solid"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D9EC1EBF-BDED-9165-100F-22851B032EE2}"/>
                  </a:ext>
                </a:extLst>
              </p:cNvPr>
              <p:cNvSpPr/>
              <p:nvPr userDrawn="1"/>
            </p:nvSpPr>
            <p:spPr>
              <a:xfrm>
                <a:off x="10924904" y="6023205"/>
                <a:ext cx="142099" cy="142099"/>
              </a:xfrm>
              <a:prstGeom prst="ellipse">
                <a:avLst/>
              </a:prstGeom>
              <a:ln w="22225" cap="rnd">
                <a:solidFill>
                  <a:srgbClr val="C5975C"/>
                </a:solidFill>
                <a:prstDash val="sysDot"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id="{AACEB366-0C67-B7E7-DC50-4793F30C9659}"/>
                  </a:ext>
                </a:extLst>
              </p:cNvPr>
              <p:cNvSpPr/>
              <p:nvPr userDrawn="1"/>
            </p:nvSpPr>
            <p:spPr>
              <a:xfrm>
                <a:off x="11672251" y="6021288"/>
                <a:ext cx="142099" cy="142099"/>
              </a:xfrm>
              <a:prstGeom prst="ellipse">
                <a:avLst/>
              </a:prstGeom>
              <a:gradFill>
                <a:gsLst>
                  <a:gs pos="100000">
                    <a:srgbClr val="C5975C"/>
                  </a:gs>
                  <a:gs pos="0">
                    <a:srgbClr val="EBC484"/>
                  </a:gs>
                </a:gsLst>
                <a:lin ang="0" scaled="0"/>
              </a:gradFill>
              <a:ln w="22225" cap="rnd">
                <a:noFill/>
                <a:prstDash val="solid"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sz="2000" dirty="0"/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43F5427E-70E4-7295-1EC9-23066203DAE8}"/>
                  </a:ext>
                </a:extLst>
              </p:cNvPr>
              <p:cNvSpPr/>
              <p:nvPr userDrawn="1"/>
            </p:nvSpPr>
            <p:spPr>
              <a:xfrm>
                <a:off x="11424592" y="6021288"/>
                <a:ext cx="142099" cy="142099"/>
              </a:xfrm>
              <a:prstGeom prst="ellipse">
                <a:avLst/>
              </a:prstGeom>
              <a:ln w="22225" cap="rnd">
                <a:solidFill>
                  <a:srgbClr val="C5975C"/>
                </a:solidFill>
                <a:prstDash val="sysDot"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sz="20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71880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881162" y="214290"/>
            <a:ext cx="8501121" cy="494570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3600" b="1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标题 11">
            <a:extLst>
              <a:ext uri="{FF2B5EF4-FFF2-40B4-BE49-F238E27FC236}">
                <a16:creationId xmlns:a16="http://schemas.microsoft.com/office/drawing/2014/main" id="{6E48A961-DE26-927F-3096-016BD49CF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667" y="1124744"/>
            <a:ext cx="3966615" cy="4262604"/>
          </a:xfrm>
        </p:spPr>
        <p:txBody>
          <a:bodyPr/>
          <a:lstStyle/>
          <a:p>
            <a:r>
              <a:rPr lang="zh-CN" altLang="en-US" dirty="0"/>
              <a:t>我们怎么</a:t>
            </a:r>
            <a:br>
              <a:rPr lang="en-US" altLang="zh-CN" dirty="0"/>
            </a:br>
            <a:r>
              <a:rPr lang="zh-CN" altLang="en-US" dirty="0"/>
              <a:t>知道有恐龙</a:t>
            </a:r>
            <a:br>
              <a:rPr lang="en-US" altLang="zh-CN" dirty="0"/>
            </a:br>
            <a:r>
              <a:rPr lang="zh-CN" altLang="en-US" dirty="0"/>
              <a:t>这种东西？</a:t>
            </a:r>
          </a:p>
        </p:txBody>
      </p:sp>
      <p:sp>
        <p:nvSpPr>
          <p:cNvPr id="30" name="标题 1">
            <a:extLst>
              <a:ext uri="{FF2B5EF4-FFF2-40B4-BE49-F238E27FC236}">
                <a16:creationId xmlns:a16="http://schemas.microsoft.com/office/drawing/2014/main" id="{DA84E989-2664-79F6-3702-01F566235724}"/>
              </a:ext>
            </a:extLst>
          </p:cNvPr>
          <p:cNvSpPr txBox="1">
            <a:spLocks/>
          </p:cNvSpPr>
          <p:nvPr/>
        </p:nvSpPr>
        <p:spPr>
          <a:xfrm>
            <a:off x="2783526" y="2348880"/>
            <a:ext cx="2098848" cy="1913960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3000" b="1" kern="1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altLang="zh-CN" sz="1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zh-CN" altLang="en-US" sz="1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0"/>
            <a:ext cx="12201293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0" y="1196752"/>
            <a:ext cx="3996445" cy="5328593"/>
          </a:xfrm>
          <a:prstGeom prst="rect">
            <a:avLst/>
          </a:prstGeom>
        </p:spPr>
      </p:pic>
      <p:pic>
        <p:nvPicPr>
          <p:cNvPr id="8" name="Picture 2" descr="File:Struthiomimus ROM.jpg"/>
          <p:cNvPicPr>
            <a:picLocks noChangeAspect="1" noChangeArrowheads="1"/>
          </p:cNvPicPr>
          <p:nvPr/>
        </p:nvPicPr>
        <p:blipFill>
          <a:blip r:embed="rId4" cstate="print"/>
          <a:srcRect r="35937"/>
          <a:stretch>
            <a:fillRect/>
          </a:stretch>
        </p:blipFill>
        <p:spPr bwMode="auto">
          <a:xfrm>
            <a:off x="4583832" y="1196751"/>
            <a:ext cx="7088723" cy="5328593"/>
          </a:xfrm>
          <a:prstGeom prst="rect">
            <a:avLst/>
          </a:prstGeom>
          <a:noFill/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B5FF4346-3796-E25F-5C4F-1094A468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相信圣经的创造论者都承认恐龙是真的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0A8C436-C3F5-EABB-FFD6-3CD9C0542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恐龙是</a:t>
            </a:r>
            <a:br>
              <a:rPr lang="en-US" altLang="zh-CN" dirty="0"/>
            </a:br>
            <a:r>
              <a:rPr lang="zh-CN" altLang="en-US" dirty="0"/>
              <a:t>怎么来的？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881162" y="214290"/>
            <a:ext cx="8501121" cy="494570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3600" b="1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27C16F14-DC51-92B8-4B1B-0D5852AE4C2B}"/>
              </a:ext>
            </a:extLst>
          </p:cNvPr>
          <p:cNvSpPr txBox="1">
            <a:spLocks/>
          </p:cNvSpPr>
          <p:nvPr/>
        </p:nvSpPr>
        <p:spPr>
          <a:xfrm>
            <a:off x="2783526" y="2348880"/>
            <a:ext cx="2098848" cy="1913960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3000" b="1" kern="1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altLang="zh-CN" sz="1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zh-CN" altLang="en-US" sz="1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8" descr="day6.png"/>
          <p:cNvPicPr>
            <a:picLocks noChangeAspect="1"/>
          </p:cNvPicPr>
          <p:nvPr/>
        </p:nvPicPr>
        <p:blipFill>
          <a:blip r:embed="rId3" cstate="print"/>
          <a:srcRect l="64906" t="56667" r="10001" b="11765"/>
          <a:stretch>
            <a:fillRect/>
          </a:stretch>
        </p:blipFill>
        <p:spPr bwMode="auto">
          <a:xfrm>
            <a:off x="7918432" y="4072585"/>
            <a:ext cx="2227220" cy="21009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" name="Picture 17" descr="day5.png"/>
          <p:cNvPicPr>
            <a:picLocks noChangeAspect="1"/>
          </p:cNvPicPr>
          <p:nvPr/>
        </p:nvPicPr>
        <p:blipFill>
          <a:blip r:embed="rId4" cstate="print"/>
          <a:srcRect l="37407" t="56667" r="37500" b="11765"/>
          <a:stretch>
            <a:fillRect/>
          </a:stretch>
        </p:blipFill>
        <p:spPr bwMode="auto">
          <a:xfrm>
            <a:off x="4938844" y="4072585"/>
            <a:ext cx="2227220" cy="21009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7" name="Picture 16" descr="day4.png"/>
          <p:cNvPicPr>
            <a:picLocks noChangeAspect="1"/>
          </p:cNvPicPr>
          <p:nvPr/>
        </p:nvPicPr>
        <p:blipFill>
          <a:blip r:embed="rId5" cstate="print"/>
          <a:srcRect l="10001" t="56667" r="64999" b="11765"/>
          <a:stretch>
            <a:fillRect/>
          </a:stretch>
        </p:blipFill>
        <p:spPr bwMode="auto">
          <a:xfrm>
            <a:off x="1991544" y="4070747"/>
            <a:ext cx="2227220" cy="21086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" name="Picture 15" descr="day3.png"/>
          <p:cNvPicPr>
            <a:picLocks noChangeAspect="1"/>
          </p:cNvPicPr>
          <p:nvPr/>
        </p:nvPicPr>
        <p:blipFill>
          <a:blip r:embed="rId6" cstate="print"/>
          <a:srcRect l="64906" t="23256" r="10001" b="45715"/>
          <a:stretch>
            <a:fillRect/>
          </a:stretch>
        </p:blipFill>
        <p:spPr bwMode="auto">
          <a:xfrm>
            <a:off x="7913404" y="1259469"/>
            <a:ext cx="2227220" cy="20661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9" name="Picture 12" descr="day2.jpg"/>
          <p:cNvPicPr>
            <a:picLocks noChangeAspect="1"/>
          </p:cNvPicPr>
          <p:nvPr/>
        </p:nvPicPr>
        <p:blipFill>
          <a:blip r:embed="rId7" cstate="print"/>
          <a:srcRect l="37407" t="23256" r="37500" b="45715"/>
          <a:stretch>
            <a:fillRect/>
          </a:stretch>
        </p:blipFill>
        <p:spPr bwMode="auto">
          <a:xfrm>
            <a:off x="4938844" y="1259469"/>
            <a:ext cx="2227220" cy="20661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11" descr="day1.jpg"/>
          <p:cNvPicPr>
            <a:picLocks noChangeAspect="1"/>
          </p:cNvPicPr>
          <p:nvPr/>
        </p:nvPicPr>
        <p:blipFill>
          <a:blip r:embed="rId8" cstate="print"/>
          <a:srcRect l="10834" t="22221" r="63333" b="45715"/>
          <a:stretch>
            <a:fillRect/>
          </a:stretch>
        </p:blipFill>
        <p:spPr bwMode="auto">
          <a:xfrm>
            <a:off x="1991544" y="1260805"/>
            <a:ext cx="2227220" cy="20738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8" name="矩形 17"/>
          <p:cNvSpPr/>
          <p:nvPr/>
        </p:nvSpPr>
        <p:spPr>
          <a:xfrm>
            <a:off x="2651852" y="3410416"/>
            <a:ext cx="91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19" name="矩形 18"/>
          <p:cNvSpPr/>
          <p:nvPr/>
        </p:nvSpPr>
        <p:spPr>
          <a:xfrm>
            <a:off x="5554010" y="3419708"/>
            <a:ext cx="91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20" name="矩形 19"/>
          <p:cNvSpPr/>
          <p:nvPr/>
        </p:nvSpPr>
        <p:spPr>
          <a:xfrm>
            <a:off x="8578740" y="3419708"/>
            <a:ext cx="91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21" name="矩形 20"/>
          <p:cNvSpPr/>
          <p:nvPr/>
        </p:nvSpPr>
        <p:spPr>
          <a:xfrm>
            <a:off x="2634589" y="6228020"/>
            <a:ext cx="91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22" name="矩形 21"/>
          <p:cNvSpPr/>
          <p:nvPr/>
        </p:nvSpPr>
        <p:spPr>
          <a:xfrm>
            <a:off x="5554010" y="6228020"/>
            <a:ext cx="91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23" name="矩形 22"/>
          <p:cNvSpPr/>
          <p:nvPr/>
        </p:nvSpPr>
        <p:spPr>
          <a:xfrm>
            <a:off x="8561477" y="6228020"/>
            <a:ext cx="918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 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六日创造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75420" y="1536174"/>
            <a:ext cx="10441160" cy="317009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685800">
              <a:spcBef>
                <a:spcPts val="750"/>
              </a:spcBef>
            </a:pPr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创世记1</a:t>
            </a:r>
            <a:r>
              <a:rPr lang="en-US" altLang="zh-CN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:</a:t>
            </a:r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24神说：“地要生出活物来，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；牲畜、昆虫（爬行动物）、野兽，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。”事就这样成了。25於是神造出野兽，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；牲畜，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；地上一切昆虫（爬行动物），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各从其类</a:t>
            </a:r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。神看著是好的。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神的创造：各从其类，都吃素</a:t>
            </a:r>
          </a:p>
        </p:txBody>
      </p:sp>
      <p:pic>
        <p:nvPicPr>
          <p:cNvPr id="3" name="p07 创世记1：24-25">
            <a:hlinkClick r:id="" action="ppaction://media"/>
            <a:extLst>
              <a:ext uri="{FF2B5EF4-FFF2-40B4-BE49-F238E27FC236}">
                <a16:creationId xmlns:a16="http://schemas.microsoft.com/office/drawing/2014/main" id="{12652112-8904-2D16-E2AD-C5089EEECC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52384" y="409667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62B62F46-4D03-C17A-554B-39E13919C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恐龙不是</a:t>
            </a:r>
            <a:br>
              <a:rPr lang="en-US" altLang="zh-CN" dirty="0"/>
            </a:br>
            <a:r>
              <a:rPr lang="zh-CN" altLang="en-US" dirty="0"/>
              <a:t>凶猛残忍</a:t>
            </a:r>
            <a:br>
              <a:rPr lang="en-US" altLang="zh-CN" dirty="0"/>
            </a:br>
            <a:r>
              <a:rPr lang="zh-CN" altLang="en-US" dirty="0"/>
              <a:t>的动物吗？</a:t>
            </a:r>
            <a:br>
              <a:rPr lang="en-US" altLang="zh-CN" dirty="0"/>
            </a:br>
            <a:r>
              <a:rPr lang="zh-CN" altLang="en-US" dirty="0"/>
              <a:t>怎能和人生</a:t>
            </a:r>
            <a:br>
              <a:rPr lang="en-US" altLang="zh-CN" dirty="0"/>
            </a:br>
            <a:r>
              <a:rPr lang="zh-CN" altLang="en-US" dirty="0"/>
              <a:t>活在一起呢？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881162" y="214290"/>
            <a:ext cx="8501121" cy="494570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3600" b="1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123E0D49-DD81-AC22-83B7-7ADA07647D0A}"/>
              </a:ext>
            </a:extLst>
          </p:cNvPr>
          <p:cNvSpPr txBox="1">
            <a:spLocks/>
          </p:cNvSpPr>
          <p:nvPr/>
        </p:nvSpPr>
        <p:spPr>
          <a:xfrm>
            <a:off x="2783526" y="2348880"/>
            <a:ext cx="2098848" cy="1913960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3000" b="1" kern="1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altLang="zh-CN" sz="1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zh-CN" altLang="en-US" sz="1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7DCD2-8687-FDDA-9969-2B2D00D54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9361BD99-346B-1111-48E7-8B617866844D}"/>
              </a:ext>
            </a:extLst>
          </p:cNvPr>
          <p:cNvSpPr txBox="1">
            <a:spLocks/>
          </p:cNvSpPr>
          <p:nvPr/>
        </p:nvSpPr>
        <p:spPr>
          <a:xfrm>
            <a:off x="1881162" y="214290"/>
            <a:ext cx="8501121" cy="494570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3600" b="1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2" descr="timg (2)">
            <a:extLst>
              <a:ext uri="{FF2B5EF4-FFF2-40B4-BE49-F238E27FC236}">
                <a16:creationId xmlns:a16="http://schemas.microsoft.com/office/drawing/2014/main" id="{A2C87DAA-040C-F80D-9490-E3976199EE6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928670"/>
            <a:ext cx="9147910" cy="500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595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39416" y="1556792"/>
            <a:ext cx="10513168" cy="193899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defTabSz="685800">
              <a:spcBef>
                <a:spcPts val="750"/>
              </a:spcBef>
            </a:pPr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创世记1</a:t>
            </a:r>
            <a:r>
              <a:rPr lang="en-US" altLang="zh-CN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:30 </a:t>
            </a:r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至于地上的走兽和空中的飞鸟，并各样爬在地上有生命的物，我将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青草</a:t>
            </a:r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赐给它们做食物。”事就这样成了。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神的创造：各从其类，都吃素</a:t>
            </a:r>
          </a:p>
        </p:txBody>
      </p:sp>
      <p:pic>
        <p:nvPicPr>
          <p:cNvPr id="3" name="p10 创世记1：30 ">
            <a:hlinkClick r:id="" action="ppaction://media"/>
            <a:extLst>
              <a:ext uri="{FF2B5EF4-FFF2-40B4-BE49-F238E27FC236}">
                <a16:creationId xmlns:a16="http://schemas.microsoft.com/office/drawing/2014/main" id="{662BAC20-406B-50C4-414B-1B198078BE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80176" y="2886184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EE8FBE13-507B-C461-E562-DC52EBDCD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9736" y="2060848"/>
            <a:ext cx="5596893" cy="46531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4270" y="1344383"/>
            <a:ext cx="23795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华文中宋" panose="02010600040101010101" pitchFamily="2" charset="-122"/>
                <a:ea typeface="华文中宋" panose="02010600040101010101" pitchFamily="2" charset="-122"/>
              </a:rPr>
              <a:t>起初</a:t>
            </a:r>
            <a:r>
              <a:rPr lang="en-US" altLang="zh-CN" sz="40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……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6079AF7-D7E1-61B1-069C-EB26895C72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986970"/>
            <a:ext cx="4987607" cy="2874078"/>
          </a:xfrm>
          <a:prstGeom prst="rect">
            <a:avLst/>
          </a:prstGeom>
        </p:spPr>
      </p:pic>
      <p:sp>
        <p:nvSpPr>
          <p:cNvPr id="13" name="标题 12">
            <a:extLst>
              <a:ext uri="{FF2B5EF4-FFF2-40B4-BE49-F238E27FC236}">
                <a16:creationId xmlns:a16="http://schemas.microsoft.com/office/drawing/2014/main" id="{BFCF8A9D-DF9F-A481-7B4A-9AB72D386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恐龙的午餐菜单 吃果蔬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E78439A-CE2E-2D83-E519-BA345C82E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圣经怎么说？</a:t>
            </a:r>
          </a:p>
        </p:txBody>
      </p:sp>
      <p:sp>
        <p:nvSpPr>
          <p:cNvPr id="396292" name="Rectangle 4"/>
          <p:cNvSpPr>
            <a:spLocks noGrp="1" noChangeArrowheads="1"/>
          </p:cNvSpPr>
          <p:nvPr>
            <p:ph sz="quarter" idx="4294967295"/>
          </p:nvPr>
        </p:nvSpPr>
        <p:spPr>
          <a:xfrm>
            <a:off x="1703512" y="1340768"/>
            <a:ext cx="9289032" cy="4568825"/>
          </a:xfrm>
          <a:prstGeom prst="rect">
            <a:avLst/>
          </a:prstGeom>
          <a:solidFill>
            <a:schemeClr val="bg2">
              <a:alpha val="0"/>
            </a:schemeClr>
          </a:solidFill>
          <a:ln/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  <a:cs typeface="Calibri" pitchFamily="34" charset="0"/>
              </a:rPr>
              <a:t>创世记</a:t>
            </a:r>
            <a:r>
              <a:rPr lang="en-US" altLang="zh-CN" sz="4000" dirty="0">
                <a:latin typeface="楷体" panose="02010609060101010101" pitchFamily="49" charset="-122"/>
                <a:ea typeface="楷体" panose="02010609060101010101" pitchFamily="49" charset="-122"/>
                <a:cs typeface="Calibri" pitchFamily="34" charset="0"/>
              </a:rPr>
              <a:t>1</a:t>
            </a:r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  <a:cs typeface="Calibri" pitchFamily="34" charset="0"/>
              </a:rPr>
              <a:t>：</a:t>
            </a:r>
            <a:r>
              <a:rPr lang="en-US" altLang="zh-CN" sz="4000" dirty="0">
                <a:latin typeface="楷体" panose="02010609060101010101" pitchFamily="49" charset="-122"/>
                <a:ea typeface="楷体" panose="02010609060101010101" pitchFamily="49" charset="-122"/>
                <a:cs typeface="Calibri" pitchFamily="34" charset="0"/>
              </a:rPr>
              <a:t>31</a:t>
            </a:r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  <a:cs typeface="Calibri" pitchFamily="34" charset="0"/>
              </a:rPr>
              <a:t>神看着一切所造的都</a:t>
            </a:r>
            <a:r>
              <a:rPr lang="zh-CN" altLang="en-US" sz="4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Calibri" pitchFamily="34" charset="0"/>
              </a:rPr>
              <a:t>甚好。</a:t>
            </a:r>
            <a:endParaRPr lang="en-US" sz="4000" dirty="0">
              <a:latin typeface="楷体" panose="02010609060101010101" pitchFamily="49" charset="-122"/>
              <a:ea typeface="楷体" panose="02010609060101010101" pitchFamily="49" charset="-122"/>
              <a:cs typeface="Calibri" pitchFamily="34" charset="0"/>
            </a:endParaRPr>
          </a:p>
          <a:p>
            <a:pPr>
              <a:spcAft>
                <a:spcPts val="1200"/>
              </a:spcAft>
              <a:buFontTx/>
              <a:buNone/>
            </a:pPr>
            <a:r>
              <a:rPr lang="zh-CN" altLang="en-US" sz="4000" dirty="0"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“</a:t>
            </a:r>
            <a:r>
              <a:rPr lang="zh-CN" altLang="en-US" sz="40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甚好</a:t>
            </a:r>
            <a:r>
              <a:rPr lang="zh-CN" altLang="en-US" sz="4000" dirty="0"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”的意思是</a:t>
            </a:r>
            <a:r>
              <a:rPr lang="en-US" altLang="zh-CN" sz="4000" dirty="0"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......</a:t>
            </a:r>
            <a:endParaRPr lang="en-US" sz="4000" dirty="0">
              <a:latin typeface="华文中宋" panose="02010600040101010101" pitchFamily="2" charset="-122"/>
              <a:ea typeface="华文中宋" panose="02010600040101010101" pitchFamily="2" charset="-122"/>
              <a:cs typeface="Calibri" pitchFamily="34" charset="0"/>
            </a:endParaRPr>
          </a:p>
          <a:p>
            <a:pPr marL="2811780" lvl="1" indent="-571500">
              <a:buClr>
                <a:schemeClr val="accent5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4000" dirty="0">
                <a:solidFill>
                  <a:schemeClr val="accent5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没有邪恶</a:t>
            </a:r>
            <a:endParaRPr lang="en-US" sz="4000" dirty="0">
              <a:solidFill>
                <a:schemeClr val="accent5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Calibri" pitchFamily="34" charset="0"/>
            </a:endParaRPr>
          </a:p>
          <a:p>
            <a:pPr marL="2811780" lvl="1" indent="-571500">
              <a:buClr>
                <a:schemeClr val="accent5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4000" dirty="0">
                <a:solidFill>
                  <a:schemeClr val="accent5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没有死亡</a:t>
            </a:r>
            <a:endParaRPr lang="en-US" sz="4000" dirty="0">
              <a:solidFill>
                <a:schemeClr val="accent5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Calibri" pitchFamily="34" charset="0"/>
            </a:endParaRPr>
          </a:p>
          <a:p>
            <a:pPr marL="2811780" lvl="1" indent="-571500">
              <a:buClr>
                <a:schemeClr val="accent5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4000" dirty="0">
                <a:solidFill>
                  <a:schemeClr val="accent5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没有肉食</a:t>
            </a:r>
            <a:endParaRPr lang="en-US" sz="4000" dirty="0">
              <a:solidFill>
                <a:schemeClr val="accent5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Calibri" pitchFamily="34" charset="0"/>
            </a:endParaRPr>
          </a:p>
          <a:p>
            <a:pPr marL="2811780" lvl="1" indent="-571500">
              <a:buClr>
                <a:schemeClr val="accent5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4000" dirty="0">
                <a:solidFill>
                  <a:schemeClr val="accent5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没有生存的挣扎</a:t>
            </a:r>
            <a:endParaRPr lang="en-US" sz="4000" dirty="0">
              <a:solidFill>
                <a:schemeClr val="accent5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Calibri" pitchFamily="34" charset="0"/>
            </a:endParaRPr>
          </a:p>
          <a:p>
            <a:pPr marL="2811780" lvl="1" indent="-571500">
              <a:buClr>
                <a:schemeClr val="accent5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4000" dirty="0">
                <a:solidFill>
                  <a:schemeClr val="accent5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没有适者生存、淘汰弱者</a:t>
            </a:r>
            <a:endParaRPr lang="en-CA" sz="4000" dirty="0">
              <a:solidFill>
                <a:schemeClr val="accent5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96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396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396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396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396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396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8CE8CE4-4516-8C72-BD8E-D14D2368B0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9736" y="2060848"/>
            <a:ext cx="5596893" cy="465313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1BE7560-C12D-1B28-0D47-1FBB70BB21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0016" y="1099293"/>
            <a:ext cx="4608512" cy="2537270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1B148714-AC35-3140-95FF-BA3413BFBB6D}"/>
              </a:ext>
            </a:extLst>
          </p:cNvPr>
          <p:cNvSpPr txBox="1"/>
          <p:nvPr/>
        </p:nvSpPr>
        <p:spPr>
          <a:xfrm>
            <a:off x="1274270" y="1344383"/>
            <a:ext cx="3885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堕落之后</a:t>
            </a:r>
            <a:r>
              <a:rPr lang="en-US" altLang="zh-CN" sz="40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……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标题 9">
            <a:extLst>
              <a:ext uri="{FF2B5EF4-FFF2-40B4-BE49-F238E27FC236}">
                <a16:creationId xmlns:a16="http://schemas.microsoft.com/office/drawing/2014/main" id="{53589E1F-A2F7-BDD5-8296-26F57929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恐龙的午餐菜单 吃肉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base.jpg"/>
          <p:cNvPicPr>
            <a:picLocks noChangeAspect="1"/>
          </p:cNvPicPr>
          <p:nvPr/>
        </p:nvPicPr>
        <p:blipFill>
          <a:blip r:embed="rId3" cstate="print"/>
          <a:srcRect t="12201" b="12200"/>
          <a:stretch>
            <a:fillRect/>
          </a:stretch>
        </p:blipFill>
        <p:spPr bwMode="auto">
          <a:xfrm>
            <a:off x="1199456" y="1124744"/>
            <a:ext cx="977900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loud Callout 5"/>
          <p:cNvSpPr>
            <a:spLocks noChangeArrowheads="1"/>
          </p:cNvSpPr>
          <p:nvPr/>
        </p:nvSpPr>
        <p:spPr bwMode="auto">
          <a:xfrm>
            <a:off x="2271027" y="1305329"/>
            <a:ext cx="3708227" cy="2900640"/>
          </a:xfrm>
          <a:prstGeom prst="cloudCallout">
            <a:avLst>
              <a:gd name="adj1" fmla="val -20833"/>
              <a:gd name="adj2" fmla="val 62500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4400">
              <a:solidFill>
                <a:srgbClr val="FFFFFF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7" name="Cloud Callout 6"/>
          <p:cNvSpPr>
            <a:spLocks noChangeArrowheads="1"/>
          </p:cNvSpPr>
          <p:nvPr/>
        </p:nvSpPr>
        <p:spPr bwMode="auto">
          <a:xfrm flipH="1">
            <a:off x="6236649" y="1376766"/>
            <a:ext cx="3798672" cy="2713501"/>
          </a:xfrm>
          <a:prstGeom prst="cloudCallout">
            <a:avLst>
              <a:gd name="adj1" fmla="val -20833"/>
              <a:gd name="adj2" fmla="val 62500"/>
            </a:avLst>
          </a:prstGeom>
          <a:gradFill rotWithShape="1">
            <a:gsLst>
              <a:gs pos="0">
                <a:srgbClr val="F5FFE6"/>
              </a:gs>
              <a:gs pos="64999">
                <a:srgbClr val="E4FDC2"/>
              </a:gs>
              <a:gs pos="100000">
                <a:srgbClr val="DAFDA7"/>
              </a:gs>
            </a:gsLst>
            <a:lin ang="5400000" scaled="1"/>
          </a:gradFill>
          <a:ln w="9525">
            <a:solidFill>
              <a:srgbClr val="98B954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4400">
              <a:solidFill>
                <a:srgbClr val="000000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9687" y="1849936"/>
            <a:ext cx="2803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ll Gothic Std Black" pitchFamily="-112" charset="0"/>
                <a:ea typeface="ＭＳ Ｐゴシック" pitchFamily="-112" charset="-128"/>
              </a:rPr>
              <a:t>吃肉</a:t>
            </a:r>
            <a:r>
              <a:rPr lang="en-US" sz="3000" b="1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ll Gothic Std Black" pitchFamily="-112" charset="0"/>
                <a:ea typeface="ＭＳ Ｐゴシック" pitchFamily="-112" charset="-128"/>
              </a:rPr>
              <a:t> </a:t>
            </a:r>
          </a:p>
        </p:txBody>
      </p:sp>
      <p:pic>
        <p:nvPicPr>
          <p:cNvPr id="9" name="Picture 8" descr="dino-black 1b.psd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0944" y="2238473"/>
            <a:ext cx="3190082" cy="1463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dino-black 2.psd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80440" y="1931712"/>
            <a:ext cx="2753215" cy="2076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414875" y="1970163"/>
            <a:ext cx="2141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ll Gothic Std Black" pitchFamily="-112" charset="0"/>
                <a:ea typeface="ＭＳ Ｐゴシック" pitchFamily="-112" charset="-128"/>
              </a:rPr>
              <a:t>吃草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5605" y="3735886"/>
            <a:ext cx="28037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ll Gothic Std Black" pitchFamily="-112" charset="0"/>
                <a:ea typeface="ＭＳ Ｐゴシック" pitchFamily="-112" charset="-128"/>
              </a:rPr>
              <a:t>牙</a:t>
            </a:r>
            <a:endParaRPr lang="en-US" sz="2800" b="1" dirty="0">
              <a:solidFill>
                <a:srgbClr val="0D0D0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ell Gothic Std Black" pitchFamily="-112" charset="0"/>
              <a:ea typeface="ＭＳ Ｐゴシック" pitchFamily="-112" charset="-128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7A7C8E1-9AD9-0E8A-EFDB-2EBDAD379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肉食动物？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4453" name="Picture 5" descr="HWB_Slide28_FS"/>
          <p:cNvPicPr>
            <a:picLocks noChangeAspect="1" noChangeArrowheads="1"/>
          </p:cNvPicPr>
          <p:nvPr/>
        </p:nvPicPr>
        <p:blipFill>
          <a:blip r:embed="rId3" cstate="print"/>
          <a:srcRect t="22834" b="4830"/>
          <a:stretch>
            <a:fillRect/>
          </a:stretch>
        </p:blipFill>
        <p:spPr bwMode="auto">
          <a:xfrm>
            <a:off x="1135814" y="1195042"/>
            <a:ext cx="4960186" cy="533030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398204" y="1844824"/>
            <a:ext cx="47605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澳洲动物园的解释：</a:t>
            </a:r>
            <a:endParaRPr lang="en-US" altLang="zh-CN" sz="3600" dirty="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240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“虽然熊有一口看似专门食肉的牙齿，但它们主要以植物为食。”</a:t>
            </a:r>
            <a:endParaRPr lang="en-AU" altLang="en-US" sz="3600" dirty="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zh-CN" altLang="en-US" sz="2800" dirty="0">
                <a:solidFill>
                  <a:prstClr val="black"/>
                </a:solidFill>
                <a:latin typeface="+mn-ea"/>
                <a:cs typeface="Arial" panose="020B0604020202020204" pitchFamily="34" charset="0"/>
              </a:rPr>
              <a:t>澳洲</a:t>
            </a:r>
            <a:r>
              <a:rPr lang="en-AU" altLang="en-US" sz="2800" dirty="0">
                <a:solidFill>
                  <a:prstClr val="black"/>
                </a:solidFill>
                <a:latin typeface="+mn-ea"/>
                <a:cs typeface="Arial" panose="020B0604020202020204" pitchFamily="34" charset="0"/>
              </a:rPr>
              <a:t>Taronga</a:t>
            </a:r>
            <a:r>
              <a:rPr lang="zh-CN" altLang="en-US" sz="2800" dirty="0">
                <a:solidFill>
                  <a:prstClr val="black"/>
                </a:solidFill>
                <a:latin typeface="+mn-ea"/>
                <a:cs typeface="Arial" panose="020B0604020202020204" pitchFamily="34" charset="0"/>
              </a:rPr>
              <a:t>动物园，熊展览，</a:t>
            </a:r>
            <a:r>
              <a:rPr lang="en-US" altLang="zh-CN" sz="2800" dirty="0">
                <a:solidFill>
                  <a:prstClr val="black"/>
                </a:solidFill>
                <a:latin typeface="+mn-ea"/>
                <a:cs typeface="Arial" panose="020B0604020202020204" pitchFamily="34" charset="0"/>
              </a:rPr>
              <a:t>1999</a:t>
            </a:r>
            <a:r>
              <a:rPr lang="zh-CN" altLang="en-US" sz="2800" dirty="0">
                <a:solidFill>
                  <a:prstClr val="black"/>
                </a:solidFill>
                <a:latin typeface="+mn-ea"/>
                <a:cs typeface="Arial" panose="020B0604020202020204" pitchFamily="34" charset="0"/>
              </a:rPr>
              <a:t>年七月</a:t>
            </a:r>
            <a:endParaRPr lang="en-AU" altLang="en-US" sz="2800" dirty="0">
              <a:solidFill>
                <a:prstClr val="black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AD393EE-1D40-B077-12B8-2D0911DC6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熊：吃植物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472" y="1170835"/>
            <a:ext cx="5443415" cy="538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960096" y="2132856"/>
            <a:ext cx="417646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大猩猩看似凶猛的牙齿，但它的牙齿大部分只用来吃水果、树叶、树干和树根。</a:t>
            </a:r>
            <a:endParaRPr lang="en-US" sz="4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0D6BF77-8437-52D5-AF90-80F960AD3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大猩猩：吃植物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395" name="Rectangle 3"/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alpha val="0"/>
            </a:schemeClr>
          </a:solidFill>
        </p:spPr>
        <p:txBody>
          <a:bodyPr>
            <a:normAutofit/>
          </a:bodyPr>
          <a:lstStyle/>
          <a:p>
            <a:r>
              <a:rPr lang="zh-CN" altLang="en-US" dirty="0"/>
              <a:t>吃的是什么？</a:t>
            </a:r>
            <a:endParaRPr lang="en-CA" altLang="en-US" dirty="0">
              <a:solidFill>
                <a:schemeClr val="accent5">
                  <a:lumMod val="50000"/>
                </a:schemeClr>
              </a:solidFill>
              <a:cs typeface="+mj-cs"/>
            </a:endParaRPr>
          </a:p>
        </p:txBody>
      </p:sp>
      <p:pic>
        <p:nvPicPr>
          <p:cNvPr id="3" name="图片 2" descr="动物蛋糕&#10;&#10;AI 生成的内容可能不正确。">
            <a:extLst>
              <a:ext uri="{FF2B5EF4-FFF2-40B4-BE49-F238E27FC236}">
                <a16:creationId xmlns:a16="http://schemas.microsoft.com/office/drawing/2014/main" id="{F21A8CC1-E56A-90B0-95A2-2A728876F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992">
            <a:off x="1959888" y="1596567"/>
            <a:ext cx="8203456" cy="445539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3493" name="Picture 5" descr="deer"/>
          <p:cNvPicPr>
            <a:picLocks noChangeAspect="1" noChangeArrowheads="1"/>
          </p:cNvPicPr>
          <p:nvPr/>
        </p:nvPicPr>
        <p:blipFill>
          <a:blip r:embed="rId3" cstate="print"/>
          <a:srcRect l="8946" t="8466" r="18861" b="40638"/>
          <a:stretch>
            <a:fillRect/>
          </a:stretch>
        </p:blipFill>
        <p:spPr bwMode="auto">
          <a:xfrm>
            <a:off x="8040217" y="1104764"/>
            <a:ext cx="1872208" cy="2588127"/>
          </a:xfrm>
          <a:prstGeom prst="rect">
            <a:avLst/>
          </a:prstGeom>
          <a:noFill/>
        </p:spPr>
      </p:pic>
      <p:pic>
        <p:nvPicPr>
          <p:cNvPr id="7" name="Picture 2" descr="https://upload.wikimedia.org/wikipedia/commons/thumb/2/2b/Chinese_water_deer_Stuffed_specimen_2.jpg/220px-Chinese_water_deer_Stuffed_specimen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980" y="1104764"/>
            <a:ext cx="1943100" cy="258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3497" name="Picture 9" descr="2130798510_147d1b367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0389" y="3787944"/>
            <a:ext cx="3946046" cy="2959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3495" name="Picture 7" descr="1238943662IbcfUp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51069" y="3784024"/>
            <a:ext cx="3941900" cy="295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3492" name="Picture 4" descr="cwdwebphoto"/>
          <p:cNvPicPr>
            <a:picLocks noChangeAspect="1" noChangeArrowheads="1"/>
          </p:cNvPicPr>
          <p:nvPr/>
        </p:nvPicPr>
        <p:blipFill>
          <a:blip r:embed="rId7" cstate="print"/>
          <a:srcRect l="9099" r="6818"/>
          <a:stretch>
            <a:fillRect/>
          </a:stretch>
        </p:blipFill>
        <p:spPr bwMode="auto">
          <a:xfrm>
            <a:off x="4547468" y="3787944"/>
            <a:ext cx="3122568" cy="295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 descr="动物蛋糕&#10;&#10;AI 生成的内容可能不正确。">
            <a:extLst>
              <a:ext uri="{FF2B5EF4-FFF2-40B4-BE49-F238E27FC236}">
                <a16:creationId xmlns:a16="http://schemas.microsoft.com/office/drawing/2014/main" id="{2DAB3758-60E5-DFFF-3F35-220A9DDCBAF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992">
            <a:off x="4127546" y="1500114"/>
            <a:ext cx="3663204" cy="1989530"/>
          </a:xfrm>
          <a:prstGeom prst="rect">
            <a:avLst/>
          </a:prstGeom>
          <a:ln>
            <a:noFill/>
          </a:ln>
          <a:effectLst>
            <a:glow rad="495300">
              <a:schemeClr val="bg1"/>
            </a:glow>
          </a:effectLst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5D2C4D69-10EA-F99E-6C52-300C8BD4B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獐鹿吃的是什么？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38A71CCB-56F5-E5BE-CA80-CFF2807FC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獐鹿：吃植物</a:t>
            </a:r>
          </a:p>
        </p:txBody>
      </p:sp>
      <p:sp>
        <p:nvSpPr>
          <p:cNvPr id="701444" name="Rectangle 4"/>
          <p:cNvSpPr>
            <a:spLocks noGrp="1" noChangeArrowheads="1"/>
          </p:cNvSpPr>
          <p:nvPr>
            <p:ph sz="quarter" idx="4294967295"/>
          </p:nvPr>
        </p:nvSpPr>
        <p:spPr>
          <a:xfrm>
            <a:off x="767408" y="1441376"/>
            <a:ext cx="10873208" cy="2016224"/>
          </a:xfrm>
          <a:prstGeom prst="rect">
            <a:avLst/>
          </a:prstGeom>
          <a:solidFill>
            <a:schemeClr val="bg2">
              <a:alpha val="0"/>
            </a:schemeClr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獐鹿是一种小型鹿科动物，现在主要生活在江苏省和韩国，主要</a:t>
            </a:r>
            <a:r>
              <a:rPr lang="zh-CN" altLang="en-US" sz="36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吃树叶、梅子、树苗和植物的其他部分</a:t>
            </a: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。</a:t>
            </a:r>
            <a:endParaRPr lang="en-CA" altLang="en-US" sz="3600" dirty="0">
              <a:latin typeface="华文中宋" panose="02010600040101010101" pitchFamily="2" charset="-122"/>
              <a:ea typeface="华文中宋" panose="02010600040101010101" pitchFamily="2" charset="-122"/>
              <a:cs typeface="Calibri" pitchFamily="34" charset="0"/>
            </a:endParaRPr>
          </a:p>
        </p:txBody>
      </p:sp>
      <p:pic>
        <p:nvPicPr>
          <p:cNvPr id="9" name="Picture 7" descr="1238943662IbcfUp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49810" y="3068960"/>
            <a:ext cx="4101668" cy="307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90" name="Picture 2" descr="https://upload.wikimedia.org/wikipedia/commons/thumb/2/2b/Chinese_water_deer_Stuffed_specimen_2.jpg/220px-Chinese_water_deer_Stuffed_specimen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2714" y="3068960"/>
            <a:ext cx="2309814" cy="3076252"/>
          </a:xfrm>
          <a:prstGeom prst="rect">
            <a:avLst/>
          </a:prstGeom>
          <a:noFill/>
        </p:spPr>
      </p:pic>
      <p:pic>
        <p:nvPicPr>
          <p:cNvPr id="4" name="图片 3" descr="动物蛋糕&#10;&#10;AI 生成的内容可能不正确。">
            <a:extLst>
              <a:ext uri="{FF2B5EF4-FFF2-40B4-BE49-F238E27FC236}">
                <a16:creationId xmlns:a16="http://schemas.microsoft.com/office/drawing/2014/main" id="{DAD4B668-88DA-5731-4DBF-40F74CD4C9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992">
            <a:off x="3235356" y="3513570"/>
            <a:ext cx="4026856" cy="2187034"/>
          </a:xfrm>
          <a:prstGeom prst="rect">
            <a:avLst/>
          </a:prstGeom>
          <a:ln>
            <a:noFill/>
          </a:ln>
          <a:effectLst>
            <a:glow rad="495300">
              <a:schemeClr val="bg1"/>
            </a:glow>
          </a:effec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0EF44799-D6CA-3EE3-6610-D3388455D08F}"/>
              </a:ext>
            </a:extLst>
          </p:cNvPr>
          <p:cNvSpPr/>
          <p:nvPr/>
        </p:nvSpPr>
        <p:spPr>
          <a:xfrm flipH="1">
            <a:off x="5662608" y="4178180"/>
            <a:ext cx="5833992" cy="220721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chemeClr val="accent3">
                  <a:lumMod val="0"/>
                  <a:lumOff val="100000"/>
                  <a:alpha val="33000"/>
                </a:schemeClr>
              </a:gs>
              <a:gs pos="100000">
                <a:srgbClr val="C8AD90">
                  <a:alpha val="50000"/>
                </a:srgbClr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A84FF1EA-C07B-7603-7F80-A100AA2E3A25}"/>
              </a:ext>
            </a:extLst>
          </p:cNvPr>
          <p:cNvSpPr/>
          <p:nvPr/>
        </p:nvSpPr>
        <p:spPr>
          <a:xfrm>
            <a:off x="1196252" y="1226496"/>
            <a:ext cx="5340580" cy="220721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chemeClr val="accent3">
                  <a:lumMod val="0"/>
                  <a:lumOff val="100000"/>
                  <a:alpha val="33000"/>
                </a:schemeClr>
              </a:gs>
              <a:gs pos="100000">
                <a:srgbClr val="C8AD90">
                  <a:alpha val="50000"/>
                </a:srgbClr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17CE813-4FED-AC27-AD70-D6935287C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哪怕今天，可能也没有哪种动物必须吃肉才能生存</a:t>
            </a:r>
          </a:p>
        </p:txBody>
      </p:sp>
      <p:pic>
        <p:nvPicPr>
          <p:cNvPr id="7" name="Picture 6" descr="TYK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36832" y="1124744"/>
            <a:ext cx="4267196" cy="256479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23916" y="1730550"/>
            <a:ext cx="4429156" cy="1200329"/>
          </a:xfrm>
          <a:prstGeom prst="rect">
            <a:avLst/>
          </a:prstGeom>
          <a:solidFill>
            <a:schemeClr val="bg2">
              <a:alpha val="0"/>
            </a:schemeClr>
          </a:solidFill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SzPct val="76000"/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母狮子从小到大拒绝吃肉，仍然长大了。</a:t>
            </a:r>
            <a:endParaRPr lang="en-US" altLang="en-US" sz="3600" dirty="0">
              <a:latin typeface="华文中宋" panose="02010600040101010101" pitchFamily="2" charset="-122"/>
              <a:ea typeface="华文中宋" panose="02010600040101010101" pitchFamily="2" charset="-122"/>
              <a:cs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30725" y="4368130"/>
            <a:ext cx="4859034" cy="2092300"/>
          </a:xfrm>
          <a:prstGeom prst="rect">
            <a:avLst/>
          </a:prstGeom>
          <a:solidFill>
            <a:schemeClr val="bg2">
              <a:alpha val="0"/>
            </a:schemeClr>
          </a:solidFill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SzPct val="76000"/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这条铰口鲨只吃植物，如果发现给它的食物中有肉，它就不吃。</a:t>
            </a:r>
            <a:endParaRPr lang="en-US" altLang="en-US" sz="3600" dirty="0">
              <a:latin typeface="华文中宋" panose="02010600040101010101" pitchFamily="2" charset="-122"/>
              <a:ea typeface="华文中宋" panose="02010600040101010101" pitchFamily="2" charset="-122"/>
              <a:cs typeface="Calibri" pitchFamily="34" charset="0"/>
            </a:endParaRPr>
          </a:p>
        </p:txBody>
      </p:sp>
      <p:pic>
        <p:nvPicPr>
          <p:cNvPr id="490498" name="Picture 2" descr="Hungry: The nurse shark at the Birmingham National Sea Life Center in England appears to be the world's first vegetarian shar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5480" y="3922995"/>
            <a:ext cx="4267196" cy="253743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68500" y="1269572"/>
            <a:ext cx="4600195" cy="3618362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</p:spPr>
      </p:pic>
      <p:pic>
        <p:nvPicPr>
          <p:cNvPr id="7" name="Picture 6" descr="Vraptor scale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1029" y="1268759"/>
            <a:ext cx="5144864" cy="3634015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</p:spPr>
      </p:pic>
      <p:sp>
        <p:nvSpPr>
          <p:cNvPr id="48132" name="TextBox 7"/>
          <p:cNvSpPr txBox="1">
            <a:spLocks noChangeArrowheads="1"/>
          </p:cNvSpPr>
          <p:nvPr/>
        </p:nvSpPr>
        <p:spPr bwMode="auto">
          <a:xfrm>
            <a:off x="1055440" y="5157192"/>
            <a:ext cx="10369152" cy="1200329"/>
          </a:xfrm>
          <a:prstGeom prst="rect">
            <a:avLst/>
          </a:prstGeom>
          <a:solidFill>
            <a:schemeClr val="bg2">
              <a:alpha val="0"/>
            </a:schemeClr>
          </a:solidFill>
        </p:spPr>
        <p:txBody>
          <a:bodyPr>
            <a:normAutofit/>
          </a:bodyPr>
          <a:lstStyle>
            <a:lvl1pPr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76000"/>
              <a:buFontTx/>
              <a:buNone/>
              <a:defRPr kumimoji="0" sz="3600"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defRPr>
            </a:lvl1pPr>
            <a:lvl2pPr marL="548640" indent="-274320">
              <a:spcBef>
                <a:spcPts val="500"/>
              </a:spcBef>
              <a:buClr>
                <a:schemeClr val="accent2"/>
              </a:buClr>
              <a:buSzPct val="76000"/>
              <a:buFontTx/>
              <a:buNone/>
              <a:defRPr kumimoji="0" sz="2300">
                <a:solidFill>
                  <a:schemeClr val="tx2"/>
                </a:solidFill>
              </a:defRPr>
            </a:lvl2pPr>
            <a:lvl3pPr marL="822960" indent="-228600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Tx/>
              <a:buNone/>
              <a:defRPr kumimoji="0" sz="2000"/>
            </a:lvl3pPr>
            <a:lvl4pPr marL="1097280" indent="-228600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Tx/>
              <a:buNone/>
              <a:defRPr kumimoji="0"/>
            </a:lvl4pPr>
            <a:lvl5pPr marL="1371600" indent="-228600">
              <a:spcBef>
                <a:spcPts val="300"/>
              </a:spcBef>
              <a:buClr>
                <a:schemeClr val="accent2"/>
              </a:buClr>
              <a:buSzPct val="70000"/>
              <a:buFontTx/>
              <a:buNone/>
              <a:defRPr kumimoji="0" sz="1600"/>
            </a:lvl5pPr>
            <a:lvl6pPr marL="1645920" indent="-182880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smtClean="0"/>
            </a:lvl6pPr>
            <a:lvl7pPr marL="1828800" indent="-182880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smtClean="0"/>
            </a:lvl7pPr>
            <a:lvl8pPr marL="2011680" indent="-182880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smtClean="0"/>
            </a:lvl8pPr>
            <a:lvl9pPr marL="2194560" indent="-182880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smtClean="0"/>
            </a:lvl9pPr>
          </a:lstStyle>
          <a:p>
            <a:r>
              <a:rPr lang="zh-CN" altLang="en-US" dirty="0"/>
              <a:t>迅猛龙和猎食的鸟类一样，有着大型的镰刀似的爪子。“带爪的鸭子”。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BFD4269-8D7E-DF63-B053-1A09A0B35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带爪的鸭子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C3977D-F53D-10FE-C8B0-A4BDE1ED6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电影赋予了恐龙“特异”功能</a:t>
            </a:r>
          </a:p>
        </p:txBody>
      </p:sp>
      <p:pic>
        <p:nvPicPr>
          <p:cNvPr id="4" name="Picture 6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2218" y="1053905"/>
            <a:ext cx="8965090" cy="54428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58390B60-FBDA-AAD9-2D1F-EF8204DADB52}"/>
              </a:ext>
            </a:extLst>
          </p:cNvPr>
          <p:cNvSpPr/>
          <p:nvPr/>
        </p:nvSpPr>
        <p:spPr>
          <a:xfrm>
            <a:off x="551384" y="4189535"/>
            <a:ext cx="5087888" cy="22072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chemeClr val="accent3">
                  <a:lumMod val="0"/>
                  <a:lumOff val="100000"/>
                  <a:alpha val="33000"/>
                </a:schemeClr>
              </a:gs>
              <a:gs pos="100000">
                <a:srgbClr val="C8AD90">
                  <a:alpha val="50000"/>
                </a:srgbClr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霸王龙的最快奔跑速度是每小时</a:t>
            </a:r>
            <a:r>
              <a:rPr lang="en-US" altLang="zh-CN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29</a:t>
            </a: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公里</a:t>
            </a:r>
            <a:endParaRPr lang="en-US" altLang="zh-CN" sz="3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(</a:t>
            </a: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或更慢，</a:t>
            </a:r>
            <a:r>
              <a:rPr lang="en-US" altLang="zh-CN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19</a:t>
            </a: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公里</a:t>
            </a:r>
            <a:r>
              <a:rPr lang="en-US" altLang="zh-CN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小时</a:t>
            </a:r>
            <a:r>
              <a:rPr lang="en-US" altLang="zh-CN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)</a:t>
            </a:r>
            <a:endParaRPr lang="zh-CN" altLang="en-US" sz="3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1145100B-F174-5C91-B7A6-36C9494C0CC2}"/>
              </a:ext>
            </a:extLst>
          </p:cNvPr>
          <p:cNvSpPr/>
          <p:nvPr/>
        </p:nvSpPr>
        <p:spPr>
          <a:xfrm flipH="1">
            <a:off x="7103964" y="4189535"/>
            <a:ext cx="3623344" cy="22072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chemeClr val="accent3">
                  <a:lumMod val="0"/>
                  <a:lumOff val="100000"/>
                  <a:alpha val="33000"/>
                </a:schemeClr>
              </a:gs>
              <a:gs pos="100000">
                <a:srgbClr val="C8AD90">
                  <a:alpha val="50000"/>
                </a:srgbClr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每小时</a:t>
            </a:r>
            <a:r>
              <a:rPr lang="en-US" altLang="zh-CN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29</a:t>
            </a: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公里比奥运跑步选手慢</a:t>
            </a:r>
            <a:r>
              <a:rPr lang="en-US" altLang="zh-CN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30%</a:t>
            </a: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！</a:t>
            </a:r>
          </a:p>
        </p:txBody>
      </p:sp>
      <p:pic>
        <p:nvPicPr>
          <p:cNvPr id="126980" name="Picture 4" descr="http://thenewswheel.com/wp-content/uploads/2018/02/Jeep_Wrangler_Jurassic_Park_1080s7i7onj9pnqkl1qqh5b3ekkkue.jpg"/>
          <p:cNvPicPr>
            <a:picLocks noChangeAspect="1" noChangeArrowheads="1"/>
          </p:cNvPicPr>
          <p:nvPr/>
        </p:nvPicPr>
        <p:blipFill>
          <a:blip r:embed="rId4" cstate="print"/>
          <a:srcRect t="2549" b="2338"/>
          <a:stretch>
            <a:fillRect/>
          </a:stretch>
        </p:blipFill>
        <p:spPr bwMode="auto">
          <a:xfrm>
            <a:off x="849047" y="1053905"/>
            <a:ext cx="10493906" cy="5614288"/>
          </a:xfrm>
          <a:prstGeom prst="rect">
            <a:avLst/>
          </a:prstGeom>
          <a:noFill/>
        </p:spPr>
      </p:pic>
      <p:sp>
        <p:nvSpPr>
          <p:cNvPr id="46082" name="TextBox 4"/>
          <p:cNvSpPr txBox="1">
            <a:spLocks noChangeArrowheads="1"/>
          </p:cNvSpPr>
          <p:nvPr/>
        </p:nvSpPr>
        <p:spPr bwMode="auto">
          <a:xfrm>
            <a:off x="1146573" y="1268760"/>
            <a:ext cx="2848591" cy="10772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侏罗纪公园：</a:t>
            </a:r>
          </a:p>
          <a:p>
            <a:pPr eaLnBrk="1" hangingPunct="1"/>
            <a:r>
              <a:rPr lang="en-US" altLang="zh-CN" sz="32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80</a:t>
            </a: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公里</a:t>
            </a:r>
            <a:r>
              <a:rPr lang="en-US" altLang="zh-CN" sz="32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/</a:t>
            </a: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小时</a:t>
            </a:r>
            <a:endParaRPr lang="en-AU" altLang="zh-CN" sz="3200" dirty="0">
              <a:latin typeface="华文中宋" panose="02010600040101010101" pitchFamily="2" charset="-122"/>
              <a:ea typeface="华文中宋" panose="02010600040101010101" pitchFamily="2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1" descr="lots of dinosaur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2050" y="1065107"/>
            <a:ext cx="10127900" cy="5487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DD6F95DC-704F-E674-2CFC-585943412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电影给我们留下的印象：侏罗纪时代，地球遍地都是恐龙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Apatosaurus 1.jpg"/>
          <p:cNvPicPr>
            <a:picLocks noChangeAspect="1"/>
          </p:cNvPicPr>
          <p:nvPr/>
        </p:nvPicPr>
        <p:blipFill>
          <a:blip r:embed="rId3" cstate="print"/>
          <a:srcRect t="12511" b="12511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TextBox 7"/>
          <p:cNvSpPr txBox="1">
            <a:spLocks noChangeArrowheads="1"/>
          </p:cNvSpPr>
          <p:nvPr/>
        </p:nvSpPr>
        <p:spPr bwMode="auto">
          <a:xfrm>
            <a:off x="1523968" y="5733256"/>
            <a:ext cx="9180544" cy="83099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迷惑龙</a:t>
            </a:r>
            <a:r>
              <a:rPr lang="en-US" altLang="zh-CN" sz="28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(</a:t>
            </a: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雷龙</a:t>
            </a:r>
            <a:r>
              <a:rPr lang="en-US" altLang="zh-CN" sz="28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)</a:t>
            </a: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需要</a:t>
            </a:r>
            <a:r>
              <a:rPr lang="en-US" altLang="zh-CN" sz="28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2-4</a:t>
            </a: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平方公里的植被养活一只成年迷惑龙</a:t>
            </a:r>
            <a:endParaRPr lang="en-AU" altLang="zh-CN" sz="2800" dirty="0">
              <a:latin typeface="华文中宋" panose="02010600040101010101" pitchFamily="2" charset="-122"/>
              <a:ea typeface="华文中宋" panose="02010600040101010101" pitchFamily="2" charset="-122"/>
              <a:cs typeface="Arial" pitchFamily="34" charset="0"/>
            </a:endParaRPr>
          </a:p>
          <a:p>
            <a:pPr eaLnBrk="1" hangingPunct="1"/>
            <a:r>
              <a:rPr lang="en-AU" altLang="zh-CN" sz="2000" b="1" dirty="0">
                <a:cs typeface="Arial" pitchFamily="34" charset="0"/>
              </a:rPr>
              <a:t> </a:t>
            </a:r>
            <a:r>
              <a:rPr lang="en-AU" altLang="zh-CN" sz="2000" i="1" dirty="0">
                <a:cs typeface="Arial" pitchFamily="34" charset="0"/>
              </a:rPr>
              <a:t>Jeff Hecht (2010)</a:t>
            </a:r>
            <a:endParaRPr lang="zh-CN" altLang="en-US" sz="2000" i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5EE92E92-FE0B-9123-7715-777666F16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挪亚方舟</a:t>
            </a:r>
            <a:br>
              <a:rPr lang="en-US" altLang="zh-CN" dirty="0"/>
            </a:br>
            <a:r>
              <a:rPr lang="zh-CN" altLang="en-US" dirty="0"/>
              <a:t>上有没有</a:t>
            </a:r>
            <a:br>
              <a:rPr lang="en-US" altLang="zh-CN" dirty="0"/>
            </a:br>
            <a:r>
              <a:rPr lang="zh-CN" altLang="en-US" dirty="0"/>
              <a:t>恐龙？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881162" y="214290"/>
            <a:ext cx="8501121" cy="494570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3600" b="1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703CF49E-06A5-78CA-172D-2BD36633EF12}"/>
              </a:ext>
            </a:extLst>
          </p:cNvPr>
          <p:cNvSpPr txBox="1">
            <a:spLocks/>
          </p:cNvSpPr>
          <p:nvPr/>
        </p:nvSpPr>
        <p:spPr>
          <a:xfrm>
            <a:off x="2783526" y="2348880"/>
            <a:ext cx="2098848" cy="1913960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3000" b="1" kern="1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altLang="zh-CN" sz="1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zh-CN" altLang="en-US" sz="1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524003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524003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7" y="1070738"/>
            <a:ext cx="9953106" cy="5598622"/>
          </a:xfrm>
          <a:prstGeom prst="rect">
            <a:avLst/>
          </a:prstGeom>
        </p:spPr>
      </p:pic>
      <p:sp>
        <p:nvSpPr>
          <p:cNvPr id="13" name="&quot;No&quot; Symbol 5"/>
          <p:cNvSpPr>
            <a:spLocks noChangeAspect="1"/>
          </p:cNvSpPr>
          <p:nvPr/>
        </p:nvSpPr>
        <p:spPr>
          <a:xfrm>
            <a:off x="3425462" y="1270022"/>
            <a:ext cx="5098129" cy="5098096"/>
          </a:xfrm>
          <a:prstGeom prst="noSmoking">
            <a:avLst>
              <a:gd name="adj" fmla="val 5712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47" y="1057618"/>
            <a:ext cx="9953106" cy="5598622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6597577" y="1412915"/>
            <a:ext cx="4232029" cy="4955203"/>
          </a:xfrm>
          <a:prstGeom prst="rect">
            <a:avLst/>
          </a:prstGeom>
          <a:solidFill>
            <a:schemeClr val="bg1">
              <a:alpha val="14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长：</a:t>
            </a:r>
            <a:r>
              <a:rPr lang="en-US" altLang="zh-CN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137</a:t>
            </a:r>
            <a:r>
              <a:rPr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米 </a:t>
            </a:r>
            <a:r>
              <a:rPr lang="en-US" altLang="zh-CN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</a:p>
          <a:p>
            <a:r>
              <a:rPr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宽：</a:t>
            </a:r>
            <a:r>
              <a:rPr lang="en-US" altLang="zh-CN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23</a:t>
            </a:r>
            <a:r>
              <a:rPr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米 </a:t>
            </a:r>
            <a:r>
              <a:rPr lang="en-US" altLang="zh-CN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</a:p>
          <a:p>
            <a:r>
              <a:rPr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高：</a:t>
            </a:r>
            <a:r>
              <a:rPr lang="en-US" altLang="zh-CN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14</a:t>
            </a:r>
            <a:r>
              <a:rPr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米</a:t>
            </a:r>
            <a:endParaRPr lang="en-US" altLang="zh-CN" sz="3200" dirty="0">
              <a:solidFill>
                <a:srgbClr val="FFFF00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r>
              <a:rPr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体积：</a:t>
            </a:r>
            <a:r>
              <a:rPr lang="en-US" altLang="zh-CN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40000</a:t>
            </a:r>
            <a:r>
              <a:rPr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立方米</a:t>
            </a:r>
            <a:endParaRPr lang="en-US" altLang="zh-CN" sz="3200" dirty="0">
              <a:solidFill>
                <a:srgbClr val="FFFF00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endParaRPr lang="en-US" altLang="zh-CN" sz="1400" dirty="0">
              <a:solidFill>
                <a:srgbClr val="FFFF00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r>
              <a:rPr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总吨位：</a:t>
            </a:r>
            <a:r>
              <a:rPr lang="en-US" altLang="zh-CN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12666</a:t>
            </a:r>
            <a:r>
              <a:rPr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公吨</a:t>
            </a:r>
            <a:endParaRPr lang="en-US" altLang="zh-CN" sz="3200" dirty="0">
              <a:solidFill>
                <a:srgbClr val="FFFF00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endParaRPr lang="en-US" altLang="zh-CN" sz="1400" dirty="0">
              <a:solidFill>
                <a:srgbClr val="FFFF00"/>
              </a:solidFill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  <a:p>
            <a:r>
              <a:rPr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运货能力</a:t>
            </a:r>
            <a:r>
              <a:rPr lang="en-US" altLang="zh-CN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=522</a:t>
            </a:r>
            <a:r>
              <a:rPr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节铁路运货车厢，能装</a:t>
            </a:r>
            <a:r>
              <a:rPr lang="en-US" altLang="zh-CN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125280</a:t>
            </a:r>
            <a:r>
              <a:rPr lang="zh-CN" altLang="en-US" sz="3200" dirty="0">
                <a:solidFill>
                  <a:srgbClr val="FFFF00"/>
                </a:solidFill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只绵羊大小的动物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4D125B5-66D9-8631-CA57-225AEB8B1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挪亚方舟的大小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57" y="1073256"/>
            <a:ext cx="9961086" cy="55931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57" y="1073256"/>
            <a:ext cx="9961086" cy="559314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57" y="1073256"/>
            <a:ext cx="9961086" cy="559314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57" y="1073256"/>
            <a:ext cx="9961086" cy="559314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57" y="1052736"/>
            <a:ext cx="9961086" cy="5593149"/>
          </a:xfrm>
          <a:prstGeom prst="rect">
            <a:avLst/>
          </a:prstGeom>
        </p:spPr>
      </p:pic>
      <p:sp>
        <p:nvSpPr>
          <p:cNvPr id="8" name="标题 7">
            <a:extLst>
              <a:ext uri="{FF2B5EF4-FFF2-40B4-BE49-F238E27FC236}">
                <a16:creationId xmlns:a16="http://schemas.microsoft.com/office/drawing/2014/main" id="{806FCA35-B4DD-D9D4-F20E-97DBED9D3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挪亚方舟的大小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83432" y="1412776"/>
            <a:ext cx="102251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创世记6：19凡有血肉的活物，每样两个，一公一母，你要带进方舟，好在你那里保全生命。20飞鸟各从其类，牲畜各从其类，地上的昆虫</a:t>
            </a:r>
            <a:r>
              <a:rPr lang="en-US" altLang="zh-CN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【</a:t>
            </a:r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爬行动物</a:t>
            </a:r>
            <a:r>
              <a:rPr lang="en-US" altLang="zh-CN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】</a:t>
            </a:r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各从其类，每样两个，要到你那里，好保全生命。 ……7：15凡有血肉、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有气息</a:t>
            </a:r>
            <a:r>
              <a:rPr lang="zh-CN" altLang="en-US" sz="4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的活物，都一对一对地到挪亚那里，进入方舟。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D9EA08B4-2705-C60D-0F1F-FEFA95A60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挪亚携带的动物</a:t>
            </a:r>
          </a:p>
        </p:txBody>
      </p:sp>
      <p:pic>
        <p:nvPicPr>
          <p:cNvPr id="2" name="p28 创世记6：19-7：15">
            <a:hlinkClick r:id="" action="ppaction://media"/>
            <a:extLst>
              <a:ext uri="{FF2B5EF4-FFF2-40B4-BE49-F238E27FC236}">
                <a16:creationId xmlns:a16="http://schemas.microsoft.com/office/drawing/2014/main" id="{F45D5061-D024-9CFA-FD37-5734938FF4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59896" y="5198587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95400" y="1124744"/>
            <a:ext cx="10801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挪亚将陆地上会呼吸的动物——鸟类、哺乳动物、爬行动物，包括恐龙，也许还有一些两栖动物，加上一年的粮食带入方舟。如果圣经说的</a:t>
            </a:r>
            <a:r>
              <a:rPr lang="zh-CN" altLang="en-US" sz="32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“类”</a:t>
            </a:r>
            <a:r>
              <a:rPr lang="zh-CN" altLang="en-US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对应的是分类学中的</a:t>
            </a:r>
            <a:r>
              <a:rPr lang="zh-CN" altLang="en-US" sz="32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“科”</a:t>
            </a:r>
            <a:r>
              <a:rPr lang="zh-CN" altLang="en-US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，那么上方舟的就有1000对不同的动物，总共2000只。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3429000"/>
            <a:ext cx="2448271" cy="309551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3429000"/>
            <a:ext cx="2448271" cy="309551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0" y="3429000"/>
            <a:ext cx="2448271" cy="309551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9" y="3429000"/>
            <a:ext cx="2448271" cy="3095516"/>
          </a:xfrm>
          <a:prstGeom prst="rect">
            <a:avLst/>
          </a:prstGeom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26185163-1866-E39E-AEBF-60E10359A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挪亚携带的动物</a:t>
            </a:r>
          </a:p>
        </p:txBody>
      </p:sp>
      <p:pic>
        <p:nvPicPr>
          <p:cNvPr id="2" name="p29">
            <a:hlinkClick r:id="" action="ppaction://media"/>
            <a:extLst>
              <a:ext uri="{FF2B5EF4-FFF2-40B4-BE49-F238E27FC236}">
                <a16:creationId xmlns:a16="http://schemas.microsoft.com/office/drawing/2014/main" id="{EDB9DE45-7CA3-BE08-2DE0-1FA129078A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40416" y="2698324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TextBox 7"/>
          <p:cNvSpPr txBox="1">
            <a:spLocks noChangeArrowheads="1"/>
          </p:cNvSpPr>
          <p:nvPr/>
        </p:nvSpPr>
        <p:spPr bwMode="auto">
          <a:xfrm>
            <a:off x="1182084" y="4971812"/>
            <a:ext cx="1000911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古生物学家认为被命名的所有恐龙中，可能有三分之一的不一定是不同的种类。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</a:p>
          <a:p>
            <a:r>
              <a:rPr lang="en-US" altLang="zh-CN" sz="2400" dirty="0"/>
              <a:t>Goodwin and Horner, Science News</a:t>
            </a:r>
            <a:endParaRPr lang="zh-CN" altLang="en-US" sz="2300" b="1" dirty="0">
              <a:ea typeface="汉仪大宋简" pitchFamily="49" charset="-122"/>
              <a:cs typeface="Arial" pitchFamily="34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E95D39E-736E-8485-A27C-43673009B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电影还告诉我们有很多不同种类的恐龙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D496831-D889-8ABB-B016-040F4A1924F2}"/>
              </a:ext>
            </a:extLst>
          </p:cNvPr>
          <p:cNvGrpSpPr/>
          <p:nvPr/>
        </p:nvGrpSpPr>
        <p:grpSpPr>
          <a:xfrm>
            <a:off x="1487488" y="1196752"/>
            <a:ext cx="9593361" cy="3378033"/>
            <a:chOff x="1487488" y="1196752"/>
            <a:chExt cx="9593361" cy="3378033"/>
          </a:xfrm>
        </p:grpSpPr>
        <p:sp>
          <p:nvSpPr>
            <p:cNvPr id="6" name="TextBox 9"/>
            <p:cNvSpPr txBox="1">
              <a:spLocks noChangeArrowheads="1"/>
            </p:cNvSpPr>
            <p:nvPr/>
          </p:nvSpPr>
          <p:spPr bwMode="auto">
            <a:xfrm>
              <a:off x="1738734" y="3774566"/>
              <a:ext cx="1404938" cy="800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2800" dirty="0">
                  <a:latin typeface="华文中宋" panose="02010600040101010101" pitchFamily="2" charset="-122"/>
                  <a:ea typeface="华文中宋" panose="02010600040101010101" pitchFamily="2" charset="-122"/>
                  <a:cs typeface="Arial" pitchFamily="34" charset="0"/>
                </a:rPr>
                <a:t>龙王龙</a:t>
              </a:r>
              <a:r>
                <a:rPr lang="en-AU" altLang="en-US" b="1" i="1" dirty="0" err="1">
                  <a:ea typeface="汉仪大宋简" pitchFamily="49" charset="-122"/>
                  <a:cs typeface="Arial" pitchFamily="34" charset="0"/>
                </a:rPr>
                <a:t>Dracorex</a:t>
              </a:r>
              <a:endParaRPr lang="en-AU" altLang="en-US" dirty="0">
                <a:ea typeface="汉仪大宋简" pitchFamily="49" charset="-122"/>
                <a:cs typeface="Arial" pitchFamily="34" charset="0"/>
              </a:endParaRPr>
            </a:p>
          </p:txBody>
        </p:sp>
        <p:sp>
          <p:nvSpPr>
            <p:cNvPr id="7" name="TextBox 10"/>
            <p:cNvSpPr txBox="1">
              <a:spLocks noChangeArrowheads="1"/>
            </p:cNvSpPr>
            <p:nvPr/>
          </p:nvSpPr>
          <p:spPr bwMode="auto">
            <a:xfrm>
              <a:off x="4799856" y="3774566"/>
              <a:ext cx="1619250" cy="800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buFont typeface="Arial" pitchFamily="34" charset="0"/>
                <a:buNone/>
              </a:pPr>
              <a:r>
                <a:rPr lang="zh-CN" altLang="en-US" sz="2800" dirty="0">
                  <a:latin typeface="华文中宋" panose="02010600040101010101" pitchFamily="2" charset="-122"/>
                  <a:ea typeface="华文中宋" panose="02010600040101010101" pitchFamily="2" charset="-122"/>
                  <a:cs typeface="Arial" pitchFamily="34" charset="0"/>
                </a:rPr>
                <a:t>冥河龙</a:t>
              </a:r>
              <a:endParaRPr lang="en-AU" altLang="en-US" sz="28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endParaRPr>
            </a:p>
            <a:p>
              <a:pPr algn="ctr" eaLnBrk="1" hangingPunct="1"/>
              <a:r>
                <a:rPr lang="en-AU" altLang="en-US" b="1" dirty="0" err="1">
                  <a:ea typeface="汉仪大宋简" pitchFamily="49" charset="-122"/>
                  <a:cs typeface="Arial" pitchFamily="34" charset="0"/>
                </a:rPr>
                <a:t>Stygimoloch</a:t>
              </a:r>
              <a:endParaRPr lang="zh-CN" altLang="en-US" b="1" dirty="0">
                <a:ea typeface="汉仪大宋简" pitchFamily="49" charset="-122"/>
                <a:cs typeface="Arial" pitchFamily="34" charset="0"/>
              </a:endParaRPr>
            </a:p>
          </p:txBody>
        </p:sp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7193137" y="3774566"/>
              <a:ext cx="3887712" cy="800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>
                <a:buFont typeface="Arial" pitchFamily="34" charset="0"/>
                <a:buNone/>
              </a:pPr>
              <a:r>
                <a:rPr lang="zh-CN" altLang="en-US" sz="2800" dirty="0">
                  <a:latin typeface="华文中宋" panose="02010600040101010101" pitchFamily="2" charset="-122"/>
                  <a:ea typeface="华文中宋" panose="02010600040101010101" pitchFamily="2" charset="-122"/>
                  <a:cs typeface="Arial" pitchFamily="34" charset="0"/>
                </a:rPr>
                <a:t>肿头龙</a:t>
              </a:r>
              <a:endParaRPr lang="en-AU" altLang="en-US" sz="28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endParaRPr>
            </a:p>
            <a:p>
              <a:pPr algn="ctr" eaLnBrk="1" hangingPunct="1"/>
              <a:r>
                <a:rPr lang="en-AU" altLang="en-US" b="1" dirty="0">
                  <a:ea typeface="汉仪大宋简" pitchFamily="49" charset="-122"/>
                  <a:cs typeface="Arial" pitchFamily="34" charset="0"/>
                </a:rPr>
                <a:t>Pachycephalosaurus </a:t>
              </a:r>
              <a:r>
                <a:rPr lang="en-AU" altLang="en-US" b="1" i="1" dirty="0" err="1">
                  <a:ea typeface="汉仪大宋简" pitchFamily="49" charset="-122"/>
                  <a:cs typeface="Arial" pitchFamily="34" charset="0"/>
                </a:rPr>
                <a:t>wyomingensis</a:t>
              </a:r>
              <a:endParaRPr lang="zh-CN" altLang="en-US" b="1" i="1" dirty="0">
                <a:ea typeface="汉仪大宋简" pitchFamily="49" charset="-122"/>
                <a:cs typeface="Arial" pitchFamily="34" charset="0"/>
              </a:endParaRPr>
            </a:p>
          </p:txBody>
        </p:sp>
        <p:pic>
          <p:nvPicPr>
            <p:cNvPr id="10" name="图片 9" descr="图片包含 游戏机, 花, 桌子&#10;&#10;AI 生成的内容可能不正确。">
              <a:extLst>
                <a:ext uri="{FF2B5EF4-FFF2-40B4-BE49-F238E27FC236}">
                  <a16:creationId xmlns:a16="http://schemas.microsoft.com/office/drawing/2014/main" id="{2E92EAE4-AC8A-AC01-8891-B65DC062F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7488" y="1196752"/>
              <a:ext cx="9398304" cy="27878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卡通人物&#10;&#10;AI 生成的内容可能不正确。">
            <a:extLst>
              <a:ext uri="{FF2B5EF4-FFF2-40B4-BE49-F238E27FC236}">
                <a16:creationId xmlns:a16="http://schemas.microsoft.com/office/drawing/2014/main" id="{0FA20283-B576-CEFA-AD56-750BAFF82E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" y="0"/>
            <a:ext cx="12182475" cy="6858000"/>
          </a:xfrm>
          <a:prstGeom prst="rect">
            <a:avLst/>
          </a:prstGeom>
        </p:spPr>
      </p:pic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-1" y="37073"/>
            <a:ext cx="12182475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zh-CN" altLang="en-US" sz="3200" b="1" dirty="0">
                <a:solidFill>
                  <a:srgbClr val="4F3712"/>
                </a:solidFill>
                <a:latin typeface="Microsoft YaHei" pitchFamily="34" charset="-122"/>
                <a:ea typeface="Microsoft YaHei" pitchFamily="34" charset="-122"/>
              </a:rPr>
              <a:t>角龙类 </a:t>
            </a:r>
            <a:r>
              <a:rPr lang="zh-CN" altLang="en-US" sz="2800" dirty="0">
                <a:solidFill>
                  <a:srgbClr val="4F3712"/>
                </a:solidFill>
                <a:latin typeface="Microsoft YaHei" pitchFamily="34" charset="-122"/>
                <a:ea typeface="Microsoft YaHei" pitchFamily="34" charset="-122"/>
              </a:rPr>
              <a:t>（</a:t>
            </a:r>
            <a:r>
              <a:rPr lang="en-US" altLang="zh-CN" sz="2800" dirty="0">
                <a:solidFill>
                  <a:srgbClr val="4F3712"/>
                </a:solidFill>
                <a:latin typeface="Microsoft YaHei" pitchFamily="34" charset="-122"/>
                <a:ea typeface="Microsoft YaHei" pitchFamily="34" charset="-122"/>
              </a:rPr>
              <a:t>CERATOPSIA</a:t>
            </a:r>
            <a:r>
              <a:rPr lang="zh-CN" altLang="en-US" sz="2800" dirty="0">
                <a:solidFill>
                  <a:srgbClr val="4F3712"/>
                </a:solidFill>
                <a:latin typeface="Microsoft YaHei" pitchFamily="34" charset="-122"/>
                <a:ea typeface="Microsoft YaHei" pitchFamily="34" charset="-122"/>
              </a:rPr>
              <a:t> ）</a:t>
            </a:r>
            <a:endParaRPr lang="en-US" altLang="zh-CN" sz="3200" dirty="0">
              <a:solidFill>
                <a:srgbClr val="4F3712"/>
              </a:solidFill>
              <a:latin typeface="Microsoft YaHei" pitchFamily="34" charset="-122"/>
              <a:ea typeface="Microsoft YaHei" pitchFamily="34" charset="-122"/>
            </a:endParaRPr>
          </a:p>
          <a:p>
            <a:pPr algn="ctr" eaLnBrk="1" hangingPunct="1"/>
            <a:r>
              <a:rPr lang="zh-CN" altLang="en-US" sz="2800" dirty="0">
                <a:solidFill>
                  <a:srgbClr val="4F3712"/>
                </a:solidFill>
                <a:latin typeface="+mj-ea"/>
                <a:ea typeface="+mj-ea"/>
              </a:rPr>
              <a:t>原来说</a:t>
            </a:r>
            <a:r>
              <a:rPr lang="en-US" altLang="zh-CN" sz="2800" b="1" dirty="0">
                <a:solidFill>
                  <a:srgbClr val="4F3712"/>
                </a:solidFill>
                <a:latin typeface="+mj-ea"/>
                <a:ea typeface="+mj-ea"/>
              </a:rPr>
              <a:t>16</a:t>
            </a:r>
            <a:r>
              <a:rPr lang="zh-CN" altLang="en-US" sz="2800" b="1" dirty="0">
                <a:solidFill>
                  <a:srgbClr val="4F3712"/>
                </a:solidFill>
                <a:latin typeface="+mj-ea"/>
                <a:ea typeface="+mj-ea"/>
              </a:rPr>
              <a:t>种</a:t>
            </a:r>
            <a:r>
              <a:rPr lang="zh-CN" altLang="en-US" sz="2800" dirty="0">
                <a:solidFill>
                  <a:srgbClr val="4F3712"/>
                </a:solidFill>
                <a:latin typeface="+mj-ea"/>
                <a:ea typeface="+mj-ea"/>
              </a:rPr>
              <a:t>，现在归为</a:t>
            </a:r>
            <a:r>
              <a:rPr lang="en-US" altLang="zh-CN" sz="2800" b="1" dirty="0">
                <a:solidFill>
                  <a:srgbClr val="4F3712"/>
                </a:solidFill>
                <a:latin typeface="+mj-ea"/>
                <a:ea typeface="+mj-ea"/>
              </a:rPr>
              <a:t>2</a:t>
            </a:r>
            <a:r>
              <a:rPr lang="zh-CN" altLang="en-US" sz="2800" b="1" dirty="0">
                <a:solidFill>
                  <a:srgbClr val="4F3712"/>
                </a:solidFill>
                <a:latin typeface="+mj-ea"/>
                <a:ea typeface="+mj-ea"/>
              </a:rPr>
              <a:t>种</a:t>
            </a:r>
            <a:r>
              <a:rPr lang="zh-CN" altLang="en-US" sz="2800" dirty="0">
                <a:solidFill>
                  <a:srgbClr val="4F3712"/>
                </a:solidFill>
                <a:latin typeface="+mj-ea"/>
                <a:ea typeface="+mj-ea"/>
              </a:rPr>
              <a:t>。大概一个“类”</a:t>
            </a:r>
          </a:p>
        </p:txBody>
      </p:sp>
      <p:sp>
        <p:nvSpPr>
          <p:cNvPr id="44035" name="矩形 2"/>
          <p:cNvSpPr>
            <a:spLocks noChangeArrowheads="1"/>
          </p:cNvSpPr>
          <p:nvPr/>
        </p:nvSpPr>
        <p:spPr bwMode="auto">
          <a:xfrm>
            <a:off x="1185750" y="5711850"/>
            <a:ext cx="1611313" cy="52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始角龙</a:t>
            </a:r>
            <a:endParaRPr lang="en-US" altLang="zh-CN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  <a:p>
            <a:pPr>
              <a:lnSpc>
                <a:spcPts val="1700"/>
              </a:lnSpc>
            </a:pPr>
            <a:r>
              <a:rPr lang="en-US" altLang="zh-CN" sz="1600" dirty="0" err="1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Eoceratops</a:t>
            </a:r>
            <a:endParaRPr lang="zh-CN" altLang="en-US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</p:txBody>
      </p:sp>
      <p:sp>
        <p:nvSpPr>
          <p:cNvPr id="44036" name="矩形 8"/>
          <p:cNvSpPr>
            <a:spLocks noChangeArrowheads="1"/>
          </p:cNvSpPr>
          <p:nvPr/>
        </p:nvSpPr>
        <p:spPr bwMode="auto">
          <a:xfrm>
            <a:off x="1415480" y="2169058"/>
            <a:ext cx="1151854" cy="52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三角龙</a:t>
            </a:r>
            <a:endParaRPr lang="en-US" altLang="zh-CN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  <a:p>
            <a:pPr>
              <a:lnSpc>
                <a:spcPts val="1700"/>
              </a:lnSpc>
            </a:pPr>
            <a:r>
              <a:rPr lang="en-US" altLang="zh-CN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Triceratops</a:t>
            </a: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 </a:t>
            </a:r>
          </a:p>
        </p:txBody>
      </p:sp>
      <p:sp>
        <p:nvSpPr>
          <p:cNvPr id="44037" name="矩形 9"/>
          <p:cNvSpPr>
            <a:spLocks noChangeArrowheads="1"/>
          </p:cNvSpPr>
          <p:nvPr/>
        </p:nvSpPr>
        <p:spPr bwMode="auto">
          <a:xfrm>
            <a:off x="1002677" y="3164825"/>
            <a:ext cx="1418145" cy="52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纤角龙</a:t>
            </a:r>
            <a:endParaRPr lang="en-US" altLang="zh-CN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  <a:p>
            <a:pPr>
              <a:lnSpc>
                <a:spcPts val="1700"/>
              </a:lnSpc>
            </a:pPr>
            <a:r>
              <a:rPr lang="en-US" altLang="zh-CN" sz="1600" dirty="0" err="1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Leptoceratops</a:t>
            </a: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 </a:t>
            </a:r>
          </a:p>
        </p:txBody>
      </p:sp>
      <p:sp>
        <p:nvSpPr>
          <p:cNvPr id="44038" name="矩形 10"/>
          <p:cNvSpPr>
            <a:spLocks noChangeArrowheads="1"/>
          </p:cNvSpPr>
          <p:nvPr/>
        </p:nvSpPr>
        <p:spPr bwMode="auto">
          <a:xfrm>
            <a:off x="4439816" y="3260690"/>
            <a:ext cx="1324530" cy="52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五角龙</a:t>
            </a:r>
            <a:endParaRPr lang="en-US" altLang="zh-CN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  <a:p>
            <a:pPr>
              <a:lnSpc>
                <a:spcPts val="1700"/>
              </a:lnSpc>
            </a:pPr>
            <a:r>
              <a:rPr lang="en-US" altLang="zh-CN" sz="1600" dirty="0" err="1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Pentasaurus</a:t>
            </a: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 </a:t>
            </a:r>
          </a:p>
        </p:txBody>
      </p:sp>
      <p:sp>
        <p:nvSpPr>
          <p:cNvPr id="44039" name="矩形 11"/>
          <p:cNvSpPr>
            <a:spLocks noChangeArrowheads="1"/>
          </p:cNvSpPr>
          <p:nvPr/>
        </p:nvSpPr>
        <p:spPr bwMode="auto">
          <a:xfrm>
            <a:off x="4151784" y="4509120"/>
            <a:ext cx="1654427" cy="52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厚鼻龙</a:t>
            </a:r>
            <a:endParaRPr lang="en-US" altLang="zh-CN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  <a:p>
            <a:pPr>
              <a:lnSpc>
                <a:spcPts val="1700"/>
              </a:lnSpc>
            </a:pPr>
            <a:r>
              <a:rPr lang="en-US" altLang="zh-CN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Pachyrhinosaurus</a:t>
            </a:r>
            <a:endParaRPr lang="zh-CN" altLang="en-US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</p:txBody>
      </p:sp>
      <p:sp>
        <p:nvSpPr>
          <p:cNvPr id="44040" name="矩形 12"/>
          <p:cNvSpPr>
            <a:spLocks noChangeArrowheads="1"/>
          </p:cNvSpPr>
          <p:nvPr/>
        </p:nvSpPr>
        <p:spPr bwMode="auto">
          <a:xfrm>
            <a:off x="4312941" y="6084913"/>
            <a:ext cx="1345689" cy="52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戟龙</a:t>
            </a:r>
            <a:endParaRPr lang="en-US" altLang="zh-CN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  <a:p>
            <a:pPr>
              <a:lnSpc>
                <a:spcPts val="1700"/>
              </a:lnSpc>
            </a:pPr>
            <a:r>
              <a:rPr lang="en-US" altLang="zh-CN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Styracosaurus</a:t>
            </a:r>
            <a:endParaRPr lang="zh-CN" altLang="en-US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</p:txBody>
      </p:sp>
      <p:sp>
        <p:nvSpPr>
          <p:cNvPr id="44041" name="矩形 13"/>
          <p:cNvSpPr>
            <a:spLocks noChangeArrowheads="1"/>
          </p:cNvSpPr>
          <p:nvPr/>
        </p:nvSpPr>
        <p:spPr bwMode="auto">
          <a:xfrm>
            <a:off x="9570327" y="1793419"/>
            <a:ext cx="1097673" cy="52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牛角龙</a:t>
            </a:r>
            <a:endParaRPr lang="en-US" altLang="zh-CN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  <a:p>
            <a:pPr>
              <a:lnSpc>
                <a:spcPts val="1700"/>
              </a:lnSpc>
            </a:pPr>
            <a:r>
              <a:rPr lang="en-US" altLang="zh-CN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Torosaurus</a:t>
            </a:r>
            <a:endParaRPr lang="zh-CN" altLang="en-US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</p:txBody>
      </p:sp>
      <p:sp>
        <p:nvSpPr>
          <p:cNvPr id="44042" name="矩形 14"/>
          <p:cNvSpPr>
            <a:spLocks noChangeArrowheads="1"/>
          </p:cNvSpPr>
          <p:nvPr/>
        </p:nvSpPr>
        <p:spPr bwMode="auto">
          <a:xfrm>
            <a:off x="9570327" y="4322114"/>
            <a:ext cx="1396536" cy="52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开角龙</a:t>
            </a:r>
            <a:endParaRPr lang="en-US" altLang="zh-CN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  <a:p>
            <a:pPr>
              <a:lnSpc>
                <a:spcPts val="1700"/>
              </a:lnSpc>
            </a:pPr>
            <a:r>
              <a:rPr lang="en-US" altLang="zh-CN" sz="1600" dirty="0" err="1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Chasmosaurus</a:t>
            </a:r>
            <a:endParaRPr lang="zh-CN" altLang="en-US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</p:txBody>
      </p:sp>
      <p:sp>
        <p:nvSpPr>
          <p:cNvPr id="44043" name="矩形 15"/>
          <p:cNvSpPr>
            <a:spLocks noChangeArrowheads="1"/>
          </p:cNvSpPr>
          <p:nvPr/>
        </p:nvSpPr>
        <p:spPr bwMode="auto">
          <a:xfrm>
            <a:off x="9694967" y="5602963"/>
            <a:ext cx="15621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尖角龙</a:t>
            </a:r>
            <a:r>
              <a:rPr lang="en-US" altLang="zh-CN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Centrosaurus</a:t>
            </a:r>
            <a:endParaRPr lang="zh-CN" altLang="en-US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  <a:p>
            <a:pPr>
              <a:lnSpc>
                <a:spcPts val="1700"/>
              </a:lnSpc>
            </a:pP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 </a:t>
            </a:r>
          </a:p>
        </p:txBody>
      </p:sp>
      <p:sp>
        <p:nvSpPr>
          <p:cNvPr id="44044" name="矩形 16"/>
          <p:cNvSpPr>
            <a:spLocks noChangeArrowheads="1"/>
          </p:cNvSpPr>
          <p:nvPr/>
        </p:nvSpPr>
        <p:spPr bwMode="auto">
          <a:xfrm>
            <a:off x="9694967" y="2925113"/>
            <a:ext cx="1409488" cy="52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准角龙</a:t>
            </a:r>
            <a:endParaRPr lang="en-US" altLang="zh-CN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  <a:p>
            <a:pPr>
              <a:lnSpc>
                <a:spcPts val="1700"/>
              </a:lnSpc>
            </a:pPr>
            <a:r>
              <a:rPr lang="en-US" altLang="zh-CN" sz="1600" dirty="0" err="1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Anchiceratops</a:t>
            </a:r>
            <a:endParaRPr lang="zh-CN" altLang="en-US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</p:txBody>
      </p:sp>
      <p:sp>
        <p:nvSpPr>
          <p:cNvPr id="44045" name="矩形 17"/>
          <p:cNvSpPr>
            <a:spLocks noChangeArrowheads="1"/>
          </p:cNvSpPr>
          <p:nvPr/>
        </p:nvSpPr>
        <p:spPr bwMode="auto">
          <a:xfrm>
            <a:off x="1037676" y="4515502"/>
            <a:ext cx="1709250" cy="52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600" dirty="0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蒙大拿角龙</a:t>
            </a:r>
            <a:endParaRPr lang="en-US" altLang="zh-CN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  <a:p>
            <a:pPr>
              <a:lnSpc>
                <a:spcPts val="1700"/>
              </a:lnSpc>
            </a:pPr>
            <a:r>
              <a:rPr lang="en-US" altLang="zh-CN" sz="1600" dirty="0" err="1">
                <a:solidFill>
                  <a:srgbClr val="4F3712"/>
                </a:solidFill>
                <a:ea typeface="汉仪大宋简" pitchFamily="49" charset="-122"/>
                <a:cs typeface="Arial" pitchFamily="34" charset="0"/>
              </a:rPr>
              <a:t>Montanoceratops</a:t>
            </a:r>
            <a:endParaRPr lang="en-US" altLang="zh-CN" sz="1600" dirty="0">
              <a:solidFill>
                <a:srgbClr val="4F3712"/>
              </a:solidFill>
              <a:ea typeface="汉仪大宋简" pitchFamily="49" charset="-122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狗, 棕色, 大, 小&#10;&#10;AI 生成的内容可能不正确。">
            <a:extLst>
              <a:ext uri="{FF2B5EF4-FFF2-40B4-BE49-F238E27FC236}">
                <a16:creationId xmlns:a16="http://schemas.microsoft.com/office/drawing/2014/main" id="{6BF8E546-4161-6EC0-3BCF-94D68CB93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67808" y="764704"/>
            <a:ext cx="3576620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ln w="0">
                  <a:solidFill>
                    <a:schemeClr val="bg1"/>
                  </a:solidFill>
                </a:ln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MS Gothic" charset="-128"/>
              </a:rPr>
              <a:t>恐龙</a:t>
            </a:r>
          </a:p>
          <a:p>
            <a:pPr algn="ctr"/>
            <a:r>
              <a:rPr lang="zh-CN" altLang="en-US" sz="6600" b="1" dirty="0">
                <a:ln w="0">
                  <a:solidFill>
                    <a:schemeClr val="bg1"/>
                  </a:solidFill>
                </a:ln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MS Gothic" charset="-128"/>
              </a:rPr>
              <a:t>总共只有</a:t>
            </a:r>
          </a:p>
          <a:p>
            <a:pPr algn="ctr"/>
            <a:r>
              <a:rPr lang="en-US" altLang="zh-CN" sz="6600" b="1" dirty="0">
                <a:ln w="0">
                  <a:solidFill>
                    <a:schemeClr val="bg1"/>
                  </a:solidFill>
                </a:ln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MS Gothic" charset="-128"/>
              </a:rPr>
              <a:t>50</a:t>
            </a:r>
            <a:r>
              <a:rPr lang="zh-CN" altLang="en-US" sz="6600" b="1" dirty="0">
                <a:ln w="0">
                  <a:solidFill>
                    <a:schemeClr val="bg1"/>
                  </a:solidFill>
                </a:ln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MS Gothic" charset="-128"/>
              </a:rPr>
              <a:t>来</a:t>
            </a:r>
          </a:p>
          <a:p>
            <a:pPr algn="ctr"/>
            <a:r>
              <a:rPr lang="zh-CN" altLang="en-US" sz="6600" b="1" dirty="0">
                <a:ln w="0">
                  <a:solidFill>
                    <a:schemeClr val="bg1"/>
                  </a:solidFill>
                </a:ln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MS Gothic" charset="-128"/>
              </a:rPr>
              <a:t>“类”</a:t>
            </a:r>
            <a:endParaRPr lang="en-US" sz="6600" b="1" dirty="0">
              <a:ln w="0">
                <a:solidFill>
                  <a:schemeClr val="bg1"/>
                </a:solidFill>
              </a:ln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  <a:cs typeface="MS Gothic" charset="-128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990" y="1412776"/>
            <a:ext cx="5488976" cy="4760786"/>
          </a:xfrm>
          <a:prstGeom prst="rect">
            <a:avLst/>
          </a:prstGeom>
          <a:noFill/>
        </p:spPr>
      </p:pic>
      <p:pic>
        <p:nvPicPr>
          <p:cNvPr id="34820" name="Picture 4" descr="Image:Misc-procompsognathus-amoswolf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4372" y="1412776"/>
            <a:ext cx="5780260" cy="4760786"/>
          </a:xfrm>
          <a:prstGeom prst="rect">
            <a:avLst/>
          </a:prstGeom>
          <a:noFill/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8907E47F-514C-4DAD-4C1F-A197BC9C5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秀颌龙</a:t>
            </a:r>
            <a:r>
              <a:rPr lang="zh-CN" altLang="en-US" b="0" dirty="0"/>
              <a:t>（</a:t>
            </a:r>
            <a:r>
              <a:rPr lang="en-US" altLang="zh-CN" b="0" dirty="0"/>
              <a:t>Compsognathus</a:t>
            </a:r>
            <a:r>
              <a:rPr lang="zh-CN" altLang="en-US" b="0" dirty="0"/>
              <a:t>）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703389" y="6308725"/>
            <a:ext cx="87137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E7F655D-75F3-9838-81EC-985086663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鼠龙</a:t>
            </a:r>
            <a:r>
              <a:rPr lang="zh-CN" altLang="en-US" b="0" dirty="0"/>
              <a:t>（</a:t>
            </a:r>
            <a:r>
              <a:rPr lang="en-US" altLang="zh-CN" b="0" dirty="0" err="1"/>
              <a:t>Mussaurus</a:t>
            </a:r>
            <a:r>
              <a:rPr lang="zh-CN" altLang="en-US" b="0" dirty="0"/>
              <a:t>）</a:t>
            </a:r>
          </a:p>
        </p:txBody>
      </p:sp>
      <p:pic>
        <p:nvPicPr>
          <p:cNvPr id="11" name="图片 10" descr="图片包含 草, 动物, 人, 小&#10;&#10;AI 生成的内容可能不正确。">
            <a:extLst>
              <a:ext uri="{FF2B5EF4-FFF2-40B4-BE49-F238E27FC236}">
                <a16:creationId xmlns:a16="http://schemas.microsoft.com/office/drawing/2014/main" id="{B9AD0ACB-5659-2690-F311-984AC320D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972" y="1104324"/>
            <a:ext cx="7570055" cy="545043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t="17505" b="6482"/>
          <a:stretch>
            <a:fillRect/>
          </a:stretch>
        </p:blipFill>
        <p:spPr bwMode="auto">
          <a:xfrm>
            <a:off x="590937" y="1196752"/>
            <a:ext cx="11010125" cy="2448273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5999" y="3789040"/>
            <a:ext cx="5149606" cy="27923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E4205F02-0ED4-9844-22C1-8748A7015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迷惑龙</a:t>
            </a:r>
            <a:r>
              <a:rPr lang="zh-CN" altLang="en-US" b="0" dirty="0"/>
              <a:t>（雷龙，</a:t>
            </a:r>
            <a:r>
              <a:rPr lang="en-US" altLang="zh-CN" b="0" dirty="0"/>
              <a:t>Apatosaurus</a:t>
            </a:r>
            <a:r>
              <a:rPr lang="zh-CN" altLang="en-US" b="0" dirty="0"/>
              <a:t>）</a:t>
            </a:r>
          </a:p>
        </p:txBody>
      </p:sp>
      <p:pic>
        <p:nvPicPr>
          <p:cNvPr id="6" name="图片 5" descr="灰色的恐龙&#10;&#10;AI 生成的内容可能不正确。">
            <a:extLst>
              <a:ext uri="{FF2B5EF4-FFF2-40B4-BE49-F238E27FC236}">
                <a16:creationId xmlns:a16="http://schemas.microsoft.com/office/drawing/2014/main" id="{76E0C81D-74B0-C3C2-5C92-DB5ECC168D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3501008"/>
            <a:ext cx="7675116" cy="321782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721618" y="1124744"/>
            <a:ext cx="87251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恐龙的体型，有的大有的小。大型的，挪亚可以带幼年的。所有恐龙刚出生也很小，而且大的恐龙到了第五年才开始长大。</a:t>
            </a:r>
          </a:p>
        </p:txBody>
      </p:sp>
      <p:grpSp>
        <p:nvGrpSpPr>
          <p:cNvPr id="2" name="组合 3"/>
          <p:cNvGrpSpPr/>
          <p:nvPr/>
        </p:nvGrpSpPr>
        <p:grpSpPr>
          <a:xfrm>
            <a:off x="1809720" y="2996952"/>
            <a:ext cx="4224634" cy="3475608"/>
            <a:chOff x="35496" y="2276872"/>
            <a:chExt cx="4176464" cy="343597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96" y="2276872"/>
              <a:ext cx="4176464" cy="2847478"/>
            </a:xfrm>
            <a:prstGeom prst="rect">
              <a:avLst/>
            </a:prstGeom>
          </p:spPr>
        </p:pic>
        <p:sp>
          <p:nvSpPr>
            <p:cNvPr id="6" name="Content Placeholder 4"/>
            <p:cNvSpPr txBox="1">
              <a:spLocks/>
            </p:cNvSpPr>
            <p:nvPr/>
          </p:nvSpPr>
          <p:spPr>
            <a:xfrm>
              <a:off x="1403648" y="5136786"/>
              <a:ext cx="1440160" cy="576064"/>
            </a:xfrm>
            <a:prstGeom prst="rect">
              <a:avLst/>
            </a:prstGeom>
            <a:noFill/>
          </p:spPr>
          <p:txBody>
            <a:bodyPr vert="horz">
              <a:noAutofit/>
            </a:bodyPr>
            <a:lstStyle/>
            <a:p>
              <a:r>
                <a:rPr lang="zh-CN" altLang="en-US" sz="2800" dirty="0">
                  <a:latin typeface="+mj-ea"/>
                  <a:ea typeface="+mj-ea"/>
                </a:rPr>
                <a:t>恐龙蛋</a:t>
              </a:r>
              <a:endParaRPr lang="en-US" sz="2800" dirty="0">
                <a:latin typeface="+mj-ea"/>
                <a:ea typeface="+mj-ea"/>
              </a:endParaRPr>
            </a:p>
          </p:txBody>
        </p:sp>
      </p:grpSp>
      <p:grpSp>
        <p:nvGrpSpPr>
          <p:cNvPr id="4" name="组合 4"/>
          <p:cNvGrpSpPr/>
          <p:nvPr/>
        </p:nvGrpSpPr>
        <p:grpSpPr>
          <a:xfrm>
            <a:off x="6222118" y="2996952"/>
            <a:ext cx="4224634" cy="3463028"/>
            <a:chOff x="4788024" y="2276872"/>
            <a:chExt cx="4176464" cy="3423542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8024" y="2276872"/>
              <a:ext cx="4176464" cy="2847478"/>
            </a:xfrm>
            <a:prstGeom prst="rect">
              <a:avLst/>
            </a:prstGeom>
          </p:spPr>
        </p:pic>
        <p:sp>
          <p:nvSpPr>
            <p:cNvPr id="20" name="Content Placeholder 4"/>
            <p:cNvSpPr txBox="1">
              <a:spLocks/>
            </p:cNvSpPr>
            <p:nvPr/>
          </p:nvSpPr>
          <p:spPr>
            <a:xfrm>
              <a:off x="5161226" y="5124350"/>
              <a:ext cx="3430060" cy="576064"/>
            </a:xfrm>
            <a:prstGeom prst="rect">
              <a:avLst/>
            </a:prstGeom>
          </p:spPr>
          <p:txBody>
            <a:bodyPr vert="horz" rIns="0">
              <a:noAutofit/>
            </a:bodyPr>
            <a:lstStyle/>
            <a:p>
              <a:pPr algn="ctr"/>
              <a:r>
                <a:rPr lang="zh-CN" altLang="en-US" sz="2800" dirty="0">
                  <a:latin typeface="+mj-ea"/>
                  <a:ea typeface="+mj-ea"/>
                </a:rPr>
                <a:t>复原的幼龙</a:t>
              </a:r>
              <a:endParaRPr lang="en-US" sz="2800" dirty="0">
                <a:latin typeface="+mj-ea"/>
                <a:ea typeface="+mj-ea"/>
              </a:endParaRPr>
            </a:p>
          </p:txBody>
        </p:sp>
      </p:grpSp>
      <p:sp>
        <p:nvSpPr>
          <p:cNvPr id="7" name="标题 6">
            <a:extLst>
              <a:ext uri="{FF2B5EF4-FFF2-40B4-BE49-F238E27FC236}">
                <a16:creationId xmlns:a16="http://schemas.microsoft.com/office/drawing/2014/main" id="{5129901D-EEEF-AC70-7CC0-838B989E6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恐龙的大小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C4BE4B11-49F9-4038-86E8-AE56A1587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恐龙的生长速度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8AC68C1-ED4F-CCDB-F672-1D067CFD643D}"/>
              </a:ext>
            </a:extLst>
          </p:cNvPr>
          <p:cNvSpPr txBox="1"/>
          <p:nvPr/>
        </p:nvSpPr>
        <p:spPr>
          <a:xfrm>
            <a:off x="767408" y="6320272"/>
            <a:ext cx="109452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27274B"/>
                </a:solidFill>
                <a:latin typeface="Arial" panose="020B0604020202020204" pitchFamily="34" charset="0"/>
              </a:rPr>
              <a:t>After Erickson et al., Dinosaurian growth patterns and rapid avian growth rates, </a:t>
            </a:r>
            <a:r>
              <a:rPr lang="en-US" altLang="zh-CN" sz="1600" i="1" dirty="0">
                <a:solidFill>
                  <a:srgbClr val="27274B"/>
                </a:solidFill>
                <a:latin typeface="Arial" panose="020B0604020202020204" pitchFamily="34" charset="0"/>
              </a:rPr>
              <a:t>Nature</a:t>
            </a:r>
            <a:r>
              <a:rPr lang="en-US" altLang="zh-CN" sz="1600" dirty="0">
                <a:solidFill>
                  <a:srgbClr val="27274B"/>
                </a:solidFill>
                <a:latin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27274B"/>
                </a:solidFill>
                <a:latin typeface="Arial" panose="020B0604020202020204" pitchFamily="34" charset="0"/>
              </a:rPr>
              <a:t>412</a:t>
            </a:r>
            <a:r>
              <a:rPr lang="en-US" altLang="zh-CN" sz="1600" dirty="0">
                <a:solidFill>
                  <a:srgbClr val="27274B"/>
                </a:solidFill>
                <a:latin typeface="Arial" panose="020B0604020202020204" pitchFamily="34" charset="0"/>
              </a:rPr>
              <a:t>(6845):429-433, Figure 2.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E977285-ACC1-5E3B-C9DB-1BE16DBA6088}"/>
              </a:ext>
            </a:extLst>
          </p:cNvPr>
          <p:cNvGrpSpPr/>
          <p:nvPr/>
        </p:nvGrpSpPr>
        <p:grpSpPr>
          <a:xfrm>
            <a:off x="767408" y="1127185"/>
            <a:ext cx="7353598" cy="5110127"/>
            <a:chOff x="4007768" y="1127185"/>
            <a:chExt cx="7353598" cy="5110127"/>
          </a:xfrm>
        </p:grpSpPr>
        <p:pic>
          <p:nvPicPr>
            <p:cNvPr id="20" name="图片 19" descr="图表, 折线图&#10;&#10;AI 生成的内容可能不正确。">
              <a:extLst>
                <a:ext uri="{FF2B5EF4-FFF2-40B4-BE49-F238E27FC236}">
                  <a16:creationId xmlns:a16="http://schemas.microsoft.com/office/drawing/2014/main" id="{626A8DB6-456D-53EA-8F46-CBDCF0320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7768" y="1127185"/>
              <a:ext cx="7353598" cy="5110127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ED75836-7F83-55E7-ABDA-B5B949550A5F}"/>
                </a:ext>
              </a:extLst>
            </p:cNvPr>
            <p:cNvSpPr txBox="1"/>
            <p:nvPr/>
          </p:nvSpPr>
          <p:spPr>
            <a:xfrm>
              <a:off x="8616280" y="3573016"/>
              <a:ext cx="2664296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014178"/>
                  </a:solidFill>
                </a:rPr>
                <a:t>最高成长速度</a:t>
              </a:r>
              <a:br>
                <a:rPr lang="en-US" altLang="zh-CN" sz="2800" dirty="0">
                  <a:solidFill>
                    <a:srgbClr val="014178"/>
                  </a:solidFill>
                </a:rPr>
              </a:br>
              <a:r>
                <a:rPr lang="zh-CN" altLang="en-US" sz="2800" dirty="0">
                  <a:solidFill>
                    <a:srgbClr val="014178"/>
                  </a:solidFill>
                </a:rPr>
                <a:t>约5.5 公吨</a:t>
              </a:r>
              <a:r>
                <a:rPr lang="en-US" altLang="zh-CN" sz="2800" dirty="0">
                  <a:solidFill>
                    <a:srgbClr val="014178"/>
                  </a:solidFill>
                  <a:latin typeface="Calibri" pitchFamily="34" charset="0"/>
                  <a:cs typeface="Calibri" pitchFamily="34" charset="0"/>
                </a:rPr>
                <a:t>/</a:t>
              </a:r>
              <a:r>
                <a:rPr lang="zh-CN" altLang="en-US" sz="2800" dirty="0">
                  <a:solidFill>
                    <a:srgbClr val="014178"/>
                  </a:solidFill>
                </a:rPr>
                <a:t>年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3E9DDF5-5653-2FDD-ADE4-2C9E74872268}"/>
                </a:ext>
              </a:extLst>
            </p:cNvPr>
            <p:cNvSpPr txBox="1"/>
            <p:nvPr/>
          </p:nvSpPr>
          <p:spPr>
            <a:xfrm>
              <a:off x="7392144" y="4750148"/>
              <a:ext cx="144894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FF0000"/>
                  </a:solidFill>
                </a:rPr>
                <a:t>出方舟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5612305-59FD-1DB3-9AAF-95CA462C13E3}"/>
                </a:ext>
              </a:extLst>
            </p:cNvPr>
            <p:cNvSpPr txBox="1"/>
            <p:nvPr/>
          </p:nvSpPr>
          <p:spPr>
            <a:xfrm>
              <a:off x="5871194" y="4265513"/>
              <a:ext cx="144894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FF0000"/>
                  </a:solidFill>
                </a:rPr>
                <a:t>入方舟</a:t>
              </a:r>
            </a:p>
          </p:txBody>
        </p:sp>
      </p:grpSp>
      <p:pic>
        <p:nvPicPr>
          <p:cNvPr id="25" name="图片 24" descr="图片包含 动物, 大象, 站, 黑暗&#10;&#10;AI 生成的内容可能不正确。">
            <a:extLst>
              <a:ext uri="{FF2B5EF4-FFF2-40B4-BE49-F238E27FC236}">
                <a16:creationId xmlns:a16="http://schemas.microsoft.com/office/drawing/2014/main" id="{CC3DBC1B-4FB2-7C8A-C5D4-168202C5A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13125" y="1268760"/>
            <a:ext cx="4411467" cy="496855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9778D15C-7032-C47E-7BD4-51B5EF52F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化石记录</a:t>
            </a:r>
            <a:br>
              <a:rPr lang="en-US" altLang="zh-CN" dirty="0"/>
            </a:br>
            <a:r>
              <a:rPr lang="zh-CN" altLang="en-US" dirty="0"/>
              <a:t>中的恐龙</a:t>
            </a:r>
            <a:br>
              <a:rPr lang="en-US" altLang="zh-CN" dirty="0"/>
            </a:br>
            <a:r>
              <a:rPr lang="zh-CN" altLang="en-US" dirty="0"/>
              <a:t>怎么样？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881162" y="214290"/>
            <a:ext cx="8501121" cy="494570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3600" b="1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988E447A-F487-CE5C-AA5A-59F74AC877D9}"/>
              </a:ext>
            </a:extLst>
          </p:cNvPr>
          <p:cNvSpPr txBox="1">
            <a:spLocks/>
          </p:cNvSpPr>
          <p:nvPr/>
        </p:nvSpPr>
        <p:spPr>
          <a:xfrm>
            <a:off x="2783526" y="2348880"/>
            <a:ext cx="2098848" cy="1913960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3000" b="1" kern="1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altLang="zh-CN" sz="1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zh-CN" altLang="en-US" sz="1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9736104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A8C17EEF-8EB0-1A90-F33D-75F582FE646B}"/>
              </a:ext>
            </a:extLst>
          </p:cNvPr>
          <p:cNvSpPr/>
          <p:nvPr/>
        </p:nvSpPr>
        <p:spPr>
          <a:xfrm rot="16200000">
            <a:off x="6375571" y="2091340"/>
            <a:ext cx="5273505" cy="350351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chemeClr val="accent3">
                  <a:lumMod val="0"/>
                  <a:lumOff val="100000"/>
                  <a:alpha val="33000"/>
                </a:schemeClr>
              </a:gs>
              <a:gs pos="100000">
                <a:srgbClr val="0070C0">
                  <a:alpha val="19000"/>
                </a:srgbClr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0C399F02-3BB2-79F0-31E7-F31E71322487}"/>
              </a:ext>
            </a:extLst>
          </p:cNvPr>
          <p:cNvSpPr/>
          <p:nvPr/>
        </p:nvSpPr>
        <p:spPr>
          <a:xfrm rot="16200000">
            <a:off x="646233" y="2087148"/>
            <a:ext cx="5273505" cy="350351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chemeClr val="accent3">
                  <a:lumMod val="0"/>
                  <a:lumOff val="100000"/>
                  <a:alpha val="33000"/>
                </a:schemeClr>
              </a:gs>
              <a:gs pos="100000">
                <a:srgbClr val="FF0000">
                  <a:alpha val="4000"/>
                </a:srgbClr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703" y="3728233"/>
            <a:ext cx="5112568" cy="274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9155" y="3728233"/>
            <a:ext cx="5112568" cy="274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229165" y="1873027"/>
            <a:ext cx="2107643" cy="144655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生命</a:t>
            </a:r>
            <a:endParaRPr lang="en-US" altLang="zh-CN" sz="4400" dirty="0">
              <a:solidFill>
                <a:schemeClr val="tx1">
                  <a:lumMod val="95000"/>
                  <a:lumOff val="5000"/>
                </a:schemeClr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  <a:p>
            <a:pPr algn="ctr">
              <a:defRPr/>
            </a:pPr>
            <a:r>
              <a:rPr lang="zh-CN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进化树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71096" y="1844824"/>
            <a:ext cx="2682455" cy="144655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chemeClr val="tx1">
                    <a:lumMod val="95000"/>
                    <a:lumOff val="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 dirty="0"/>
              <a:t>生命</a:t>
            </a:r>
            <a:endParaRPr lang="en-US" altLang="zh-CN" dirty="0"/>
          </a:p>
          <a:p>
            <a:r>
              <a:rPr lang="zh-CN" altLang="en-US" dirty="0"/>
              <a:t>创造森林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/>
              <a:t>化石记录：“树”还是“森林”？</a:t>
            </a:r>
            <a:endParaRPr lang="en-US" sz="2800" dirty="0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E75A509A-6A2F-D3DA-41FF-F39A01F43502}"/>
              </a:ext>
            </a:extLst>
          </p:cNvPr>
          <p:cNvCxnSpPr/>
          <p:nvPr/>
        </p:nvCxnSpPr>
        <p:spPr>
          <a:xfrm>
            <a:off x="6096000" y="1340768"/>
            <a:ext cx="0" cy="513488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3885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1" descr="Dino tree Sereno 1999 orig.GIF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5646" y="1052737"/>
            <a:ext cx="8760707" cy="562266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21957" name="AutoShape 5"/>
          <p:cNvSpPr>
            <a:spLocks noChangeArrowheads="1"/>
          </p:cNvSpPr>
          <p:nvPr/>
        </p:nvSpPr>
        <p:spPr bwMode="auto">
          <a:xfrm>
            <a:off x="2063552" y="1466594"/>
            <a:ext cx="825451" cy="1349837"/>
          </a:xfrm>
          <a:prstGeom prst="downArrow">
            <a:avLst>
              <a:gd name="adj1" fmla="val 50000"/>
              <a:gd name="adj2" fmla="val 4088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zh-CN" altLang="en-US" b="1" dirty="0">
                <a:solidFill>
                  <a:prstClr val="white"/>
                </a:solidFill>
                <a:latin typeface="Calibri"/>
                <a:ea typeface="微软雅黑" pitchFamily="34" charset="-122"/>
              </a:rPr>
              <a:t>岩层年龄</a:t>
            </a:r>
          </a:p>
        </p:txBody>
      </p:sp>
      <p:sp>
        <p:nvSpPr>
          <p:cNvPr id="1021968" name="AutoShape 16"/>
          <p:cNvSpPr>
            <a:spLocks noChangeArrowheads="1"/>
          </p:cNvSpPr>
          <p:nvPr/>
        </p:nvSpPr>
        <p:spPr bwMode="auto">
          <a:xfrm>
            <a:off x="1341884" y="6093296"/>
            <a:ext cx="1126518" cy="526039"/>
          </a:xfrm>
          <a:prstGeom prst="rightArrow">
            <a:avLst>
              <a:gd name="adj1" fmla="val 50000"/>
              <a:gd name="adj2" fmla="val 53538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b="1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2.3</a:t>
            </a:r>
            <a:r>
              <a:rPr lang="zh-CN" altLang="en-US" b="1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亿年</a:t>
            </a:r>
          </a:p>
        </p:txBody>
      </p:sp>
      <p:sp>
        <p:nvSpPr>
          <p:cNvPr id="1021972" name="AutoShape 20"/>
          <p:cNvSpPr>
            <a:spLocks noChangeArrowheads="1"/>
          </p:cNvSpPr>
          <p:nvPr/>
        </p:nvSpPr>
        <p:spPr bwMode="auto">
          <a:xfrm>
            <a:off x="1245358" y="2604038"/>
            <a:ext cx="1200542" cy="526039"/>
          </a:xfrm>
          <a:prstGeom prst="rightArrow">
            <a:avLst>
              <a:gd name="adj1" fmla="val 50000"/>
              <a:gd name="adj2" fmla="val 53538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zh-CN" b="1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6500</a:t>
            </a:r>
            <a:r>
              <a:rPr lang="zh-CN" altLang="en-US" b="1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万年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9A4BC0A-EFAE-0CEA-A250-EF4F6E3C7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“恐龙的进化”</a:t>
            </a:r>
            <a:r>
              <a:rPr lang="en-US" altLang="zh-CN" b="0" dirty="0"/>
              <a:t>《</a:t>
            </a:r>
            <a:r>
              <a:rPr lang="zh-CN" altLang="en-US" b="0" dirty="0"/>
              <a:t>科学</a:t>
            </a:r>
            <a:r>
              <a:rPr lang="en-US" altLang="zh-CN" b="0" dirty="0"/>
              <a:t>》</a:t>
            </a:r>
            <a:r>
              <a:rPr lang="zh-CN" altLang="en-US" b="0" dirty="0"/>
              <a:t>杂志</a:t>
            </a:r>
            <a:r>
              <a:rPr lang="en-US" altLang="zh-CN" b="0" dirty="0"/>
              <a:t>1999</a:t>
            </a:r>
            <a:r>
              <a:rPr lang="zh-CN" altLang="en-US" b="0" dirty="0"/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53993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1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1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1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1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1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1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1957" grpId="0" animBg="1"/>
      <p:bldP spid="1021968" grpId="0" animBg="1"/>
      <p:bldP spid="102197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1183C047-5A95-7594-2632-4CB9FC7699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5647" y="1052736"/>
            <a:ext cx="8760706" cy="562306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sp>
        <p:nvSpPr>
          <p:cNvPr id="9" name="标题 8">
            <a:extLst>
              <a:ext uri="{FF2B5EF4-FFF2-40B4-BE49-F238E27FC236}">
                <a16:creationId xmlns:a16="http://schemas.microsoft.com/office/drawing/2014/main" id="{1782FDE2-3197-55FC-D134-B0303E2B5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“恐龙的进化”</a:t>
            </a:r>
            <a:r>
              <a:rPr lang="en-US" altLang="zh-CN" b="0" dirty="0"/>
              <a:t>《</a:t>
            </a:r>
            <a:r>
              <a:rPr lang="zh-CN" altLang="en-US" b="0" dirty="0"/>
              <a:t>科学</a:t>
            </a:r>
            <a:r>
              <a:rPr lang="en-US" altLang="zh-CN" b="0" dirty="0"/>
              <a:t>》</a:t>
            </a:r>
            <a:r>
              <a:rPr lang="zh-CN" altLang="en-US" b="0" dirty="0"/>
              <a:t>杂志</a:t>
            </a:r>
            <a:r>
              <a:rPr lang="en-US" altLang="zh-CN" b="0" dirty="0"/>
              <a:t>1999</a:t>
            </a:r>
            <a:r>
              <a:rPr lang="zh-CN" altLang="en-US" b="0" dirty="0"/>
              <a:t>年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46975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Dino tree Sereno 1999 blanked.gif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5647" y="1052736"/>
            <a:ext cx="8760705" cy="562306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sp>
        <p:nvSpPr>
          <p:cNvPr id="9" name="标题 8">
            <a:extLst>
              <a:ext uri="{FF2B5EF4-FFF2-40B4-BE49-F238E27FC236}">
                <a16:creationId xmlns:a16="http://schemas.microsoft.com/office/drawing/2014/main" id="{DD87DDEE-D14C-0C45-F051-2AEE363CB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“恐龙的进化”</a:t>
            </a:r>
            <a:r>
              <a:rPr lang="en-US" altLang="zh-CN" b="0" dirty="0"/>
              <a:t>《</a:t>
            </a:r>
            <a:r>
              <a:rPr lang="zh-CN" altLang="en-US" b="0" dirty="0"/>
              <a:t>科学</a:t>
            </a:r>
            <a:r>
              <a:rPr lang="en-US" altLang="zh-CN" b="0" dirty="0"/>
              <a:t>》</a:t>
            </a:r>
            <a:r>
              <a:rPr lang="zh-CN" altLang="en-US" b="0" dirty="0"/>
              <a:t>杂志</a:t>
            </a:r>
            <a:r>
              <a:rPr lang="en-US" altLang="zh-CN" b="0" dirty="0"/>
              <a:t>1999</a:t>
            </a:r>
            <a:r>
              <a:rPr lang="zh-CN" altLang="en-US" b="0" dirty="0"/>
              <a:t>年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71994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dirty="0">
                <a:latin typeface="Arial"/>
                <a:cs typeface="Arial"/>
              </a:rPr>
              <a:t>化石记录中没有“生命树”</a:t>
            </a:r>
            <a:endParaRPr lang="en-US" dirty="0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7964809-DC68-067F-6EF6-7127B539E551}"/>
              </a:ext>
            </a:extLst>
          </p:cNvPr>
          <p:cNvSpPr/>
          <p:nvPr/>
        </p:nvSpPr>
        <p:spPr>
          <a:xfrm rot="16200000">
            <a:off x="6375571" y="2091340"/>
            <a:ext cx="5273505" cy="350351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chemeClr val="accent3">
                  <a:lumMod val="0"/>
                  <a:lumOff val="100000"/>
                  <a:alpha val="33000"/>
                </a:schemeClr>
              </a:gs>
              <a:gs pos="100000">
                <a:srgbClr val="0070C0">
                  <a:alpha val="19000"/>
                </a:srgbClr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96589F2-7D79-BE63-5860-C7F8DE524BEE}"/>
              </a:ext>
            </a:extLst>
          </p:cNvPr>
          <p:cNvSpPr/>
          <p:nvPr/>
        </p:nvSpPr>
        <p:spPr>
          <a:xfrm rot="16200000">
            <a:off x="646233" y="2087148"/>
            <a:ext cx="5273505" cy="350351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chemeClr val="accent3">
                  <a:lumMod val="0"/>
                  <a:lumOff val="100000"/>
                  <a:alpha val="33000"/>
                </a:schemeClr>
              </a:gs>
              <a:gs pos="100000">
                <a:srgbClr val="FF0000">
                  <a:alpha val="4000"/>
                </a:srgbClr>
              </a:gs>
            </a:gsLst>
            <a:lin ang="0" scaled="0"/>
            <a:tileRect/>
          </a:gra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475863A-387B-B904-1F3D-88FECAB98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703" y="3728233"/>
            <a:ext cx="5112568" cy="274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DCDB69ED-9F40-59A9-7206-733A0C00B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9155" y="3728233"/>
            <a:ext cx="5112568" cy="274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79CE5CA8-30DD-A2A8-BC4D-F47FA7CFCDEC}"/>
              </a:ext>
            </a:extLst>
          </p:cNvPr>
          <p:cNvSpPr txBox="1"/>
          <p:nvPr/>
        </p:nvSpPr>
        <p:spPr>
          <a:xfrm>
            <a:off x="2229165" y="1873027"/>
            <a:ext cx="2107643" cy="144655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生命</a:t>
            </a:r>
            <a:endParaRPr lang="en-US" altLang="zh-CN" sz="4400" dirty="0">
              <a:solidFill>
                <a:schemeClr val="tx1">
                  <a:lumMod val="95000"/>
                  <a:lumOff val="5000"/>
                </a:schemeClr>
              </a:soli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  <a:p>
            <a:pPr algn="ctr">
              <a:defRPr/>
            </a:pPr>
            <a:r>
              <a:rPr lang="zh-CN" alt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进化树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8138460-1BEB-4647-3398-CCEE915C7741}"/>
              </a:ext>
            </a:extLst>
          </p:cNvPr>
          <p:cNvSpPr txBox="1"/>
          <p:nvPr/>
        </p:nvSpPr>
        <p:spPr>
          <a:xfrm>
            <a:off x="7671096" y="1844824"/>
            <a:ext cx="2682455" cy="144655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chemeClr val="tx1">
                    <a:lumMod val="95000"/>
                    <a:lumOff val="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r>
              <a:rPr lang="zh-CN" altLang="en-US" dirty="0"/>
              <a:t>生命</a:t>
            </a:r>
            <a:endParaRPr lang="en-US" altLang="zh-CN" dirty="0"/>
          </a:p>
          <a:p>
            <a:r>
              <a:rPr lang="zh-CN" altLang="en-US" dirty="0"/>
              <a:t>创造森林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B81BBB6-C042-F980-55E3-EF7811A44849}"/>
              </a:ext>
            </a:extLst>
          </p:cNvPr>
          <p:cNvCxnSpPr/>
          <p:nvPr/>
        </p:nvCxnSpPr>
        <p:spPr>
          <a:xfrm>
            <a:off x="6096000" y="1340768"/>
            <a:ext cx="0" cy="5134889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乘号 6"/>
          <p:cNvSpPr/>
          <p:nvPr/>
        </p:nvSpPr>
        <p:spPr>
          <a:xfrm>
            <a:off x="1369222" y="1805506"/>
            <a:ext cx="3877022" cy="3877022"/>
          </a:xfrm>
          <a:prstGeom prst="mathMultiply">
            <a:avLst>
              <a:gd name="adj1" fmla="val 8658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583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6A6B6D18-C952-7A33-2410-3E6276BD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圣经</a:t>
            </a:r>
            <a:br>
              <a:rPr lang="en-US" altLang="zh-CN" dirty="0"/>
            </a:br>
            <a:r>
              <a:rPr lang="zh-CN" altLang="en-US" dirty="0"/>
              <a:t>有没有</a:t>
            </a:r>
            <a:br>
              <a:rPr lang="en-US" altLang="zh-CN" dirty="0"/>
            </a:br>
            <a:r>
              <a:rPr lang="zh-CN" altLang="en-US" dirty="0"/>
              <a:t>提到恐龙？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881162" y="214290"/>
            <a:ext cx="8501121" cy="494570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3600" b="1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AE616F96-A679-0AAA-D77C-305982724A82}"/>
              </a:ext>
            </a:extLst>
          </p:cNvPr>
          <p:cNvSpPr txBox="1">
            <a:spLocks/>
          </p:cNvSpPr>
          <p:nvPr/>
        </p:nvSpPr>
        <p:spPr>
          <a:xfrm>
            <a:off x="2783526" y="2348880"/>
            <a:ext cx="2098848" cy="1913960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3000" b="1" kern="1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altLang="zh-CN" sz="1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zh-CN" altLang="en-US" sz="1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7117024C-6044-0F0F-E2BC-22322CB63311}"/>
              </a:ext>
            </a:extLst>
          </p:cNvPr>
          <p:cNvGrpSpPr/>
          <p:nvPr/>
        </p:nvGrpSpPr>
        <p:grpSpPr>
          <a:xfrm>
            <a:off x="335360" y="1844824"/>
            <a:ext cx="10369152" cy="3052294"/>
            <a:chOff x="335360" y="1844824"/>
            <a:chExt cx="10369152" cy="3052294"/>
          </a:xfrm>
        </p:grpSpPr>
        <p:sp>
          <p:nvSpPr>
            <p:cNvPr id="698375" name="Line 7"/>
            <p:cNvSpPr>
              <a:spLocks noChangeShapeType="1"/>
            </p:cNvSpPr>
            <p:nvPr/>
          </p:nvSpPr>
          <p:spPr bwMode="auto">
            <a:xfrm>
              <a:off x="8224023" y="2886323"/>
              <a:ext cx="2480489" cy="0"/>
            </a:xfrm>
            <a:prstGeom prst="line">
              <a:avLst/>
            </a:prstGeom>
            <a:noFill/>
            <a:ln w="463550">
              <a:solidFill>
                <a:schemeClr val="accent4"/>
              </a:solidFill>
              <a:round/>
              <a:headEnd/>
              <a:tailEnd type="triangle" w="med" len="med"/>
            </a:ln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  <p:sp>
          <p:nvSpPr>
            <p:cNvPr id="698373" name="Rectangle 5"/>
            <p:cNvSpPr>
              <a:spLocks noChangeArrowheads="1"/>
            </p:cNvSpPr>
            <p:nvPr/>
          </p:nvSpPr>
          <p:spPr bwMode="auto">
            <a:xfrm>
              <a:off x="2351584" y="2657879"/>
              <a:ext cx="7416824" cy="477837"/>
            </a:xfrm>
            <a:prstGeom prst="rect">
              <a:avLst/>
            </a:prstGeom>
            <a:solidFill>
              <a:schemeClr val="accent4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>
                <a:solidFill>
                  <a:srgbClr val="EBC484"/>
                </a:solidFill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CC69BA24-243A-4117-26FF-D7A9C36CFB66}"/>
                </a:ext>
              </a:extLst>
            </p:cNvPr>
            <p:cNvSpPr/>
            <p:nvPr/>
          </p:nvSpPr>
          <p:spPr>
            <a:xfrm>
              <a:off x="568098" y="1986567"/>
              <a:ext cx="1787112" cy="1787112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/>
            </a:p>
          </p:txBody>
        </p:sp>
        <p:pic>
          <p:nvPicPr>
            <p:cNvPr id="7" name="图片 6" descr="图片包含 旧, 建筑, 照片, 男人&#10;&#10;AI 生成的内容可能不正确。">
              <a:extLst>
                <a:ext uri="{FF2B5EF4-FFF2-40B4-BE49-F238E27FC236}">
                  <a16:creationId xmlns:a16="http://schemas.microsoft.com/office/drawing/2014/main" id="{63561184-ACDF-EB4B-AD68-8E66A9074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396" y="1844824"/>
              <a:ext cx="1346517" cy="2021458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E623E76-14EA-157A-0335-63FD73E8E78F}"/>
                </a:ext>
              </a:extLst>
            </p:cNvPr>
            <p:cNvSpPr txBox="1"/>
            <p:nvPr/>
          </p:nvSpPr>
          <p:spPr>
            <a:xfrm>
              <a:off x="335360" y="3943011"/>
              <a:ext cx="225258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dirty="0"/>
                <a:t>钦定本</a:t>
              </a:r>
            </a:p>
            <a:p>
              <a:pPr algn="ctr"/>
              <a:r>
                <a:rPr lang="zh-CN" altLang="en-US" sz="2800" dirty="0"/>
                <a:t>1611年 (KJV)</a:t>
              </a:r>
            </a:p>
          </p:txBody>
        </p: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id="{5B599732-F1ED-1933-07A6-17D8AE7EFE43}"/>
              </a:ext>
            </a:extLst>
          </p:cNvPr>
          <p:cNvSpPr/>
          <p:nvPr/>
        </p:nvSpPr>
        <p:spPr>
          <a:xfrm>
            <a:off x="2419089" y="2740890"/>
            <a:ext cx="292535" cy="292535"/>
          </a:xfrm>
          <a:prstGeom prst="ellipse">
            <a:avLst/>
          </a:prstGeom>
          <a:solidFill>
            <a:srgbClr val="FF0000"/>
          </a:soli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3CB7D9D7-656C-8924-ACA5-925A2FBA5586}"/>
              </a:ext>
            </a:extLst>
          </p:cNvPr>
          <p:cNvSpPr/>
          <p:nvPr/>
        </p:nvSpPr>
        <p:spPr>
          <a:xfrm>
            <a:off x="6477647" y="2759409"/>
            <a:ext cx="292535" cy="292535"/>
          </a:xfrm>
          <a:prstGeom prst="ellipse">
            <a:avLst/>
          </a:prstGeom>
          <a:solidFill>
            <a:srgbClr val="FF0000"/>
          </a:soli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/>
          </a:p>
        </p:txBody>
      </p:sp>
      <p:sp>
        <p:nvSpPr>
          <p:cNvPr id="698378" name="Rectangle 10"/>
          <p:cNvSpPr>
            <a:spLocks noChangeArrowheads="1"/>
          </p:cNvSpPr>
          <p:nvPr/>
        </p:nvSpPr>
        <p:spPr bwMode="auto">
          <a:xfrm>
            <a:off x="2085496" y="3277753"/>
            <a:ext cx="986168" cy="523220"/>
          </a:xfrm>
          <a:prstGeom prst="rect">
            <a:avLst/>
          </a:prstGeom>
          <a:solidFill>
            <a:schemeClr val="bg2">
              <a:alpha val="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CA" sz="2800" dirty="0">
                <a:latin typeface="+mj-ea"/>
                <a:ea typeface="+mj-ea"/>
              </a:rPr>
              <a:t>1</a:t>
            </a:r>
            <a:r>
              <a:rPr lang="en-US" altLang="zh-CN" sz="2800" dirty="0">
                <a:latin typeface="+mj-ea"/>
                <a:ea typeface="+mj-ea"/>
              </a:rPr>
              <a:t>6</a:t>
            </a:r>
            <a:r>
              <a:rPr lang="en-CA" sz="2800" dirty="0">
                <a:latin typeface="+mj-ea"/>
                <a:ea typeface="+mj-ea"/>
              </a:rPr>
              <a:t>00</a:t>
            </a:r>
          </a:p>
        </p:txBody>
      </p:sp>
      <p:sp>
        <p:nvSpPr>
          <p:cNvPr id="698379" name="Rectangle 11"/>
          <p:cNvSpPr>
            <a:spLocks noChangeArrowheads="1"/>
          </p:cNvSpPr>
          <p:nvPr/>
        </p:nvSpPr>
        <p:spPr bwMode="auto">
          <a:xfrm>
            <a:off x="5984563" y="3277753"/>
            <a:ext cx="986168" cy="523220"/>
          </a:xfrm>
          <a:prstGeom prst="rect">
            <a:avLst/>
          </a:prstGeom>
          <a:solidFill>
            <a:schemeClr val="bg2">
              <a:alpha val="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CA" sz="2800" dirty="0">
                <a:latin typeface="+mj-ea"/>
                <a:ea typeface="+mj-ea"/>
              </a:rPr>
              <a:t>1800</a:t>
            </a:r>
          </a:p>
        </p:txBody>
      </p:sp>
      <p:sp>
        <p:nvSpPr>
          <p:cNvPr id="698380" name="Rectangle 12"/>
          <p:cNvSpPr>
            <a:spLocks noChangeArrowheads="1"/>
          </p:cNvSpPr>
          <p:nvPr/>
        </p:nvSpPr>
        <p:spPr bwMode="auto">
          <a:xfrm>
            <a:off x="7969857" y="3277753"/>
            <a:ext cx="986167" cy="523220"/>
          </a:xfrm>
          <a:prstGeom prst="rect">
            <a:avLst/>
          </a:prstGeom>
          <a:solidFill>
            <a:schemeClr val="bg2">
              <a:alpha val="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CA" sz="2800" dirty="0">
                <a:latin typeface="+mj-ea"/>
                <a:ea typeface="+mj-ea"/>
              </a:rPr>
              <a:t>1900</a:t>
            </a:r>
          </a:p>
        </p:txBody>
      </p:sp>
      <p:sp>
        <p:nvSpPr>
          <p:cNvPr id="698381" name="Rectangle 13"/>
          <p:cNvSpPr>
            <a:spLocks noChangeArrowheads="1"/>
          </p:cNvSpPr>
          <p:nvPr/>
        </p:nvSpPr>
        <p:spPr bwMode="auto">
          <a:xfrm>
            <a:off x="10703668" y="2657879"/>
            <a:ext cx="902811" cy="523220"/>
          </a:xfrm>
          <a:prstGeom prst="rect">
            <a:avLst/>
          </a:prstGeom>
          <a:solidFill>
            <a:schemeClr val="bg2">
              <a:alpha val="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2800" dirty="0">
                <a:latin typeface="+mj-ea"/>
                <a:ea typeface="+mj-ea"/>
                <a:cs typeface="Arial" panose="020B0604020202020204" pitchFamily="34" charset="0"/>
              </a:rPr>
              <a:t>今天</a:t>
            </a:r>
            <a:endParaRPr lang="en-CA" altLang="zh-CN" sz="2800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698382" name="AutoShape 14"/>
          <p:cNvSpPr>
            <a:spLocks/>
          </p:cNvSpPr>
          <p:nvPr/>
        </p:nvSpPr>
        <p:spPr bwMode="auto">
          <a:xfrm>
            <a:off x="3885316" y="4689000"/>
            <a:ext cx="6747189" cy="717601"/>
          </a:xfrm>
          <a:prstGeom prst="borderCallout2">
            <a:avLst>
              <a:gd name="adj1" fmla="val -6712"/>
              <a:gd name="adj2" fmla="val 60691"/>
              <a:gd name="adj3" fmla="val -41594"/>
              <a:gd name="adj4" fmla="val 57796"/>
              <a:gd name="adj5" fmla="val -237968"/>
              <a:gd name="adj6" fmla="val 41092"/>
            </a:avLst>
          </a:prstGeom>
          <a:solidFill>
            <a:srgbClr val="FFFF00"/>
          </a:solidFill>
          <a:ln w="762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  <a:cs typeface="Arial" charset="0"/>
              </a:rPr>
              <a:t>“恐龙”这个词出现于</a:t>
            </a:r>
            <a:r>
              <a:rPr lang="en-US" altLang="zh-CN" sz="3600" dirty="0">
                <a:latin typeface="华文中宋" panose="02010600040101010101" pitchFamily="2" charset="-122"/>
                <a:ea typeface="华文中宋" panose="02010600040101010101" pitchFamily="2" charset="-122"/>
                <a:cs typeface="Arial" charset="0"/>
              </a:rPr>
              <a:t>1841</a:t>
            </a: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  <a:cs typeface="Arial" charset="0"/>
              </a:rPr>
              <a:t>年</a:t>
            </a:r>
            <a:endParaRPr lang="zh-CN" altLang="en-US" b="1" dirty="0">
              <a:latin typeface="华文中宋" panose="02010600040101010101" pitchFamily="2" charset="-122"/>
              <a:ea typeface="华文中宋" panose="02010600040101010101" pitchFamily="2" charset="-122"/>
              <a:cs typeface="Arial" charset="0"/>
            </a:endParaRPr>
          </a:p>
        </p:txBody>
      </p:sp>
      <p:sp>
        <p:nvSpPr>
          <p:cNvPr id="698384" name="Rectangle 16"/>
          <p:cNvSpPr>
            <a:spLocks noChangeArrowheads="1"/>
          </p:cNvSpPr>
          <p:nvPr/>
        </p:nvSpPr>
        <p:spPr bwMode="auto">
          <a:xfrm>
            <a:off x="3331031" y="2635186"/>
            <a:ext cx="2347117" cy="523220"/>
          </a:xfrm>
          <a:prstGeom prst="rect">
            <a:avLst/>
          </a:prstGeom>
          <a:solidFill>
            <a:schemeClr val="bg2">
              <a:alpha val="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CA" altLang="zh-CN" sz="2800" b="1" dirty="0">
                <a:solidFill>
                  <a:srgbClr val="002060"/>
                </a:solidFill>
                <a:latin typeface="+mj-ea"/>
                <a:ea typeface="+mj-ea"/>
              </a:rPr>
              <a:t>… 230 </a:t>
            </a:r>
            <a:r>
              <a:rPr lang="zh-CN" altLang="en-US" sz="2800" b="1" dirty="0">
                <a:solidFill>
                  <a:srgbClr val="002060"/>
                </a:solidFill>
                <a:latin typeface="+mj-ea"/>
                <a:ea typeface="+mj-ea"/>
              </a:rPr>
              <a:t>年</a:t>
            </a:r>
            <a:r>
              <a:rPr lang="en-CA" altLang="zh-CN" sz="2800" b="1" dirty="0">
                <a:solidFill>
                  <a:srgbClr val="002060"/>
                </a:solidFill>
                <a:latin typeface="+mj-ea"/>
                <a:ea typeface="+mj-ea"/>
              </a:rPr>
              <a:t>… !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D97DA0D-3B89-2D7C-EF05-B5390DBA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为什么我们没有在圣经中看到恐龙</a:t>
            </a:r>
            <a:r>
              <a:rPr lang="zh-CN" altLang="en-US" b="0" dirty="0"/>
              <a:t>（</a:t>
            </a:r>
            <a:r>
              <a:rPr lang="en-US" altLang="zh-CN" b="0" dirty="0"/>
              <a:t>dinosaurs</a:t>
            </a:r>
            <a:r>
              <a:rPr lang="zh-CN" altLang="en-US" b="0" dirty="0"/>
              <a:t>）</a:t>
            </a:r>
            <a:r>
              <a:rPr lang="zh-CN" altLang="en-US" dirty="0"/>
              <a:t>？</a:t>
            </a: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DA4D445D-3946-1FE5-5EFC-BBB5BC2D6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462" y="3277753"/>
            <a:ext cx="995785" cy="523220"/>
          </a:xfrm>
          <a:prstGeom prst="rect">
            <a:avLst/>
          </a:prstGeom>
          <a:solidFill>
            <a:schemeClr val="bg2">
              <a:alpha val="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CA" sz="2800" dirty="0">
                <a:latin typeface="+mj-ea"/>
                <a:ea typeface="+mj-ea"/>
              </a:rPr>
              <a:t>1</a:t>
            </a:r>
            <a:r>
              <a:rPr lang="en-CA" altLang="zh-CN" sz="2800" dirty="0">
                <a:latin typeface="+mj-ea"/>
              </a:rPr>
              <a:t>7</a:t>
            </a:r>
            <a:r>
              <a:rPr lang="en-CA" sz="2800" dirty="0">
                <a:latin typeface="+mj-ea"/>
                <a:ea typeface="+mj-ea"/>
              </a:rPr>
              <a:t>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8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8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8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8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9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8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98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8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98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9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9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9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698378" grpId="0" animBg="1"/>
      <p:bldP spid="698379" grpId="0" animBg="1"/>
      <p:bldP spid="698380" grpId="0" animBg="1"/>
      <p:bldP spid="698381" grpId="0" animBg="1"/>
      <p:bldP spid="698382" grpId="0" animBg="1"/>
      <p:bldP spid="698384" grpId="0" animBg="1"/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dirty="0"/>
              <a:t>约伯记 </a:t>
            </a:r>
            <a:r>
              <a:rPr lang="en-US" altLang="zh-HK" dirty="0"/>
              <a:t>40</a:t>
            </a:r>
            <a:r>
              <a:rPr lang="en-US" altLang="zh-CN" dirty="0"/>
              <a:t>:</a:t>
            </a:r>
            <a:r>
              <a:rPr lang="en-US" altLang="zh-HK" dirty="0"/>
              <a:t>15-17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524000" y="1149350"/>
            <a:ext cx="9144000" cy="435133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你且观看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河马</a:t>
            </a:r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en-US" altLang="zh-CN" sz="4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algn="ctr">
              <a:buNone/>
            </a:pPr>
            <a:r>
              <a:rPr lang="zh-TW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我造你也造他。</a:t>
            </a:r>
            <a:endParaRPr lang="en-AU" altLang="zh-TW" sz="4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algn="ctr">
              <a:buNone/>
            </a:pPr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他吃草与牛一样；</a:t>
            </a:r>
            <a:endParaRPr lang="en-AU" altLang="zh-TW" sz="4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algn="ctr">
              <a:buNone/>
            </a:pPr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他的气力在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腰间</a:t>
            </a:r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AU" altLang="zh-TW" sz="4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algn="ctr">
              <a:buNone/>
            </a:pPr>
            <a:r>
              <a:rPr lang="zh-TW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能力在肚腹的筋上。</a:t>
            </a:r>
            <a:r>
              <a:rPr lang="en-US" altLang="zh-HK" sz="44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  <a:p>
            <a:pPr marL="0" indent="0" algn="ctr">
              <a:buNone/>
            </a:pPr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他摇动尾巴如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香柏树</a:t>
            </a:r>
            <a:r>
              <a:rPr lang="zh-TW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en-US" altLang="zh-TW" sz="4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1222276"/>
            <a:ext cx="720080" cy="5040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40216" y="1209740"/>
            <a:ext cx="2544286" cy="13234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AU" sz="3600" dirty="0">
                <a:solidFill>
                  <a:srgbClr val="FF0000"/>
                </a:solidFill>
                <a:latin typeface="Arial" charset="0"/>
                <a:cs typeface="Arial" charset="0"/>
              </a:rPr>
              <a:t>“behemoth”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dirty="0">
                <a:solidFill>
                  <a:srgbClr val="FF0000"/>
                </a:solidFill>
                <a:latin typeface="Arial" charset="0"/>
                <a:cs typeface="Arial" charset="0"/>
              </a:rPr>
              <a:t>比希谟</a:t>
            </a:r>
            <a:endParaRPr lang="en-AU" sz="44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 bwMode="auto">
          <a:xfrm flipH="1">
            <a:off x="7453322" y="1483196"/>
            <a:ext cx="586894" cy="0"/>
          </a:xfrm>
          <a:prstGeom prst="straightConnector1">
            <a:avLst/>
          </a:prstGeom>
          <a:solidFill>
            <a:schemeClr val="accent1"/>
          </a:solidFill>
          <a:ln w="85725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8" name="Rectangle 7"/>
          <p:cNvSpPr/>
          <p:nvPr/>
        </p:nvSpPr>
        <p:spPr>
          <a:xfrm>
            <a:off x="1703513" y="5589240"/>
            <a:ext cx="8784976" cy="707886"/>
          </a:xfrm>
          <a:prstGeom prst="rect">
            <a:avLst/>
          </a:prstGeom>
          <a:solidFill>
            <a:schemeClr val="accent4"/>
          </a:solidFill>
          <a:ln w="254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“可能是河马或大象</a:t>
            </a:r>
            <a:r>
              <a:rPr lang="en-US" altLang="zh-CN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”</a:t>
            </a:r>
            <a:r>
              <a:rPr lang="en-US" altLang="zh-CN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(</a:t>
            </a: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新国际版研读圣经</a:t>
            </a:r>
            <a:r>
              <a:rPr lang="en-US" altLang="zh-CN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)</a:t>
            </a:r>
            <a:endParaRPr lang="en-US" altLang="zh-CN" sz="4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4" name="p46">
            <a:hlinkClick r:id="" action="ppaction://media"/>
            <a:extLst>
              <a:ext uri="{FF2B5EF4-FFF2-40B4-BE49-F238E27FC236}">
                <a16:creationId xmlns:a16="http://schemas.microsoft.com/office/drawing/2014/main" id="{73E792FF-0D3A-2757-012D-FDF308C684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78510" y="1628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4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28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  <p:bldP spid="6" grpId="0" animBg="1"/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FB9BCBB8-BA74-5829-13FB-FB80558F5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香柏树</a:t>
            </a:r>
          </a:p>
        </p:txBody>
      </p:sp>
      <p:pic>
        <p:nvPicPr>
          <p:cNvPr id="7" name="图片 6" descr="草地上的大树&#10;&#10;AI 生成的内容可能不正确。">
            <a:extLst>
              <a:ext uri="{FF2B5EF4-FFF2-40B4-BE49-F238E27FC236}">
                <a16:creationId xmlns:a16="http://schemas.microsoft.com/office/drawing/2014/main" id="{C959B8E7-1119-1C6B-FBAE-ECD042D37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1824" y="1052736"/>
            <a:ext cx="3528392" cy="558924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17FCD57-AAFB-191F-7898-4E0DC1ABAA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376" y="1064156"/>
            <a:ext cx="3960440" cy="558924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7F4B7BD-CEB5-5640-4312-A2B168D2D8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12224" y="1052736"/>
            <a:ext cx="3528392" cy="55892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56040" y="1340768"/>
            <a:ext cx="4000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latin typeface="华文中宋" panose="02010600040101010101" pitchFamily="2" charset="-122"/>
                <a:ea typeface="华文中宋" panose="02010600040101010101" pitchFamily="2" charset="-122"/>
                <a:cs typeface="Arial" charset="0"/>
              </a:rPr>
              <a:t>像不像</a:t>
            </a:r>
            <a:r>
              <a:rPr lang="zh-TW" altLang="en-US" sz="4800" dirty="0">
                <a:latin typeface="华文中宋" panose="02010600040101010101" pitchFamily="2" charset="-122"/>
                <a:ea typeface="华文中宋" panose="02010600040101010101" pitchFamily="2" charset="-122"/>
                <a:cs typeface="Arial" charset="0"/>
              </a:rPr>
              <a:t>香柏树</a:t>
            </a:r>
            <a:r>
              <a:rPr lang="zh-HK" altLang="en-US" sz="4800" dirty="0">
                <a:latin typeface="华文中宋" panose="02010600040101010101" pitchFamily="2" charset="-122"/>
                <a:ea typeface="华文中宋" panose="02010600040101010101" pitchFamily="2" charset="-122"/>
                <a:cs typeface="Arial" charset="0"/>
              </a:rPr>
              <a:t>？</a:t>
            </a:r>
            <a:endParaRPr lang="en-AU" sz="4800" dirty="0">
              <a:latin typeface="华文中宋" panose="02010600040101010101" pitchFamily="2" charset="-122"/>
              <a:ea typeface="华文中宋" panose="02010600040101010101" pitchFamily="2" charset="-122"/>
              <a:cs typeface="Arial" charset="0"/>
            </a:endParaRPr>
          </a:p>
        </p:txBody>
      </p:sp>
      <p:pic>
        <p:nvPicPr>
          <p:cNvPr id="7" name="Picture 4" descr="2 elephant tai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3432" y="1196752"/>
            <a:ext cx="4320480" cy="539969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8" name="Picture 7" descr="Picture--Elephant Mahout pulling an elephant by its tail at bat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7928" y="2548587"/>
            <a:ext cx="5832648" cy="4047858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A4C63528-F1CF-ACEF-F494-C5BAD0534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他摇动尾巴如香柏树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dirty="0"/>
              <a:t>”</a:t>
            </a:r>
            <a:r>
              <a:rPr lang="en-US" altLang="zh-CN" dirty="0"/>
              <a:t>——</a:t>
            </a:r>
            <a:r>
              <a:rPr lang="zh-CN" altLang="en-US" dirty="0"/>
              <a:t>大象？？</a:t>
            </a:r>
          </a:p>
        </p:txBody>
      </p:sp>
    </p:spTree>
    <p:extLst>
      <p:ext uri="{BB962C8B-B14F-4D97-AF65-F5344CB8AC3E}">
        <p14:creationId xmlns:p14="http://schemas.microsoft.com/office/powerpoint/2010/main" val="260340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7448" y="1225992"/>
            <a:ext cx="3816424" cy="5337200"/>
          </a:xfrm>
          <a:prstGeom prst="rect">
            <a:avLst/>
          </a:prstGeom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75B7F902-7214-101E-D618-D00195EC4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他摇动尾巴如香柏树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dirty="0"/>
              <a:t>”</a:t>
            </a:r>
            <a:r>
              <a:rPr lang="en-US" altLang="zh-CN" dirty="0"/>
              <a:t>——</a:t>
            </a:r>
            <a:r>
              <a:rPr lang="zh-CN" altLang="en-US" dirty="0"/>
              <a:t>河马？？</a:t>
            </a:r>
          </a:p>
        </p:txBody>
      </p:sp>
      <p:pic>
        <p:nvPicPr>
          <p:cNvPr id="11" name="图片 10" descr="水里的牛&#10;&#10;AI 生成的内容可能不正确。">
            <a:extLst>
              <a:ext uri="{FF2B5EF4-FFF2-40B4-BE49-F238E27FC236}">
                <a16:creationId xmlns:a16="http://schemas.microsoft.com/office/drawing/2014/main" id="{A760C37E-0990-B1A3-BBE6-055DF28A6C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888" y="2474346"/>
            <a:ext cx="6108815" cy="4072543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A6B87415-2FE4-E42B-D43F-F2DA3306737B}"/>
              </a:ext>
            </a:extLst>
          </p:cNvPr>
          <p:cNvSpPr txBox="1"/>
          <p:nvPr/>
        </p:nvSpPr>
        <p:spPr>
          <a:xfrm>
            <a:off x="6456040" y="1340768"/>
            <a:ext cx="4000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latin typeface="华文中宋" panose="02010600040101010101" pitchFamily="2" charset="-122"/>
                <a:ea typeface="华文中宋" panose="02010600040101010101" pitchFamily="2" charset="-122"/>
                <a:cs typeface="Arial" charset="0"/>
              </a:rPr>
              <a:t>像不像</a:t>
            </a:r>
            <a:r>
              <a:rPr lang="zh-TW" altLang="en-US" sz="4800" dirty="0">
                <a:latin typeface="华文中宋" panose="02010600040101010101" pitchFamily="2" charset="-122"/>
                <a:ea typeface="华文中宋" panose="02010600040101010101" pitchFamily="2" charset="-122"/>
                <a:cs typeface="Arial" charset="0"/>
              </a:rPr>
              <a:t>香柏树</a:t>
            </a:r>
            <a:r>
              <a:rPr lang="zh-HK" altLang="en-US" sz="4800" dirty="0">
                <a:latin typeface="华文中宋" panose="02010600040101010101" pitchFamily="2" charset="-122"/>
                <a:ea typeface="华文中宋" panose="02010600040101010101" pitchFamily="2" charset="-122"/>
                <a:cs typeface="Arial" charset="0"/>
              </a:rPr>
              <a:t>？</a:t>
            </a:r>
            <a:endParaRPr lang="en-AU" sz="4800" dirty="0">
              <a:latin typeface="华文中宋" panose="02010600040101010101" pitchFamily="2" charset="-122"/>
              <a:ea typeface="华文中宋" panose="02010600040101010101" pitchFamily="2" charset="-122"/>
              <a:cs typeface="Arial" charset="0"/>
            </a:endParaRPr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C246DE2B-0688-7C4B-E520-C347D7CF2E57}"/>
              </a:ext>
            </a:extLst>
          </p:cNvPr>
          <p:cNvSpPr/>
          <p:nvPr/>
        </p:nvSpPr>
        <p:spPr>
          <a:xfrm rot="16200000">
            <a:off x="10488488" y="5265204"/>
            <a:ext cx="792088" cy="576064"/>
          </a:xfrm>
          <a:prstGeom prst="rightArrow">
            <a:avLst/>
          </a:prstGeom>
          <a:solidFill>
            <a:srgbClr val="FF0000"/>
          </a:soli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260340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263C9-7A79-9B21-FDB1-172ABC845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77A6D7F-B83B-2BCB-4C4B-5080F0FA3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这“香柏树”的尾巴适合哪个身体？</a:t>
            </a:r>
          </a:p>
        </p:txBody>
      </p:sp>
      <p:pic>
        <p:nvPicPr>
          <p:cNvPr id="4" name="Picture 4" descr="Behemoth Tail-Elephant 00010">
            <a:extLst>
              <a:ext uri="{FF2B5EF4-FFF2-40B4-BE49-F238E27FC236}">
                <a16:creationId xmlns:a16="http://schemas.microsoft.com/office/drawing/2014/main" id="{B8250258-B996-49B3-C99C-0C0F7A9BF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5749" y="2204864"/>
            <a:ext cx="2561191" cy="2581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7">
            <a:extLst>
              <a:ext uri="{FF2B5EF4-FFF2-40B4-BE49-F238E27FC236}">
                <a16:creationId xmlns:a16="http://schemas.microsoft.com/office/drawing/2014/main" id="{C4DD7A26-4B24-7BFB-26D3-BC24BDE26619}"/>
              </a:ext>
            </a:extLst>
          </p:cNvPr>
          <p:cNvGrpSpPr/>
          <p:nvPr/>
        </p:nvGrpSpPr>
        <p:grpSpPr>
          <a:xfrm>
            <a:off x="3965749" y="2322214"/>
            <a:ext cx="2561190" cy="2369443"/>
            <a:chOff x="2790825" y="1371600"/>
            <a:chExt cx="2374900" cy="2197100"/>
          </a:xfrm>
        </p:grpSpPr>
        <p:pic>
          <p:nvPicPr>
            <p:cNvPr id="6" name="Picture 5" descr="Behemoth Tail-Hippo 00011">
              <a:extLst>
                <a:ext uri="{FF2B5EF4-FFF2-40B4-BE49-F238E27FC236}">
                  <a16:creationId xmlns:a16="http://schemas.microsoft.com/office/drawing/2014/main" id="{9C668E23-7641-BADE-71AD-FB7D0F18A8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90825" y="1371600"/>
              <a:ext cx="2374900" cy="2197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A8214A1-747D-58BC-5139-165B7F114086}"/>
                </a:ext>
              </a:extLst>
            </p:cNvPr>
            <p:cNvSpPr/>
            <p:nvPr/>
          </p:nvSpPr>
          <p:spPr>
            <a:xfrm>
              <a:off x="3185432" y="1587989"/>
              <a:ext cx="52931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1">
                  <a:latin typeface="Arial" pitchFamily="34" charset="0"/>
                  <a:ea typeface="ＭＳ Ｐゴシック" pitchFamily="34" charset="-128"/>
                </a:rPr>
                <a:t>?</a:t>
              </a:r>
              <a:endParaRPr lang="en-US" sz="4400" b="1"/>
            </a:p>
          </p:txBody>
        </p:sp>
      </p:grpSp>
      <p:pic>
        <p:nvPicPr>
          <p:cNvPr id="8" name="Picture 6" descr="Behemoth Tail-Dinosaur 00017">
            <a:extLst>
              <a:ext uri="{FF2B5EF4-FFF2-40B4-BE49-F238E27FC236}">
                <a16:creationId xmlns:a16="http://schemas.microsoft.com/office/drawing/2014/main" id="{9CA37CEB-798A-5AAB-D148-C5546A27E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08479" y="966923"/>
            <a:ext cx="2648504" cy="4031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119495BE-BE3A-979C-0E29-E57A9872C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71664" y="2874151"/>
            <a:ext cx="5906700" cy="3912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94188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水中的动物&#10;&#10;AI 生成的内容可能不正确。">
            <a:extLst>
              <a:ext uri="{FF2B5EF4-FFF2-40B4-BE49-F238E27FC236}">
                <a16:creationId xmlns:a16="http://schemas.microsoft.com/office/drawing/2014/main" id="{9B547378-A245-D934-7958-A9FF5CED2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560444" y="980728"/>
            <a:ext cx="3052284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约伯记 </a:t>
            </a:r>
            <a:r>
              <a:rPr lang="en-GB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40:15-19</a:t>
            </a:r>
          </a:p>
          <a:p>
            <a:pPr algn="ctr"/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“比希谟”很可能是一只蜥脚类</a:t>
            </a:r>
            <a:r>
              <a:rPr lang="en-US" altLang="zh-CN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(sauropod)</a:t>
            </a:r>
            <a:r>
              <a:rPr lang="zh-CN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恐龙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12224" y="455922"/>
            <a:ext cx="3861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Arial" charset="0"/>
              </a:rPr>
              <a:t>像不像</a:t>
            </a:r>
            <a:r>
              <a:rPr lang="zh-TW" alt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Arial" charset="0"/>
              </a:rPr>
              <a:t>香柏树</a:t>
            </a:r>
            <a:r>
              <a:rPr lang="zh-HK" alt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Arial" charset="0"/>
              </a:rPr>
              <a:t>？</a:t>
            </a:r>
            <a:endParaRPr lang="en-AU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  <a:cs typeface="Arial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9408368" y="1197167"/>
            <a:ext cx="697046" cy="1299046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bg1"/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E9952F9-63C9-E6B7-19F2-64DE9FD61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恐龙是什么</a:t>
            </a:r>
            <a:br>
              <a:rPr lang="en-US" altLang="zh-CN" dirty="0"/>
            </a:br>
            <a:r>
              <a:rPr lang="zh-CN" altLang="en-US" dirty="0"/>
              <a:t>时代的？</a:t>
            </a:r>
            <a:br>
              <a:rPr lang="en-US" altLang="zh-CN" dirty="0"/>
            </a:br>
            <a:r>
              <a:rPr lang="zh-CN" altLang="en-US" dirty="0"/>
              <a:t>它们不是远</a:t>
            </a:r>
            <a:br>
              <a:rPr lang="en-US" altLang="zh-CN" dirty="0"/>
            </a:br>
            <a:r>
              <a:rPr lang="zh-CN" altLang="en-US" dirty="0"/>
              <a:t>在人出现之</a:t>
            </a:r>
            <a:br>
              <a:rPr lang="en-US" altLang="zh-CN" dirty="0"/>
            </a:br>
            <a:r>
              <a:rPr lang="zh-CN" altLang="en-US" dirty="0"/>
              <a:t>前就已经灭</a:t>
            </a:r>
            <a:br>
              <a:rPr lang="en-US" altLang="zh-CN" dirty="0"/>
            </a:br>
            <a:r>
              <a:rPr lang="zh-CN" altLang="en-US" dirty="0"/>
              <a:t>绝了吗？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881162" y="214290"/>
            <a:ext cx="8501121" cy="494570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3600" b="1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78F1D7FC-D1A4-FFC6-A833-E1713E50D769}"/>
              </a:ext>
            </a:extLst>
          </p:cNvPr>
          <p:cNvSpPr txBox="1">
            <a:spLocks/>
          </p:cNvSpPr>
          <p:nvPr/>
        </p:nvSpPr>
        <p:spPr>
          <a:xfrm>
            <a:off x="2783526" y="2348880"/>
            <a:ext cx="2098848" cy="1913960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3000" b="1" kern="1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altLang="zh-CN" sz="1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zh-CN" altLang="en-US" sz="1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卡通人物&#10;&#10;AI 生成的内容可能不正确。">
            <a:extLst>
              <a:ext uri="{FF2B5EF4-FFF2-40B4-BE49-F238E27FC236}">
                <a16:creationId xmlns:a16="http://schemas.microsoft.com/office/drawing/2014/main" id="{C8488542-FE26-03DC-9942-C8CB34C23AB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 rot="20588668">
            <a:off x="2039901" y="5244433"/>
            <a:ext cx="3456360" cy="760109"/>
          </a:xfrm>
          <a:prstGeom prst="homePlate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lnSpc>
                <a:spcPts val="2680"/>
              </a:lnSpc>
            </a:pPr>
            <a:r>
              <a:rPr lang="zh-CN" altLang="en-US" sz="3200" b="1">
                <a:solidFill>
                  <a:prstClr val="black"/>
                </a:solidFill>
              </a:rPr>
              <a:t>现</a:t>
            </a:r>
            <a:r>
              <a:rPr lang="zh-CN" altLang="en-US" sz="3200" b="1" dirty="0">
                <a:solidFill>
                  <a:prstClr val="black"/>
                </a:solidFill>
              </a:rPr>
              <a:t>观察到的证据</a:t>
            </a:r>
            <a:endParaRPr lang="en-US" sz="3200" b="1" dirty="0">
              <a:solidFill>
                <a:prstClr val="black"/>
              </a:solidFill>
            </a:endParaRPr>
          </a:p>
        </p:txBody>
      </p:sp>
      <p:sp>
        <p:nvSpPr>
          <p:cNvPr id="8" name="Pentagon 7"/>
          <p:cNvSpPr/>
          <p:nvPr/>
        </p:nvSpPr>
        <p:spPr>
          <a:xfrm rot="251943" flipH="1">
            <a:off x="7413427" y="4338882"/>
            <a:ext cx="1783667" cy="646736"/>
          </a:xfrm>
          <a:prstGeom prst="homePlate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sz="3200" b="1" dirty="0">
                <a:solidFill>
                  <a:prstClr val="black"/>
                </a:solidFill>
              </a:rPr>
              <a:t>解释</a:t>
            </a:r>
            <a:endParaRPr lang="en-US" sz="3200" b="1" dirty="0">
              <a:solidFill>
                <a:prstClr val="black"/>
              </a:solidFill>
            </a:endParaRPr>
          </a:p>
        </p:txBody>
      </p:sp>
      <p:sp>
        <p:nvSpPr>
          <p:cNvPr id="9" name="Pentagon 8"/>
          <p:cNvSpPr/>
          <p:nvPr/>
        </p:nvSpPr>
        <p:spPr>
          <a:xfrm rot="20901664" flipH="1">
            <a:off x="7081694" y="1371013"/>
            <a:ext cx="3749783" cy="873786"/>
          </a:xfrm>
          <a:prstGeom prst="homePlate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sz="3200" b="1">
                <a:solidFill>
                  <a:prstClr val="black"/>
                </a:solidFill>
              </a:rPr>
              <a:t>对</a:t>
            </a:r>
            <a:r>
              <a:rPr lang="zh-CN" altLang="en-US" sz="3200" b="1" dirty="0">
                <a:solidFill>
                  <a:prstClr val="black"/>
                </a:solidFill>
              </a:rPr>
              <a:t>过往历史的预设</a:t>
            </a:r>
            <a:endParaRPr lang="en-US" sz="32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3" name="Picture 1" descr="Dino microscopic structures looks like red blood cells cd be squeezed out 65myr schwietz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336502"/>
            <a:ext cx="83820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775520" y="1035555"/>
            <a:ext cx="864225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5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在显微镜下拍摄霸王龙组织的图片，据称有</a:t>
            </a:r>
            <a:r>
              <a:rPr lang="zh-CN" altLang="en-US" sz="35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六千八百万年</a:t>
            </a:r>
            <a:endParaRPr lang="en-US" altLang="zh-CN" sz="3500" b="1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19536" y="5441652"/>
            <a:ext cx="4176464" cy="107721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prstClr val="black"/>
                </a:solidFill>
                <a:latin typeface="+mj-ea"/>
                <a:ea typeface="+mj-ea"/>
              </a:rPr>
              <a:t>“</a:t>
            </a:r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柔软的分支结构</a:t>
            </a:r>
            <a:r>
              <a:rPr lang="en-US" altLang="zh-CN" sz="3200" dirty="0">
                <a:solidFill>
                  <a:prstClr val="black"/>
                </a:solidFill>
                <a:latin typeface="+mj-ea"/>
                <a:ea typeface="+mj-ea"/>
              </a:rPr>
              <a:t>”</a:t>
            </a:r>
          </a:p>
          <a:p>
            <a:pPr algn="ctr"/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（血管）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68008" y="5441652"/>
            <a:ext cx="4104456" cy="107721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血红细胞，可以从血管中挤出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0D9CA95-2865-881A-535A-B789415AA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生物衰减计时器：恐龙的软组织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987" name="Picture 3" descr="T-Rex soft tissu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7528" y="1196752"/>
            <a:ext cx="8681085" cy="280035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53990" name="Text Box 6"/>
          <p:cNvSpPr txBox="1">
            <a:spLocks noChangeArrowheads="1"/>
          </p:cNvSpPr>
          <p:nvPr/>
        </p:nvSpPr>
        <p:spPr bwMode="auto">
          <a:xfrm>
            <a:off x="911424" y="4289694"/>
            <a:ext cx="10585176" cy="2092881"/>
          </a:xfrm>
          <a:prstGeom prst="rect">
            <a:avLst/>
          </a:prstGeom>
          <a:solidFill>
            <a:schemeClr val="bg2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zh-CN" altLang="en-US" sz="4000" dirty="0"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有弹性，可延展，拉伸后还会缩回原来的形状。</a:t>
            </a:r>
            <a:endParaRPr lang="en-US" altLang="zh-CN" sz="4000" dirty="0">
              <a:latin typeface="华文中宋" panose="02010600040101010101" pitchFamily="2" charset="-122"/>
              <a:ea typeface="华文中宋" panose="02010600040101010101" pitchFamily="2" charset="-122"/>
              <a:cs typeface="Calibri" pitchFamily="34" charset="0"/>
            </a:endParaRPr>
          </a:p>
          <a:p>
            <a:endParaRPr lang="en-US" altLang="zh-CN" sz="1200" dirty="0">
              <a:latin typeface="华文中宋" panose="02010600040101010101" pitchFamily="2" charset="-122"/>
              <a:ea typeface="华文中宋" panose="02010600040101010101" pitchFamily="2" charset="-122"/>
              <a:cs typeface="Calibri" pitchFamily="34" charset="0"/>
            </a:endParaRPr>
          </a:p>
          <a:p>
            <a:pPr>
              <a:spcAft>
                <a:spcPts val="1200"/>
              </a:spcAft>
            </a:pPr>
            <a:r>
              <a:rPr lang="en-AU" sz="4000" dirty="0"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“</a:t>
            </a:r>
            <a:r>
              <a:rPr lang="zh-CN" altLang="en-US" sz="4000" dirty="0">
                <a:latin typeface="华文中宋" panose="02010600040101010101" pitchFamily="2" charset="-122"/>
                <a:ea typeface="华文中宋" panose="02010600040101010101" pitchFamily="2" charset="-122"/>
                <a:cs typeface="Calibri" pitchFamily="34" charset="0"/>
              </a:rPr>
              <a:t>我连做梦都没想到会发现这个！”</a:t>
            </a:r>
            <a:endParaRPr lang="en-US" altLang="zh-CN" sz="4000" dirty="0">
              <a:latin typeface="华文中宋" panose="02010600040101010101" pitchFamily="2" charset="-122"/>
              <a:ea typeface="华文中宋" panose="02010600040101010101" pitchFamily="2" charset="-122"/>
              <a:cs typeface="Calibri" pitchFamily="34" charset="0"/>
            </a:endParaRPr>
          </a:p>
          <a:p>
            <a:r>
              <a:rPr lang="en-US" altLang="zh-CN" sz="2800" dirty="0">
                <a:latin typeface="Calibri" pitchFamily="34" charset="0"/>
                <a:cs typeface="Calibri" pitchFamily="34" charset="0"/>
              </a:rPr>
              <a:t>Mary Schweitzer, </a:t>
            </a:r>
            <a:r>
              <a:rPr lang="en-US" altLang="zh-CN" sz="2800" i="1" dirty="0">
                <a:latin typeface="Calibri" pitchFamily="34" charset="0"/>
                <a:cs typeface="Calibri" pitchFamily="34" charset="0"/>
              </a:rPr>
              <a:t>Science</a:t>
            </a:r>
            <a:r>
              <a:rPr lang="en-US" altLang="zh-CN" sz="2800" dirty="0">
                <a:latin typeface="Calibri" pitchFamily="34" charset="0"/>
                <a:cs typeface="Calibri" pitchFamily="34" charset="0"/>
              </a:rPr>
              <a:t> 307(5717):1952, 25 March 2005. </a:t>
            </a:r>
            <a:endParaRPr lang="zh-CN" altLang="en-US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4F924EB-C3DE-B635-1060-890794502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霸王龙骨中的软组织</a:t>
            </a: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334215" y="5725180"/>
            <a:ext cx="78010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GB" sz="2800" dirty="0">
                <a:latin typeface="Calibri" pitchFamily="34" charset="0"/>
                <a:cs typeface="Calibri" pitchFamily="34" charset="0"/>
              </a:rPr>
              <a:t>Nova Science Now, May 2009 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www.</a:t>
            </a:r>
            <a:r>
              <a:rPr lang="en-GB" sz="2800" dirty="0">
                <a:latin typeface="Calibri" pitchFamily="34" charset="0"/>
                <a:cs typeface="Calibri" pitchFamily="34" charset="0"/>
              </a:rPr>
              <a:t>cross.tv/21726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 l="24245" t="3080" r="22401" b="16416"/>
          <a:stretch>
            <a:fillRect/>
          </a:stretch>
        </p:blipFill>
        <p:spPr bwMode="auto">
          <a:xfrm>
            <a:off x="7718392" y="1255168"/>
            <a:ext cx="2842103" cy="327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487488" y="1650989"/>
            <a:ext cx="577216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4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</a:t>
            </a:r>
            <a:r>
              <a:rPr lang="zh-CN" altLang="en-US" sz="4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想想看，化学、生物学的定律和我所知道的一切都说明这个应该已经不存在了，它们应该完全分解了。</a:t>
            </a:r>
            <a:r>
              <a:rPr lang="en-US" altLang="zh-CN" sz="44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”</a:t>
            </a:r>
            <a:endParaRPr lang="zh-CN" altLang="en-US" sz="4400" dirty="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0" y="4590255"/>
            <a:ext cx="32285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玛丽</a:t>
            </a:r>
            <a:r>
              <a:rPr lang="en-US" altLang="zh-CN" sz="3200" dirty="0">
                <a:solidFill>
                  <a:prstClr val="black"/>
                </a:solidFill>
                <a:latin typeface="+mj-ea"/>
                <a:ea typeface="+mj-ea"/>
              </a:rPr>
              <a:t>·</a:t>
            </a:r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施伟策博士，领队科学家</a:t>
            </a:r>
            <a:endParaRPr lang="en-US" altLang="zh-CN" sz="32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D4BB57F-B018-E485-CC49-3A6B70EA9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恐龙化石中的组织</a:t>
            </a:r>
          </a:p>
        </p:txBody>
      </p:sp>
      <p:pic>
        <p:nvPicPr>
          <p:cNvPr id="2" name="p58">
            <a:hlinkClick r:id="" action="ppaction://media"/>
            <a:extLst>
              <a:ext uri="{FF2B5EF4-FFF2-40B4-BE49-F238E27FC236}">
                <a16:creationId xmlns:a16="http://schemas.microsoft.com/office/drawing/2014/main" id="{BE3215C7-1F91-CF8D-6AB5-84DC942E64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12296" y="45325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4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204520" y="2971398"/>
            <a:ext cx="4355976" cy="3539430"/>
          </a:xfrm>
          <a:prstGeom prst="rect">
            <a:avLst/>
          </a:prstGeom>
          <a:ln w="12700">
            <a:solidFill>
              <a:srgbClr val="C8AD9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实验室测得的分解速率，骨胶原蛋白质</a:t>
            </a:r>
            <a:r>
              <a:rPr lang="en-US" altLang="zh-CN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CN" altLang="en-US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恒温</a:t>
            </a:r>
            <a:r>
              <a:rPr lang="en-US" altLang="zh-CN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0ºC——</a:t>
            </a:r>
            <a:r>
              <a:rPr lang="zh-CN" altLang="en-US" sz="3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两百七十万年</a:t>
            </a:r>
            <a:r>
              <a:rPr lang="zh-CN" altLang="en-US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后也应该检测不到了</a:t>
            </a:r>
            <a:endParaRPr lang="en-US" altLang="zh-CN" sz="3200" dirty="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20ºC —— </a:t>
            </a:r>
            <a:r>
              <a:rPr lang="zh-CN" altLang="en-US" sz="3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一万五千年</a:t>
            </a:r>
            <a:r>
              <a:rPr lang="zh-CN" altLang="en-US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后就消失了</a:t>
            </a:r>
          </a:p>
        </p:txBody>
      </p:sp>
      <p:sp>
        <p:nvSpPr>
          <p:cNvPr id="3" name="矩形 2"/>
          <p:cNvSpPr/>
          <p:nvPr/>
        </p:nvSpPr>
        <p:spPr>
          <a:xfrm>
            <a:off x="6204520" y="1268760"/>
            <a:ext cx="4352544" cy="1569660"/>
          </a:xfrm>
          <a:prstGeom prst="rect">
            <a:avLst/>
          </a:prstGeom>
          <a:ln w="12700">
            <a:solidFill>
              <a:srgbClr val="C8AD90"/>
            </a:solidFill>
          </a:ln>
        </p:spPr>
        <p:txBody>
          <a:bodyPr wrap="square">
            <a:spAutoFit/>
          </a:bodyPr>
          <a:lstStyle/>
          <a:p>
            <a:r>
              <a:rPr lang="zh-CN" altLang="zh-CN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鸭嘴龙骨质细胞</a:t>
            </a:r>
            <a:r>
              <a:rPr lang="en-US" altLang="zh-CN" sz="28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(</a:t>
            </a:r>
            <a:r>
              <a:rPr lang="en-US" altLang="zh-CN" sz="2800" dirty="0" err="1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osteocyte</a:t>
            </a:r>
            <a:r>
              <a:rPr lang="en-US" altLang="zh-CN" sz="28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)</a:t>
            </a:r>
            <a:r>
              <a:rPr lang="zh-CN" altLang="zh-CN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的显微镜图片。据称有</a:t>
            </a:r>
            <a:r>
              <a:rPr lang="zh-CN" altLang="zh-CN" sz="30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八千万年</a:t>
            </a:r>
            <a:r>
              <a:rPr lang="zh-CN" altLang="zh-CN" sz="3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。</a:t>
            </a:r>
            <a:endParaRPr lang="zh-CN" altLang="en-US" sz="3200" dirty="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78529" name="Picture 1" descr="G:\永基工作\大叔ppt\图片素材\ajhkg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4500" y="1196752"/>
            <a:ext cx="4392488" cy="5386672"/>
          </a:xfrm>
          <a:prstGeom prst="rect">
            <a:avLst/>
          </a:prstGeom>
          <a:noFill/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DCD57F47-9377-27A4-E4B7-92E724CA1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生物衰减计时器：恐龙的软组织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623392" y="5898178"/>
            <a:ext cx="10945216" cy="71006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eaLnBrk="0" hangingPunct="0"/>
            <a:r>
              <a:rPr lang="en-US" sz="2000" dirty="0">
                <a:latin typeface="+mn-ea"/>
              </a:rPr>
              <a:t>Schweitzer, M. H. </a:t>
            </a:r>
            <a:r>
              <a:rPr lang="en-US" sz="2000" i="1" dirty="0">
                <a:latin typeface="+mn-ea"/>
              </a:rPr>
              <a:t>et al. </a:t>
            </a:r>
            <a:r>
              <a:rPr lang="en-US" sz="2000" dirty="0">
                <a:latin typeface="+mn-ea"/>
              </a:rPr>
              <a:t>Molecular analyses of dinosaur </a:t>
            </a:r>
            <a:r>
              <a:rPr lang="en-US" sz="2000" dirty="0" err="1">
                <a:latin typeface="+mn-ea"/>
              </a:rPr>
              <a:t>osteocytes</a:t>
            </a:r>
            <a:r>
              <a:rPr lang="en-US" sz="2000" dirty="0">
                <a:latin typeface="+mn-ea"/>
              </a:rPr>
              <a:t> support the presence of endogenous molecules, </a:t>
            </a:r>
            <a:r>
              <a:rPr lang="en-US" sz="2000" i="1" dirty="0">
                <a:latin typeface="+mn-ea"/>
              </a:rPr>
              <a:t>Bone</a:t>
            </a:r>
            <a:r>
              <a:rPr lang="en-US" sz="2000" dirty="0">
                <a:latin typeface="+mn-ea"/>
              </a:rPr>
              <a:t> 52(1): 414–423, January 2013 | doi:10.1016/j.bone.2012.10.010. </a:t>
            </a:r>
          </a:p>
        </p:txBody>
      </p:sp>
      <p:pic>
        <p:nvPicPr>
          <p:cNvPr id="27" name="Picture 2" descr="File:1D30 DNA DAP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2183" y="1315418"/>
            <a:ext cx="4932369" cy="369927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132182" y="5076473"/>
            <a:ext cx="4932370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en-US" altLang="zh-CN" sz="3200" dirty="0">
                <a:latin typeface="+mj-ea"/>
                <a:ea typeface="+mj-ea"/>
              </a:rPr>
              <a:t>DNA</a:t>
            </a:r>
            <a:r>
              <a:rPr lang="zh-CN" altLang="en-US" sz="3200" dirty="0">
                <a:latin typeface="+mj-ea"/>
                <a:ea typeface="+mj-ea"/>
              </a:rPr>
              <a:t>中的</a:t>
            </a:r>
            <a:r>
              <a:rPr lang="en-US" altLang="zh-CN" sz="3200" dirty="0">
                <a:latin typeface="+mj-ea"/>
                <a:ea typeface="+mj-ea"/>
              </a:rPr>
              <a:t>DAPI</a:t>
            </a:r>
            <a:r>
              <a:rPr lang="zh-CN" altLang="en-US" sz="3200" dirty="0">
                <a:latin typeface="+mj-ea"/>
                <a:ea typeface="+mj-ea"/>
              </a:rPr>
              <a:t>荧光染料</a:t>
            </a:r>
            <a:endParaRPr lang="en-AU" sz="2000" dirty="0">
              <a:latin typeface="+mj-ea"/>
              <a:ea typeface="+mj-ea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FFDD264-DB5C-E645-AA55-D83F206E2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霸王龙骨细胞有</a:t>
            </a:r>
            <a:r>
              <a:rPr lang="en-US" altLang="zh-CN" dirty="0"/>
              <a:t>DNA</a:t>
            </a:r>
            <a:endParaRPr lang="zh-CN" altLang="en-US" dirty="0"/>
          </a:p>
        </p:txBody>
      </p:sp>
      <p:pic>
        <p:nvPicPr>
          <p:cNvPr id="25" name="Picture 6" descr="http://upload.wikimedia.org/wikipedia/commons/c/ce/Tyrannosaurus_Rex_colore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35421">
            <a:off x="454741" y="1181836"/>
            <a:ext cx="6336704" cy="4479050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2035596649"/>
      </p:ext>
    </p:extLst>
  </p:cSld>
  <p:clrMapOvr>
    <a:masterClrMapping/>
  </p:clrMapOvr>
  <p:transition spd="med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465214" y="1126421"/>
            <a:ext cx="8064896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Aft>
                <a:spcPts val="600"/>
              </a:spcAft>
            </a:pP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主流、年老地球论科学家说，骨头中的</a:t>
            </a:r>
            <a:r>
              <a:rPr lang="en-US" altLang="zh-CN" sz="3200" dirty="0"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DNA</a:t>
            </a: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完全分解（没有聚合件）的预估时间：</a:t>
            </a:r>
            <a:endParaRPr lang="en-AU" altLang="en-US" sz="3200" dirty="0"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marL="1028700" lvl="1" indent="-571500" eaLnBrk="0" hangingPunct="0">
              <a:buFont typeface="Arial" panose="020B0604020202020204" pitchFamily="34" charset="0"/>
              <a:buChar char="•"/>
            </a:pPr>
            <a:r>
              <a:rPr lang="en-AU" altLang="en-US" sz="3200" dirty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25</a:t>
            </a:r>
            <a:r>
              <a:rPr lang="en-US" altLang="zh-CN" sz="3200" dirty="0">
                <a:solidFill>
                  <a:prstClr val="black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ºC</a:t>
            </a:r>
            <a:r>
              <a:rPr lang="en-AU" altLang="en-US" sz="3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altLang="zh-CN" sz="3200" dirty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	2.2</a:t>
            </a:r>
            <a:r>
              <a:rPr lang="zh-CN" altLang="en-US" sz="3200" dirty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万年 </a:t>
            </a:r>
            <a:endParaRPr lang="en-AU" altLang="en-US" sz="3200" dirty="0"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1028700" lvl="1" indent="-571500" eaLnBrk="0" hangingPunct="0">
              <a:buFont typeface="Arial" panose="020B0604020202020204" pitchFamily="34" charset="0"/>
              <a:buChar char="•"/>
            </a:pPr>
            <a:r>
              <a:rPr lang="en-AU" altLang="en-US" sz="3200" dirty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15</a:t>
            </a:r>
            <a:r>
              <a:rPr lang="en-US" altLang="zh-CN" sz="3200" dirty="0">
                <a:solidFill>
                  <a:prstClr val="black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ºC</a:t>
            </a:r>
            <a:r>
              <a:rPr lang="en-AU" altLang="en-US" sz="3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altLang="zh-CN" sz="3200" dirty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	13.1</a:t>
            </a:r>
            <a:r>
              <a:rPr lang="zh-CN" altLang="en-US" sz="3200" dirty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万年</a:t>
            </a:r>
            <a:endParaRPr lang="en-AU" altLang="en-US" sz="3200" dirty="0"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1028700" lvl="1" indent="-571500" eaLnBrk="0" hangingPunct="0">
              <a:buFont typeface="Arial" panose="020B0604020202020204" pitchFamily="34" charset="0"/>
              <a:buChar char="•"/>
            </a:pPr>
            <a:r>
              <a:rPr lang="en-AU" altLang="en-US" sz="3200" dirty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 5</a:t>
            </a:r>
            <a:r>
              <a:rPr lang="en-US" altLang="zh-CN" sz="3200" dirty="0">
                <a:solidFill>
                  <a:prstClr val="black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ºC</a:t>
            </a:r>
            <a:r>
              <a:rPr lang="en-AU" altLang="en-US" sz="3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altLang="zh-CN" sz="3200" dirty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	88.2</a:t>
            </a:r>
            <a:r>
              <a:rPr lang="zh-CN" altLang="en-US" sz="3200" dirty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万年</a:t>
            </a:r>
            <a:endParaRPr lang="en-AU" altLang="en-US" sz="3200" dirty="0"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marL="1028700" lvl="1" indent="-571500" eaLnBrk="0" hangingPunct="0">
              <a:buFont typeface="Arial" panose="020B0604020202020204" pitchFamily="34" charset="0"/>
              <a:buChar char="•"/>
            </a:pPr>
            <a:r>
              <a:rPr lang="en-AU" altLang="en-US" sz="3200" dirty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 -5</a:t>
            </a:r>
            <a:r>
              <a:rPr lang="en-US" altLang="zh-CN" sz="3200" dirty="0">
                <a:solidFill>
                  <a:prstClr val="black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ºC </a:t>
            </a:r>
            <a:r>
              <a:rPr lang="en-AU" altLang="en-US" sz="3200" dirty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	680</a:t>
            </a:r>
            <a:r>
              <a:rPr lang="en-US" altLang="zh-CN" sz="3200" dirty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.0</a:t>
            </a:r>
            <a:r>
              <a:rPr lang="zh-CN" altLang="en-US" sz="3200" dirty="0"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万年</a:t>
            </a:r>
          </a:p>
        </p:txBody>
      </p:sp>
      <p:pic>
        <p:nvPicPr>
          <p:cNvPr id="7" name="Picture 6" descr="DNA_orbit_animated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451" y="758818"/>
            <a:ext cx="3246763" cy="5340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44820" y="5792954"/>
            <a:ext cx="11095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AU" sz="2400" dirty="0" err="1">
                <a:latin typeface="Calibri"/>
              </a:rPr>
              <a:t>Allentoft</a:t>
            </a:r>
            <a:r>
              <a:rPr lang="en-AU" sz="2400" dirty="0">
                <a:latin typeface="Calibri"/>
              </a:rPr>
              <a:t>, M.E. </a:t>
            </a:r>
            <a:r>
              <a:rPr lang="en-AU" sz="2400" i="1" dirty="0">
                <a:latin typeface="Calibri"/>
              </a:rPr>
              <a:t>et al.</a:t>
            </a:r>
            <a:r>
              <a:rPr lang="en-AU" sz="2400" dirty="0">
                <a:latin typeface="Calibri"/>
              </a:rPr>
              <a:t>, The half-life of DNA in bone: measuring decay kinetics in 158 dated fossils, </a:t>
            </a:r>
            <a:r>
              <a:rPr lang="en-AU" sz="2400" i="1" dirty="0">
                <a:latin typeface="Calibri"/>
              </a:rPr>
              <a:t>Proc. Royal Society B</a:t>
            </a:r>
            <a:r>
              <a:rPr lang="en-AU" sz="2400" dirty="0">
                <a:latin typeface="Calibri"/>
              </a:rPr>
              <a:t> </a:t>
            </a:r>
            <a:r>
              <a:rPr lang="en-AU" sz="2400" b="1" dirty="0">
                <a:latin typeface="Calibri"/>
              </a:rPr>
              <a:t>279</a:t>
            </a:r>
            <a:r>
              <a:rPr lang="en-AU" sz="2400" dirty="0">
                <a:latin typeface="Calibri"/>
              </a:rPr>
              <a:t>(1748):4724-4733,7 Dec. 2012</a:t>
            </a:r>
          </a:p>
        </p:txBody>
      </p:sp>
      <p:sp>
        <p:nvSpPr>
          <p:cNvPr id="10" name="矩形 2"/>
          <p:cNvSpPr/>
          <p:nvPr/>
        </p:nvSpPr>
        <p:spPr>
          <a:xfrm>
            <a:off x="3575720" y="4581128"/>
            <a:ext cx="8858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但是恐龙生活在气候温暖的地区</a:t>
            </a:r>
            <a:r>
              <a:rPr lang="en-US" altLang="zh-CN" sz="3600" dirty="0"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……</a:t>
            </a:r>
            <a:endParaRPr lang="zh-CN" altLang="en-US" sz="3600" dirty="0"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3575720" y="4383278"/>
            <a:ext cx="7954390" cy="1199807"/>
          </a:xfrm>
          <a:prstGeom prst="rect">
            <a:avLst/>
          </a:prstGeom>
          <a:solidFill>
            <a:srgbClr val="EBC484"/>
          </a:solidFill>
          <a:ln w="31750">
            <a:noFill/>
          </a:ln>
        </p:spPr>
        <p:txBody>
          <a:bodyPr wrap="square" anchor="ctr" anchorCtr="0">
            <a:noAutofit/>
          </a:bodyPr>
          <a:lstStyle/>
          <a:p>
            <a:pPr eaLnBrk="0" hangingPunct="0"/>
            <a:r>
              <a:rPr lang="zh-CN" altLang="en-US" sz="3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以上是根据碳</a:t>
            </a:r>
            <a:r>
              <a:rPr lang="en-US" altLang="zh-CN" sz="3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-14</a:t>
            </a:r>
            <a:r>
              <a:rPr lang="zh-CN" altLang="en-US" sz="3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调整的数字；实验室中实</a:t>
            </a:r>
            <a:r>
              <a:rPr lang="en-US" altLang="zh-CN" sz="3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3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际上所发现的分解速度</a:t>
            </a:r>
            <a:r>
              <a:rPr lang="zh-CN" altLang="en-US" sz="24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（估计衰变曲线）</a:t>
            </a:r>
            <a:r>
              <a:rPr lang="zh-CN" altLang="en-US" sz="3200" dirty="0">
                <a:latin typeface="Arial" panose="020B0604020202020204" pitchFamily="34" charset="0"/>
                <a:ea typeface="汉仪大宋简" panose="02010609000101010101" pitchFamily="49" charset="-122"/>
                <a:cs typeface="Arial" panose="020B0604020202020204" pitchFamily="34" charset="0"/>
              </a:rPr>
              <a:t>更快！</a:t>
            </a:r>
            <a:endParaRPr lang="en-US" altLang="zh-CN" sz="3200" dirty="0">
              <a:latin typeface="Arial" panose="020B0604020202020204" pitchFamily="34" charset="0"/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D4A2D589-6700-6555-243C-9997D5217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DNA </a:t>
            </a:r>
            <a:r>
              <a:rPr lang="zh-CN" altLang="en-US" dirty="0"/>
              <a:t>能存留多久？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484341" y="1556792"/>
            <a:ext cx="597853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“所以，我们只有两种解释可选：要么恐龙骨头不像我们以为的那么古老，要么，我根本不知道这些东西能如何被保存下来。”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64813" y="5694347"/>
            <a:ext cx="1026237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Ruppel, E., </a:t>
            </a:r>
            <a:r>
              <a:rPr lang="zh-CN" altLang="en-US" sz="2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枯骨不枯：与玛丽</a:t>
            </a:r>
            <a:r>
              <a:rPr lang="en-US" altLang="zh-CN" sz="2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·</a:t>
            </a:r>
            <a:r>
              <a:rPr lang="zh-CN" altLang="en-US" sz="2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施伟策的一次访谈， </a:t>
            </a:r>
            <a:r>
              <a:rPr lang="en-US" altLang="zh-CN" sz="2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Not So Dry Bones: An interview with Mary Schweitzer, 7</a:t>
            </a:r>
            <a:r>
              <a:rPr lang="zh-CN" altLang="en-US" sz="2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月</a:t>
            </a:r>
            <a:r>
              <a:rPr lang="en-US" altLang="zh-CN" sz="2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21</a:t>
            </a:r>
            <a:r>
              <a:rPr lang="zh-CN" altLang="en-US" sz="2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日 </a:t>
            </a:r>
            <a:r>
              <a:rPr lang="en-US" altLang="zh-CN" sz="2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2014, biologos.org.</a:t>
            </a:r>
            <a:endParaRPr lang="zh-CN" altLang="en-US" sz="4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CAA680-F090-2DA9-F6AC-59E861EA8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恐龙化石中的组织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8C2013-1DAD-28BE-27F1-62F01231E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24245" t="3080" r="22401" b="16416"/>
          <a:stretch>
            <a:fillRect/>
          </a:stretch>
        </p:blipFill>
        <p:spPr bwMode="auto">
          <a:xfrm>
            <a:off x="7718392" y="1255168"/>
            <a:ext cx="2842103" cy="327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68AE0EE8-B71D-3D98-7BA7-77E92233EFDD}"/>
              </a:ext>
            </a:extLst>
          </p:cNvPr>
          <p:cNvSpPr/>
          <p:nvPr/>
        </p:nvSpPr>
        <p:spPr>
          <a:xfrm>
            <a:off x="7620000" y="4590255"/>
            <a:ext cx="32285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玛丽</a:t>
            </a:r>
            <a:r>
              <a:rPr lang="en-US" altLang="zh-CN" sz="3200" dirty="0">
                <a:solidFill>
                  <a:prstClr val="black"/>
                </a:solidFill>
                <a:latin typeface="+mj-ea"/>
                <a:ea typeface="+mj-ea"/>
              </a:rPr>
              <a:t>·</a:t>
            </a:r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施伟策博士</a:t>
            </a:r>
            <a:endParaRPr lang="en-US" altLang="zh-CN" sz="32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pic>
        <p:nvPicPr>
          <p:cNvPr id="2" name="p63">
            <a:hlinkClick r:id="" action="ppaction://media"/>
            <a:extLst>
              <a:ext uri="{FF2B5EF4-FFF2-40B4-BE49-F238E27FC236}">
                <a16:creationId xmlns:a16="http://schemas.microsoft.com/office/drawing/2014/main" id="{1695451C-3A0E-B038-716E-4A4EF5CA15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56040" y="46630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4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4294967295"/>
          </p:nvPr>
        </p:nvSpPr>
        <p:spPr>
          <a:xfrm>
            <a:off x="1619809" y="4437112"/>
            <a:ext cx="8971488" cy="2160588"/>
          </a:xfrm>
          <a:prstGeom prst="rect">
            <a:avLst/>
          </a:prstGeom>
          <a:ln>
            <a:noFill/>
            <a:prstDash val="dash"/>
          </a:ln>
        </p:spPr>
        <p:txBody>
          <a:bodyPr>
            <a:noAutofit/>
          </a:bodyPr>
          <a:lstStyle/>
          <a:p>
            <a:pPr>
              <a:buClrTx/>
              <a:buSzPct val="110000"/>
              <a:buFont typeface="Arial" pitchFamily="34" charset="0"/>
              <a:buChar char="•"/>
            </a:pPr>
            <a:r>
              <a:rPr lang="zh-CN" altLang="en-US" sz="32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柔软的血管、血红细胞、骨细胞、完整的蛋白质、恐龙</a:t>
            </a:r>
            <a:r>
              <a:rPr lang="en-US" altLang="zh-CN" sz="32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DNA……</a:t>
            </a:r>
          </a:p>
          <a:p>
            <a:pPr>
              <a:buClrTx/>
              <a:buSzPct val="110000"/>
              <a:buFont typeface="Arial" pitchFamily="34" charset="0"/>
              <a:buChar char="•"/>
            </a:pPr>
            <a:r>
              <a:rPr lang="zh-CN" altLang="en-US" sz="3200" dirty="0">
                <a:latin typeface="汉仪大宋简" panose="02010609000101010101" pitchFamily="49" charset="-122"/>
                <a:ea typeface="汉仪大宋简" panose="02010609000101010101" pitchFamily="49" charset="-122"/>
              </a:rPr>
              <a:t>这都说明不仅这些化石是年轻的</a:t>
            </a:r>
            <a:endParaRPr lang="en-US" altLang="zh-CN" sz="32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  <a:p>
            <a:pPr>
              <a:buClrTx/>
              <a:buSzPct val="110000"/>
              <a:buFont typeface="Arial" pitchFamily="34" charset="0"/>
              <a:buChar char="•"/>
            </a:pPr>
            <a:r>
              <a:rPr lang="zh-CN" altLang="en-US" sz="3200" b="1" dirty="0">
                <a:solidFill>
                  <a:srgbClr val="FF0000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而且掩埋它们的岩层也是年轻的！</a:t>
            </a:r>
          </a:p>
        </p:txBody>
      </p:sp>
      <p:pic>
        <p:nvPicPr>
          <p:cNvPr id="14" name="图片 13" descr="adssdsdfasdasda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809" y="1124768"/>
            <a:ext cx="8971487" cy="3200416"/>
          </a:xfrm>
          <a:prstGeom prst="rect">
            <a:avLst/>
          </a:prstGeom>
        </p:spPr>
      </p:pic>
      <p:pic>
        <p:nvPicPr>
          <p:cNvPr id="5" name="Picture 3" descr="T-Rex soft tissu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1665" y="1124768"/>
            <a:ext cx="4639312" cy="1649092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6" name="标题 5">
            <a:extLst>
              <a:ext uri="{FF2B5EF4-FFF2-40B4-BE49-F238E27FC236}">
                <a16:creationId xmlns:a16="http://schemas.microsoft.com/office/drawing/2014/main" id="{1048BC7C-FFDE-E6C6-13BA-666952170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生物衰减计时器</a:t>
            </a: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53CE4298-0ED8-A525-DC70-C6F55BDF8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5400" dirty="0"/>
              <a:t>有没有证据</a:t>
            </a:r>
            <a:br>
              <a:rPr lang="en-US" altLang="zh-CN" sz="5400" dirty="0"/>
            </a:br>
            <a:r>
              <a:rPr lang="zh-CN" altLang="en-US" sz="5400" dirty="0"/>
              <a:t>显示人曾和</a:t>
            </a:r>
            <a:br>
              <a:rPr lang="en-US" altLang="zh-CN" sz="5400" dirty="0"/>
            </a:br>
            <a:r>
              <a:rPr lang="zh-CN" altLang="en-US" sz="5400" dirty="0"/>
              <a:t>恐龙生活在</a:t>
            </a:r>
            <a:br>
              <a:rPr lang="en-US" altLang="zh-CN" sz="5400" dirty="0"/>
            </a:br>
            <a:r>
              <a:rPr lang="zh-CN" altLang="en-US" sz="5400" dirty="0"/>
              <a:t>同一个时代？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881162" y="214290"/>
            <a:ext cx="8501121" cy="494570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3600" b="1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C9680F7E-08CA-CE5B-1B02-C2A7FF8A9972}"/>
              </a:ext>
            </a:extLst>
          </p:cNvPr>
          <p:cNvSpPr txBox="1">
            <a:spLocks/>
          </p:cNvSpPr>
          <p:nvPr/>
        </p:nvSpPr>
        <p:spPr>
          <a:xfrm>
            <a:off x="2783526" y="2348880"/>
            <a:ext cx="2098848" cy="1913960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3000" b="1" kern="1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altLang="zh-CN" sz="1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zh-CN" altLang="en-US" sz="1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卡通人物&#10;&#10;AI 生成的内容可能不正确。">
            <a:extLst>
              <a:ext uri="{FF2B5EF4-FFF2-40B4-BE49-F238E27FC236}">
                <a16:creationId xmlns:a16="http://schemas.microsoft.com/office/drawing/2014/main" id="{1069ABAA-8B03-D696-9259-E34C29A2B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" y="0"/>
            <a:ext cx="12189698" cy="6858000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66145FDD-5611-B70A-71CD-77D7E25A675F}"/>
              </a:ext>
            </a:extLst>
          </p:cNvPr>
          <p:cNvSpPr txBox="1">
            <a:spLocks/>
          </p:cNvSpPr>
          <p:nvPr/>
        </p:nvSpPr>
        <p:spPr>
          <a:xfrm>
            <a:off x="2979066" y="5085184"/>
            <a:ext cx="6233867" cy="1384994"/>
          </a:xfrm>
          <a:prstGeom prst="rect">
            <a:avLst/>
          </a:prstGeom>
        </p:spPr>
        <p:txBody>
          <a:bodyPr/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Arial" pitchFamily="34" charset="0"/>
              <a:buNone/>
              <a:defRPr kumimoji="0" lang="en-US" sz="7500" b="1" i="1" u="none" strike="noStrike" kern="1200" cap="none" spc="-48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Tx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Tx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0" i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历史上的恐龙</a:t>
            </a:r>
          </a:p>
        </p:txBody>
      </p:sp>
    </p:spTree>
    <p:extLst>
      <p:ext uri="{BB962C8B-B14F-4D97-AF65-F5344CB8AC3E}">
        <p14:creationId xmlns:p14="http://schemas.microsoft.com/office/powerpoint/2010/main" val="3287277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卡通人物&#10;&#10;AI 生成的内容可能不正确。">
            <a:extLst>
              <a:ext uri="{FF2B5EF4-FFF2-40B4-BE49-F238E27FC236}">
                <a16:creationId xmlns:a16="http://schemas.microsoft.com/office/drawing/2014/main" id="{9856C1FD-C1BC-6973-2EEC-3188B5F6C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" y="0"/>
            <a:ext cx="12189698" cy="6858000"/>
          </a:xfrm>
          <a:prstGeom prst="rect">
            <a:avLst/>
          </a:prstGeom>
        </p:spPr>
      </p:pic>
      <p:sp>
        <p:nvSpPr>
          <p:cNvPr id="5" name="文字方塊 1">
            <a:extLst>
              <a:ext uri="{FF2B5EF4-FFF2-40B4-BE49-F238E27FC236}">
                <a16:creationId xmlns:a16="http://schemas.microsoft.com/office/drawing/2014/main" id="{EB84D187-53DC-4630-ACC9-4A8663DA1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621" y="2132856"/>
            <a:ext cx="2956207" cy="2308324"/>
          </a:xfrm>
          <a:prstGeom prst="rect">
            <a:avLst/>
          </a:prstGeom>
          <a:solidFill>
            <a:schemeClr val="bg1">
              <a:alpha val="50000"/>
            </a:schemeClr>
          </a:solidFill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HK" altLang="en-US" sz="4800" dirty="0">
                <a:solidFill>
                  <a:srgbClr val="5B9BD5">
                    <a:lumMod val="75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西方的龙</a:t>
            </a:r>
            <a:r>
              <a:rPr lang="en-US" altLang="zh-HK" sz="4800" dirty="0">
                <a:solidFill>
                  <a:srgbClr val="5B9BD5">
                    <a:lumMod val="75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:</a:t>
            </a:r>
            <a:endParaRPr lang="en-US" altLang="zh-CN" sz="4800" dirty="0">
              <a:solidFill>
                <a:srgbClr val="5B9BD5">
                  <a:lumMod val="75000"/>
                </a:srgb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dirty="0">
                <a:solidFill>
                  <a:srgbClr val="5B9BD5">
                    <a:lumMod val="75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有翅膀，</a:t>
            </a:r>
            <a:endParaRPr lang="en-US" altLang="zh-CN" sz="4800" dirty="0">
              <a:solidFill>
                <a:srgbClr val="5B9BD5">
                  <a:lumMod val="75000"/>
                </a:srgb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dirty="0">
                <a:solidFill>
                  <a:srgbClr val="5B9BD5">
                    <a:lumMod val="75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能喷火</a:t>
            </a:r>
            <a:endParaRPr lang="en-US" altLang="zh-HK" sz="4800" dirty="0">
              <a:solidFill>
                <a:srgbClr val="5B9BD5">
                  <a:lumMod val="75000"/>
                </a:srgb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文字方塊 1">
            <a:extLst>
              <a:ext uri="{FF2B5EF4-FFF2-40B4-BE49-F238E27FC236}">
                <a16:creationId xmlns:a16="http://schemas.microsoft.com/office/drawing/2014/main" id="{01956A89-8C3C-46E0-B125-4EA044FDB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4312" y="2130996"/>
            <a:ext cx="3148936" cy="2308324"/>
          </a:xfrm>
          <a:prstGeom prst="rect">
            <a:avLst/>
          </a:prstGeom>
          <a:solidFill>
            <a:schemeClr val="bg1">
              <a:alpha val="50000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zh-HK" altLang="en-US" sz="48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中国的龙</a:t>
            </a:r>
            <a:r>
              <a:rPr lang="en-US" altLang="zh-HK" sz="48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:</a:t>
            </a:r>
            <a:endParaRPr lang="en-US" altLang="zh-CN" sz="4800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1" hangingPunct="1">
              <a:defRPr/>
            </a:pPr>
            <a:r>
              <a:rPr lang="zh-CN" altLang="en-US" sz="48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没有翅膀但能飞</a:t>
            </a:r>
            <a:endParaRPr lang="en-US" altLang="zh-HK" sz="4800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8C3147D-98F5-2713-3115-44D425A1DF72}"/>
              </a:ext>
            </a:extLst>
          </p:cNvPr>
          <p:cNvSpPr txBox="1">
            <a:spLocks/>
          </p:cNvSpPr>
          <p:nvPr/>
        </p:nvSpPr>
        <p:spPr>
          <a:xfrm>
            <a:off x="2979066" y="5085184"/>
            <a:ext cx="6233867" cy="1384994"/>
          </a:xfrm>
          <a:prstGeom prst="rect">
            <a:avLst/>
          </a:prstGeom>
        </p:spPr>
        <p:txBody>
          <a:bodyPr/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Arial" pitchFamily="34" charset="0"/>
              <a:buNone/>
              <a:defRPr kumimoji="0" lang="en-US" sz="7500" b="1" i="1" u="none" strike="noStrike" kern="1200" cap="none" spc="-48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Tx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Tx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0" i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传奇的龙</a:t>
            </a:r>
          </a:p>
        </p:txBody>
      </p:sp>
    </p:spTree>
    <p:extLst>
      <p:ext uri="{BB962C8B-B14F-4D97-AF65-F5344CB8AC3E}">
        <p14:creationId xmlns:p14="http://schemas.microsoft.com/office/powerpoint/2010/main" val="76391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动物, 室内, 看着, 狗&#10;&#10;AI 生成的内容可能不正确。">
            <a:extLst>
              <a:ext uri="{FF2B5EF4-FFF2-40B4-BE49-F238E27FC236}">
                <a16:creationId xmlns:a16="http://schemas.microsoft.com/office/drawing/2014/main" id="{195E0841-A573-0B71-E309-7B94BB10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" y="0"/>
            <a:ext cx="121896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307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6D6EB2B-C5C4-7C80-CF00-683C5EB6D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圣乔治和龙的浮雕，约</a:t>
            </a:r>
            <a:r>
              <a:rPr lang="en-US" altLang="zh-CN" dirty="0"/>
              <a:t>1500</a:t>
            </a:r>
            <a:r>
              <a:rPr lang="zh-CN" altLang="en-US" dirty="0"/>
              <a:t>年</a:t>
            </a:r>
          </a:p>
        </p:txBody>
      </p:sp>
      <p:pic>
        <p:nvPicPr>
          <p:cNvPr id="5" name="图片 4" descr="图片包含 动物, 户外, 建筑, 石头&#10;&#10;AI 生成的内容可能不正确。">
            <a:extLst>
              <a:ext uri="{FF2B5EF4-FFF2-40B4-BE49-F238E27FC236}">
                <a16:creationId xmlns:a16="http://schemas.microsoft.com/office/drawing/2014/main" id="{A151E661-C67A-A327-5DFD-556FADEC3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936" y="1052736"/>
            <a:ext cx="8394127" cy="5584937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800px-Flag_of_Wales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128" y="1075453"/>
            <a:ext cx="9083744" cy="544989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48A0F51C-12B2-6C59-5FE5-592ADEA30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威尔士的旗标</a:t>
            </a:r>
          </a:p>
        </p:txBody>
      </p:sp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840" y="1124744"/>
            <a:ext cx="7452320" cy="5533348"/>
          </a:xfrm>
          <a:prstGeom prst="rect">
            <a:avLst/>
          </a:prstGeom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9655C899-0485-D3BF-CA6F-C836ADED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卡莱尔大教堂（</a:t>
            </a:r>
            <a:r>
              <a:rPr lang="en-US" altLang="zh-CN" dirty="0"/>
              <a:t>Carlisle Cathedral</a:t>
            </a:r>
            <a:r>
              <a:rPr lang="zh-CN" altLang="en-US" dirty="0"/>
              <a:t>，</a:t>
            </a:r>
            <a:r>
              <a:rPr lang="en-US" altLang="zh-CN" dirty="0"/>
              <a:t>1496</a:t>
            </a:r>
            <a:r>
              <a:rPr lang="zh-CN" altLang="en-US" dirty="0"/>
              <a:t>年）</a:t>
            </a:r>
          </a:p>
        </p:txBody>
      </p:sp>
    </p:spTree>
    <p:extLst>
      <p:ext uri="{BB962C8B-B14F-4D97-AF65-F5344CB8AC3E}">
        <p14:creationId xmlns:p14="http://schemas.microsoft.com/office/powerpoint/2010/main" val="303397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02" name="Picture 2" descr="C:\Documents and Settings\Administrator\My Documents\My Pictures\2009\UK\Stirling - Carlisle - Lakes District - Phil Robinson\Picture 0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2677" y="1124744"/>
            <a:ext cx="4136573" cy="551505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708854" y="1196183"/>
            <a:ext cx="3198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zh-CN" altLang="en-US" sz="4000" b="1" dirty="0">
                <a:solidFill>
                  <a:srgbClr val="FFFF00"/>
                </a:solidFill>
                <a:latin typeface="Calibri" pitchFamily="34" charset="0"/>
              </a:rPr>
              <a:t> 镶嵌的铜条</a:t>
            </a:r>
            <a:endParaRPr lang="en-AU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2" name="Picture 2" descr="C:\Documents and Settings\Administrator\My Documents\My Pictures\2009\UK\Bishop Bells Tomb\Eel 245.jp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 t="13874" b="23691"/>
          <a:stretch>
            <a:fillRect/>
          </a:stretch>
        </p:blipFill>
        <p:spPr bwMode="auto">
          <a:xfrm>
            <a:off x="6078983" y="5332746"/>
            <a:ext cx="4841552" cy="1285884"/>
          </a:xfrm>
          <a:prstGeom prst="rect">
            <a:avLst/>
          </a:prstGeom>
          <a:noFill/>
        </p:spPr>
      </p:pic>
      <p:pic>
        <p:nvPicPr>
          <p:cNvPr id="1382403" name="Picture 3" descr="C:\Documents and Settings\Administrator\My Documents\My Pictures\2009\UK\Bishop Bells Tomb\Bird 082.jpg"/>
          <p:cNvPicPr>
            <a:picLocks noChangeAspect="1" noChangeArrowheads="1"/>
          </p:cNvPicPr>
          <p:nvPr/>
        </p:nvPicPr>
        <p:blipFill>
          <a:blip r:embed="rId5" cstate="print"/>
          <a:srcRect t="14768" r="10815" b="13318"/>
          <a:stretch>
            <a:fillRect/>
          </a:stretch>
        </p:blipFill>
        <p:spPr bwMode="auto">
          <a:xfrm>
            <a:off x="8150467" y="260648"/>
            <a:ext cx="2770069" cy="1428760"/>
          </a:xfrm>
          <a:prstGeom prst="rect">
            <a:avLst/>
          </a:prstGeom>
          <a:noFill/>
        </p:spPr>
      </p:pic>
      <p:pic>
        <p:nvPicPr>
          <p:cNvPr id="1382404" name="Picture 4" descr="C:\Documents and Settings\Administrator\My Documents\My Pictures\2009\UK\Bishop Bells Tomb\Dog 081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 l="13349" t="12424" b="16137"/>
          <a:stretch>
            <a:fillRect/>
          </a:stretch>
        </p:blipFill>
        <p:spPr bwMode="auto">
          <a:xfrm>
            <a:off x="7420073" y="1760846"/>
            <a:ext cx="3500430" cy="1643074"/>
          </a:xfrm>
          <a:prstGeom prst="rect">
            <a:avLst/>
          </a:prstGeom>
          <a:noFill/>
        </p:spPr>
      </p:pic>
      <p:pic>
        <p:nvPicPr>
          <p:cNvPr id="1145858" name="Picture 2"/>
          <p:cNvPicPr>
            <a:picLocks noChangeAspect="1" noChangeArrowheads="1"/>
          </p:cNvPicPr>
          <p:nvPr/>
        </p:nvPicPr>
        <p:blipFill>
          <a:blip r:embed="rId7" cstate="print">
            <a:lum bright="-20000" contrast="10000"/>
          </a:blip>
          <a:srcRect l="17893" t="9823" r="17163" b="6477"/>
          <a:stretch>
            <a:fillRect/>
          </a:stretch>
        </p:blipFill>
        <p:spPr bwMode="auto">
          <a:xfrm>
            <a:off x="7277197" y="3475358"/>
            <a:ext cx="364330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>
            <a:stCxn id="10" idx="2"/>
          </p:cNvCxnSpPr>
          <p:nvPr/>
        </p:nvCxnSpPr>
        <p:spPr bwMode="auto">
          <a:xfrm flipH="1">
            <a:off x="2208890" y="1904069"/>
            <a:ext cx="1099139" cy="236395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2" name="Straight Arrow Connector 11"/>
          <p:cNvCxnSpPr>
            <a:stCxn id="10" idx="2"/>
          </p:cNvCxnSpPr>
          <p:nvPr/>
        </p:nvCxnSpPr>
        <p:spPr bwMode="auto">
          <a:xfrm>
            <a:off x="3308029" y="1904069"/>
            <a:ext cx="1258313" cy="243538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062751" y="1602156"/>
            <a:ext cx="142876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spcAft>
                <a:spcPts val="1200"/>
              </a:spcAft>
            </a:pPr>
            <a:r>
              <a:rPr lang="zh-CN" altLang="en-US" sz="4000" b="1">
                <a:latin typeface="Calibri" pitchFamily="34" charset="0"/>
              </a:rPr>
              <a:t>鸟、</a:t>
            </a:r>
            <a:endParaRPr lang="en-US" altLang="zh-CN" sz="4000" b="1">
              <a:latin typeface="Calibri" pitchFamily="34" charset="0"/>
            </a:endParaRPr>
          </a:p>
          <a:p>
            <a:pPr eaLnBrk="0" hangingPunct="0">
              <a:spcAft>
                <a:spcPts val="1200"/>
              </a:spcAft>
            </a:pPr>
            <a:r>
              <a:rPr lang="zh-CN" altLang="en-US" sz="4000" b="1">
                <a:latin typeface="Calibri" pitchFamily="34" charset="0"/>
              </a:rPr>
              <a:t>狗、</a:t>
            </a:r>
            <a:endParaRPr lang="en-US" altLang="zh-CN" sz="4000" b="1">
              <a:latin typeface="Calibri" pitchFamily="34" charset="0"/>
            </a:endParaRPr>
          </a:p>
          <a:p>
            <a:pPr eaLnBrk="0" hangingPunct="0">
              <a:spcAft>
                <a:spcPts val="1200"/>
              </a:spcAft>
            </a:pPr>
            <a:r>
              <a:rPr lang="zh-CN" altLang="en-US" sz="4000" b="1">
                <a:latin typeface="Calibri" pitchFamily="34" charset="0"/>
              </a:rPr>
              <a:t>鱼、</a:t>
            </a:r>
            <a:endParaRPr lang="en-US" altLang="zh-CN" sz="4000" b="1">
              <a:latin typeface="Calibri" pitchFamily="34" charset="0"/>
            </a:endParaRPr>
          </a:p>
          <a:p>
            <a:pPr eaLnBrk="0" hangingPunct="0">
              <a:spcAft>
                <a:spcPts val="1200"/>
              </a:spcAft>
            </a:pPr>
            <a:r>
              <a:rPr lang="zh-CN" altLang="en-US" sz="4000" b="1">
                <a:latin typeface="Calibri" pitchFamily="34" charset="0"/>
              </a:rPr>
              <a:t>黄鳝</a:t>
            </a:r>
            <a:endParaRPr lang="en-AU" sz="4000" b="1" dirty="0">
              <a:latin typeface="Calibri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V="1">
            <a:off x="6848569" y="903591"/>
            <a:ext cx="1643074" cy="1000133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V="1">
            <a:off x="6903995" y="2618103"/>
            <a:ext cx="873269" cy="7143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6920007" y="3475358"/>
            <a:ext cx="857256" cy="50006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rot="16200000" flipH="1">
            <a:off x="6376215" y="4860393"/>
            <a:ext cx="1214446" cy="58751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" name="标题 4">
            <a:extLst>
              <a:ext uri="{FF2B5EF4-FFF2-40B4-BE49-F238E27FC236}">
                <a16:creationId xmlns:a16="http://schemas.microsoft.com/office/drawing/2014/main" id="{48DFBDA7-DFA3-1FA2-63B3-3C4C0DB4B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贝尔主教坟墓中的黄铜浮雕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4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38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8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5331" name="Picture 3"/>
          <p:cNvPicPr>
            <a:picLocks noChangeAspect="1" noChangeArrowheads="1"/>
          </p:cNvPicPr>
          <p:nvPr/>
        </p:nvPicPr>
        <p:blipFill>
          <a:blip r:embed="rId3" cstate="print"/>
          <a:srcRect t="13061" r="1240" b="26231"/>
          <a:stretch>
            <a:fillRect/>
          </a:stretch>
        </p:blipFill>
        <p:spPr bwMode="auto">
          <a:xfrm>
            <a:off x="2044949" y="1081423"/>
            <a:ext cx="7939484" cy="1867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 descr="C:\Users\Tom Keenan\Documents\medieval_dinos_fig4.jpg"/>
          <p:cNvPicPr>
            <a:picLocks noChangeAspect="1" noChangeArrowheads="1"/>
          </p:cNvPicPr>
          <p:nvPr/>
        </p:nvPicPr>
        <p:blipFill>
          <a:blip r:embed="rId4" cstate="print"/>
          <a:srcRect l="1772" t="1537" r="1375" b="56967"/>
          <a:stretch>
            <a:fillRect/>
          </a:stretch>
        </p:blipFill>
        <p:spPr bwMode="auto">
          <a:xfrm>
            <a:off x="2783632" y="2948927"/>
            <a:ext cx="6462117" cy="1432785"/>
          </a:xfrm>
          <a:prstGeom prst="rect">
            <a:avLst/>
          </a:prstGeom>
          <a:noFill/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1033A896-71E9-3C14-C7EF-1A6A7B2DF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贝尔主教坟墓中的黄铜浮雕，</a:t>
            </a:r>
            <a:r>
              <a:rPr lang="en-US" altLang="zh-CN" dirty="0"/>
              <a:t>1496</a:t>
            </a:r>
            <a:r>
              <a:rPr lang="zh-CN" altLang="en-US" dirty="0"/>
              <a:t>年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9536" y="4338695"/>
            <a:ext cx="3888234" cy="201147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1919535" y="6249216"/>
            <a:ext cx="3853311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ea typeface="汉仪大宋简" pitchFamily="49" charset="-122"/>
                <a:cs typeface="Arial" pitchFamily="34" charset="0"/>
              </a:rPr>
              <a:t>蜀龙</a:t>
            </a:r>
            <a:r>
              <a:rPr lang="en-AU" altLang="zh-CN" sz="2800" dirty="0">
                <a:ea typeface="汉仪大宋简" pitchFamily="49" charset="-122"/>
                <a:cs typeface="Arial" pitchFamily="34" charset="0"/>
              </a:rPr>
              <a:t> </a:t>
            </a:r>
            <a:r>
              <a:rPr lang="zh-CN" altLang="en-US" sz="2800" dirty="0">
                <a:ea typeface="汉仪大宋简" pitchFamily="49" charset="-122"/>
                <a:cs typeface="Arial" pitchFamily="34" charset="0"/>
              </a:rPr>
              <a:t>（</a:t>
            </a:r>
            <a:r>
              <a:rPr lang="en-GB" altLang="zh-CN" sz="2800" b="1" dirty="0" err="1">
                <a:solidFill>
                  <a:srgbClr val="000000"/>
                </a:solidFill>
                <a:ea typeface="汉仪大宋简" pitchFamily="49" charset="-122"/>
                <a:cs typeface="Arial" pitchFamily="34" charset="0"/>
              </a:rPr>
              <a:t>Shunosaurus</a:t>
            </a:r>
            <a:r>
              <a:rPr lang="zh-CN" altLang="en-US" sz="2800" dirty="0">
                <a:ea typeface="汉仪大宋简" pitchFamily="49" charset="-122"/>
                <a:cs typeface="Arial" pitchFamily="34" charset="0"/>
              </a:rPr>
              <a:t> ）</a:t>
            </a:r>
            <a:endParaRPr lang="zh-CN" altLang="en-US" sz="2800" b="1" dirty="0">
              <a:solidFill>
                <a:srgbClr val="000000"/>
              </a:solidFill>
              <a:ea typeface="汉仪大宋简" pitchFamily="49" charset="-122"/>
              <a:cs typeface="Arial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43688" y="4338694"/>
            <a:ext cx="4082875" cy="201147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6094313" y="6249216"/>
            <a:ext cx="40322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2800" dirty="0">
                <a:solidFill>
                  <a:srgbClr val="000000"/>
                </a:solidFill>
                <a:ea typeface="汉仪大宋简" pitchFamily="49" charset="-122"/>
                <a:cs typeface="Arial" pitchFamily="34" charset="0"/>
              </a:rPr>
              <a:t>火山齿龙（</a:t>
            </a:r>
            <a:r>
              <a:rPr lang="en-GB" altLang="zh-CN" sz="2800" b="1" dirty="0" err="1">
                <a:solidFill>
                  <a:srgbClr val="000000"/>
                </a:solidFill>
                <a:ea typeface="汉仪大宋简" pitchFamily="49" charset="-122"/>
                <a:cs typeface="Arial" pitchFamily="34" charset="0"/>
              </a:rPr>
              <a:t>Vulcanodon</a:t>
            </a:r>
            <a:r>
              <a:rPr lang="zh-CN" altLang="en-US" sz="2800" b="1" dirty="0">
                <a:solidFill>
                  <a:srgbClr val="000000"/>
                </a:solidFill>
                <a:ea typeface="汉仪大宋简" pitchFamily="49" charset="-122"/>
                <a:cs typeface="Arial" pitchFamily="34" charset="0"/>
              </a:rPr>
              <a:t>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9B453861-58C6-0BC9-F600-0EA2B69D2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柬埔寨  吴哥窟  塔普伦寺 建于</a:t>
            </a:r>
            <a:r>
              <a:rPr lang="en-US" altLang="zh-CN" dirty="0"/>
              <a:t>12</a:t>
            </a:r>
            <a:r>
              <a:rPr lang="zh-CN" altLang="en-US" dirty="0"/>
              <a:t>世纪</a:t>
            </a:r>
          </a:p>
        </p:txBody>
      </p:sp>
      <p:pic>
        <p:nvPicPr>
          <p:cNvPr id="7" name="图片 6" descr="湖边的建筑&#10;&#10;AI 生成的内容可能不正确。">
            <a:extLst>
              <a:ext uri="{FF2B5EF4-FFF2-40B4-BE49-F238E27FC236}">
                <a16:creationId xmlns:a16="http://schemas.microsoft.com/office/drawing/2014/main" id="{98395529-63A9-A083-1F46-304C354666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352" y="1052736"/>
            <a:ext cx="11665296" cy="55892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 cstate="print"/>
          <a:srcRect b="4602"/>
          <a:stretch>
            <a:fillRect/>
          </a:stretch>
        </p:blipFill>
        <p:spPr bwMode="auto">
          <a:xfrm>
            <a:off x="5561776" y="1000848"/>
            <a:ext cx="4633971" cy="5777844"/>
          </a:xfrm>
          <a:prstGeom prst="rect">
            <a:avLst/>
          </a:prstGeom>
          <a:noFill/>
        </p:spPr>
      </p:pic>
      <p:pic>
        <p:nvPicPr>
          <p:cNvPr id="9" name="Picture 3" descr="Stegasaurus Cambodia"/>
          <p:cNvPicPr>
            <a:picLocks noChangeAspect="1" noChangeArrowheads="1"/>
          </p:cNvPicPr>
          <p:nvPr/>
        </p:nvPicPr>
        <p:blipFill>
          <a:blip r:embed="rId4" cstate="print"/>
          <a:srcRect l="51369" t="5710" r="4984" b="3232"/>
          <a:stretch>
            <a:fillRect/>
          </a:stretch>
        </p:blipFill>
        <p:spPr bwMode="auto">
          <a:xfrm>
            <a:off x="2076427" y="1000849"/>
            <a:ext cx="3324238" cy="5777843"/>
          </a:xfrm>
          <a:prstGeom prst="rect">
            <a:avLst/>
          </a:prstGeom>
          <a:noFill/>
        </p:spPr>
      </p:pic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462293" y="1052737"/>
            <a:ext cx="4633971" cy="3528392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 type="triangle"/>
            <a:tailEnd/>
          </a:ln>
          <a:effectLst/>
        </p:spPr>
        <p:txBody>
          <a:bodyPr/>
          <a:lstStyle/>
          <a:p>
            <a:pPr eaLnBrk="0" hangingPunct="0"/>
            <a:endParaRPr lang="en-US" sz="2400">
              <a:solidFill>
                <a:srgbClr val="00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V="1">
            <a:off x="3431704" y="6237312"/>
            <a:ext cx="4735998" cy="36004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 type="triangle"/>
            <a:tailEnd/>
          </a:ln>
          <a:effectLst/>
        </p:spPr>
        <p:txBody>
          <a:bodyPr/>
          <a:lstStyle/>
          <a:p>
            <a:pPr eaLnBrk="0" hangingPunct="0"/>
            <a:endParaRPr lang="en-US" sz="2400">
              <a:solidFill>
                <a:srgbClr val="00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FA75A8E-EDE6-3F8D-4B57-21DEF2D65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门旁的柱子上有许多动物的浮雕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建筑, 小, 在, 躺&#10;&#10;AI 生成的内容可能不正确。">
            <a:extLst>
              <a:ext uri="{FF2B5EF4-FFF2-40B4-BE49-F238E27FC236}">
                <a16:creationId xmlns:a16="http://schemas.microsoft.com/office/drawing/2014/main" id="{514C4067-764D-C6CD-9D1C-01F1E777AC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786" y="1844824"/>
            <a:ext cx="4956043" cy="3717032"/>
          </a:xfrm>
          <a:prstGeom prst="rect">
            <a:avLst/>
          </a:prstGeom>
        </p:spPr>
      </p:pic>
      <p:pic>
        <p:nvPicPr>
          <p:cNvPr id="4" name="Picture 3" descr="Stegasaurus Cambodia">
            <a:extLst>
              <a:ext uri="{FF2B5EF4-FFF2-40B4-BE49-F238E27FC236}">
                <a16:creationId xmlns:a16="http://schemas.microsoft.com/office/drawing/2014/main" id="{71D8C253-99F2-1CA6-25CC-943418B43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51369" t="5710" r="4984" b="3232"/>
          <a:stretch>
            <a:fillRect/>
          </a:stretch>
        </p:blipFill>
        <p:spPr bwMode="auto">
          <a:xfrm>
            <a:off x="6960096" y="1000849"/>
            <a:ext cx="3324238" cy="5777843"/>
          </a:xfrm>
          <a:prstGeom prst="rect">
            <a:avLst/>
          </a:prstGeom>
          <a:noFill/>
        </p:spPr>
      </p:pic>
      <p:sp>
        <p:nvSpPr>
          <p:cNvPr id="918534" name="Line 6"/>
          <p:cNvSpPr>
            <a:spLocks noChangeShapeType="1"/>
          </p:cNvSpPr>
          <p:nvPr/>
        </p:nvSpPr>
        <p:spPr bwMode="auto">
          <a:xfrm flipV="1">
            <a:off x="4367808" y="4570894"/>
            <a:ext cx="4075956" cy="87433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 type="triangle"/>
            <a:tailEnd/>
          </a:ln>
          <a:effectLst/>
        </p:spPr>
        <p:txBody>
          <a:bodyPr/>
          <a:lstStyle/>
          <a:p>
            <a:pPr eaLnBrk="0" hangingPunct="0"/>
            <a:endParaRPr lang="en-US" sz="2400">
              <a:solidFill>
                <a:srgbClr val="00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918535" name="Line 7"/>
          <p:cNvSpPr>
            <a:spLocks noChangeShapeType="1"/>
          </p:cNvSpPr>
          <p:nvPr/>
        </p:nvSpPr>
        <p:spPr bwMode="auto">
          <a:xfrm>
            <a:off x="4367808" y="2132856"/>
            <a:ext cx="4075956" cy="1663673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 type="triangle"/>
            <a:tailEnd type="none"/>
          </a:ln>
          <a:effectLst/>
        </p:spPr>
        <p:txBody>
          <a:bodyPr/>
          <a:lstStyle/>
          <a:p>
            <a:pPr eaLnBrk="0" hangingPunct="0"/>
            <a:endParaRPr lang="en-US" sz="2400">
              <a:solidFill>
                <a:srgbClr val="00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7BAC84F-3D2A-AE46-27CD-7392D456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柬埔寨吴哥窟中的古老浮雕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8CB8850-0BE9-B185-44BD-3CADEAEE8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柬埔寨吴哥窟中的古老浮雕</a:t>
            </a:r>
          </a:p>
        </p:txBody>
      </p:sp>
      <p:pic>
        <p:nvPicPr>
          <p:cNvPr id="5" name="图片 4" descr="图片包含 建筑, 小, 在, 躺&#10;&#10;AI 生成的内容可能不正确。">
            <a:extLst>
              <a:ext uri="{FF2B5EF4-FFF2-40B4-BE49-F238E27FC236}">
                <a16:creationId xmlns:a16="http://schemas.microsoft.com/office/drawing/2014/main" id="{E88C7D64-8087-AE8B-D4C9-C69B16A98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84" y="1072893"/>
            <a:ext cx="7488832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0" name="Picture 3" descr="161 Petro-dino outlined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5580" y="1080694"/>
            <a:ext cx="7560840" cy="5669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75204" name="Oval 4"/>
          <p:cNvSpPr>
            <a:spLocks noChangeArrowheads="1"/>
          </p:cNvSpPr>
          <p:nvPr/>
        </p:nvSpPr>
        <p:spPr bwMode="auto">
          <a:xfrm rot="20402914">
            <a:off x="3065888" y="1729451"/>
            <a:ext cx="6912768" cy="4753415"/>
          </a:xfrm>
          <a:prstGeom prst="ellipse">
            <a:avLst/>
          </a:prstGeom>
          <a:noFill/>
          <a:ln w="635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4275205" name="Text Box 5"/>
          <p:cNvSpPr txBox="1">
            <a:spLocks noChangeArrowheads="1"/>
          </p:cNvSpPr>
          <p:nvPr/>
        </p:nvSpPr>
        <p:spPr bwMode="auto">
          <a:xfrm>
            <a:off x="1797872" y="1196752"/>
            <a:ext cx="4724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3200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刻在岩石上的图腾</a:t>
            </a:r>
            <a:endParaRPr lang="en-US" sz="3200" dirty="0">
              <a:solidFill>
                <a:srgbClr val="FFFFFF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8D271EF-E73A-F605-2156-9CB3BC0D9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美国天然桥国家纪念碑的岩石雕刻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275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520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498" name="Picture 3" descr="151 man w dino petroglyph"/>
          <p:cNvPicPr>
            <a:picLocks noChangeArrowheads="1"/>
          </p:cNvPicPr>
          <p:nvPr/>
        </p:nvPicPr>
        <p:blipFill>
          <a:blip r:embed="rId5" cstate="print"/>
          <a:srcRect l="2958" t="6378" r="3540" b="5625"/>
          <a:stretch>
            <a:fillRect/>
          </a:stretch>
        </p:blipFill>
        <p:spPr bwMode="auto">
          <a:xfrm>
            <a:off x="1127448" y="1052735"/>
            <a:ext cx="4608512" cy="5609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E489A5CD-A4C0-D187-6D02-7F07EFEB2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美国天然桥国家纪念碑的岩石雕刻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1E396C2-A30B-EDB3-6788-EC709FD892AB}"/>
              </a:ext>
            </a:extLst>
          </p:cNvPr>
          <p:cNvSpPr txBox="1"/>
          <p:nvPr/>
        </p:nvSpPr>
        <p:spPr>
          <a:xfrm>
            <a:off x="6023992" y="1484784"/>
            <a:ext cx="5184576" cy="490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</a:pPr>
            <a:r>
              <a:rPr lang="zh-CN" altLang="en-US" sz="3600" b="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“在（美国的）天然桥国家纪念碑有一个岩石雕刻，有着于恐龙惊人的相似度，有着一条长长的尾巴和脖子，小脑袋等，尤其是雷龙”</a:t>
            </a:r>
            <a:endParaRPr lang="en-US" altLang="zh-CN" sz="3600" b="0" dirty="0">
              <a:latin typeface="华文中宋" panose="02010600040101010101" pitchFamily="2" charset="-122"/>
              <a:ea typeface="华文中宋" panose="02010600040101010101" pitchFamily="2" charset="-122"/>
              <a:cs typeface="+mj-cs"/>
            </a:endParaRPr>
          </a:p>
          <a:p>
            <a:pPr>
              <a:spcAft>
                <a:spcPts val="1200"/>
              </a:spcAft>
            </a:pPr>
            <a:r>
              <a:rPr lang="zh-CN" altLang="en-US" sz="240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弗兰</a:t>
            </a:r>
            <a:r>
              <a:rPr lang="en-US" altLang="zh-CN" sz="240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·</a:t>
            </a:r>
            <a:r>
              <a:rPr lang="zh-CN" altLang="en-US" sz="240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巴恩斯（权威西南地区的岩石艺术）“在石头上的消息”创造无中生有 </a:t>
            </a:r>
            <a:r>
              <a:rPr lang="en-US" altLang="zh-CN" sz="240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19:2</a:t>
            </a:r>
            <a:r>
              <a:rPr lang="zh-CN" altLang="en-US" sz="240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版，第</a:t>
            </a:r>
            <a:r>
              <a:rPr lang="en-US" altLang="zh-CN" sz="240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23</a:t>
            </a:r>
            <a:r>
              <a:rPr lang="zh-CN" altLang="en-US" sz="240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页。</a:t>
            </a:r>
            <a:endParaRPr lang="zh-CN" altLang="en-US" sz="3200" dirty="0"/>
          </a:p>
        </p:txBody>
      </p:sp>
      <p:pic>
        <p:nvPicPr>
          <p:cNvPr id="2" name="p80">
            <a:hlinkClick r:id="" action="ppaction://media"/>
            <a:extLst>
              <a:ext uri="{FF2B5EF4-FFF2-40B4-BE49-F238E27FC236}">
                <a16:creationId xmlns:a16="http://schemas.microsoft.com/office/drawing/2014/main" id="{E8C145FB-A296-49A9-8F12-D5788AB6DA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00456" y="429309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, 桌子, 蓝色, 男人&#10;&#10;AI 生成的内容可能不正确。">
            <a:extLst>
              <a:ext uri="{FF2B5EF4-FFF2-40B4-BE49-F238E27FC236}">
                <a16:creationId xmlns:a16="http://schemas.microsoft.com/office/drawing/2014/main" id="{6CE30754-021C-F5E8-B85C-825C1328F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54"/>
            <a:ext cx="12192000" cy="686070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5F056EC-46E5-71BD-F13E-E3B7E935C474}"/>
              </a:ext>
            </a:extLst>
          </p:cNvPr>
          <p:cNvSpPr txBox="1"/>
          <p:nvPr/>
        </p:nvSpPr>
        <p:spPr>
          <a:xfrm>
            <a:off x="911424" y="1166842"/>
            <a:ext cx="79208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3000"/>
              </a:spcAft>
            </a:pPr>
            <a:r>
              <a:rPr lang="zh-CN" altLang="en-US" sz="9600" b="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中国龙</a:t>
            </a:r>
            <a:endParaRPr lang="zh-CN" altLang="en-US" sz="88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598070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mdra21b"/>
          <p:cNvPicPr>
            <a:picLocks noChangeAspect="1" noChangeArrowheads="1"/>
          </p:cNvPicPr>
          <p:nvPr/>
        </p:nvPicPr>
        <p:blipFill>
          <a:blip r:embed="rId3" cstate="print"/>
          <a:srcRect l="1639" r="1475"/>
          <a:stretch>
            <a:fillRect/>
          </a:stretch>
        </p:blipFill>
        <p:spPr bwMode="auto">
          <a:xfrm>
            <a:off x="1343473" y="1743529"/>
            <a:ext cx="9520048" cy="486358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6" descr="20080222-chinese_zodiac2%20all%20China%20net"/>
          <p:cNvPicPr>
            <a:picLocks noChangeAspect="1" noChangeArrowheads="1"/>
          </p:cNvPicPr>
          <p:nvPr/>
        </p:nvPicPr>
        <p:blipFill>
          <a:blip r:embed="rId4" cstate="print"/>
          <a:srcRect l="1907" t="1428" r="2197" b="827"/>
          <a:stretch>
            <a:fillRect/>
          </a:stretch>
        </p:blipFill>
        <p:spPr bwMode="auto">
          <a:xfrm rot="18897563">
            <a:off x="5220829" y="1886940"/>
            <a:ext cx="4402210" cy="4439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7933258" y="3498417"/>
            <a:ext cx="1835150" cy="1223962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2" name="TextBox 1"/>
          <p:cNvSpPr txBox="1"/>
          <p:nvPr/>
        </p:nvSpPr>
        <p:spPr>
          <a:xfrm>
            <a:off x="9801638" y="3645178"/>
            <a:ext cx="880369" cy="923330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none" rtlCol="0" anchor="t">
            <a:spAutoFit/>
          </a:bodyPr>
          <a:lstStyle/>
          <a:p>
            <a:r>
              <a:rPr lang="zh-CN" altLang="en-US" sz="5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龙</a:t>
            </a:r>
            <a:endParaRPr lang="en-US" sz="5400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52597" y="1000679"/>
            <a:ext cx="84946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在十二生肖中，十一个是普通的动物</a:t>
            </a:r>
            <a:r>
              <a:rPr lang="en-US" altLang="zh-CN" sz="3600" dirty="0">
                <a:latin typeface="华文中宋" panose="02010600040101010101" pitchFamily="2" charset="-122"/>
                <a:ea typeface="华文中宋" panose="02010600040101010101" pitchFamily="2" charset="-122"/>
                <a:cs typeface="Arial" pitchFamily="34" charset="0"/>
              </a:rPr>
              <a:t>……</a:t>
            </a:r>
            <a:endParaRPr lang="en-GB" altLang="zh-CN" sz="3600" dirty="0">
              <a:latin typeface="华文中宋" panose="02010600040101010101" pitchFamily="2" charset="-122"/>
              <a:ea typeface="华文中宋" panose="02010600040101010101" pitchFamily="2" charset="-122"/>
              <a:cs typeface="Arial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82D8686-4E7F-B6C1-E4BA-12B17C17B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中国生肖</a:t>
            </a:r>
          </a:p>
        </p:txBody>
      </p:sp>
    </p:spTree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099132" y="1196752"/>
            <a:ext cx="979308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“秋季，龙出现在绛地郊外</a:t>
            </a:r>
            <a: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……</a:t>
            </a:r>
            <a:b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</a:b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古代养龙，所以国内有豢龙氏、</a:t>
            </a:r>
            <a:b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</a:b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御龙氏。</a:t>
            </a:r>
            <a: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……</a:t>
            </a: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董父，实在很喜欢</a:t>
            </a:r>
            <a:b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</a:b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龙，能够了解龙的嗜好要求来喂</a:t>
            </a:r>
            <a:b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</a:b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养它们，龙去他那里的很多</a:t>
            </a:r>
            <a: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……</a:t>
            </a:r>
            <a:b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</a:b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帝舜氏世世代代有养龙的</a:t>
            </a:r>
            <a: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……</a:t>
            </a: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孔</a:t>
            </a:r>
            <a:b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</a:b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甲</a:t>
            </a:r>
            <a: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……</a:t>
            </a: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他驾车的龙</a:t>
            </a:r>
            <a: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……</a:t>
            </a: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有一雌一</a:t>
            </a:r>
            <a:b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</a:b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雄。</a:t>
            </a:r>
            <a:r>
              <a:rPr lang="en-US" altLang="zh-CN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……</a:t>
            </a:r>
            <a:r>
              <a:rPr lang="zh-CN" altLang="en-US" sz="36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后来又有刘累，向豢龙氏学习驯龙，以此事奉孔甲，能够饲养这几条龙。”</a:t>
            </a:r>
            <a:endParaRPr lang="en-US" altLang="zh-CN" sz="3600" dirty="0">
              <a:solidFill>
                <a:srgbClr val="140046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</p:txBody>
      </p:sp>
      <p:pic>
        <p:nvPicPr>
          <p:cNvPr id="5" name="Picture 7" descr="QQ图片20171114115315"/>
          <p:cNvPicPr>
            <a:picLocks noChangeAspect="1" noChangeArrowheads="1"/>
          </p:cNvPicPr>
          <p:nvPr/>
        </p:nvPicPr>
        <p:blipFill>
          <a:blip r:embed="rId5" cstate="print"/>
          <a:srcRect l="1440" t="3811" r="4320" b="5052"/>
          <a:stretch>
            <a:fillRect/>
          </a:stretch>
        </p:blipFill>
        <p:spPr bwMode="auto">
          <a:xfrm>
            <a:off x="7816776" y="1488617"/>
            <a:ext cx="3051756" cy="3376709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</p:pic>
      <p:sp>
        <p:nvSpPr>
          <p:cNvPr id="7" name="标题 6">
            <a:extLst>
              <a:ext uri="{FF2B5EF4-FFF2-40B4-BE49-F238E27FC236}">
                <a16:creationId xmlns:a16="http://schemas.microsoft.com/office/drawing/2014/main" id="{7ABBF8F0-A517-4286-A63B-5AD77F1FC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左传：昭公二十九年（现代汉语译文）</a:t>
            </a:r>
          </a:p>
        </p:txBody>
      </p:sp>
      <p:pic>
        <p:nvPicPr>
          <p:cNvPr id="2" name="p83">
            <a:hlinkClick r:id="" action="ppaction://media"/>
            <a:extLst>
              <a:ext uri="{FF2B5EF4-FFF2-40B4-BE49-F238E27FC236}">
                <a16:creationId xmlns:a16="http://schemas.microsoft.com/office/drawing/2014/main" id="{B01407F0-BCF4-B05B-B630-911799F536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44272" y="5681017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320156" y="1412776"/>
            <a:ext cx="596828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“龙，是属于水生的生物</a:t>
            </a:r>
            <a:r>
              <a:rPr lang="en-US" altLang="zh-CN" sz="4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…… </a:t>
            </a:r>
            <a:r>
              <a:rPr lang="zh-CN" altLang="en-US" sz="4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潜伏的龙不被使用’</a:t>
            </a:r>
            <a:r>
              <a:rPr lang="en-US" altLang="zh-CN" sz="4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……</a:t>
            </a:r>
            <a:r>
              <a:rPr lang="zh-CN" altLang="en-US" sz="4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‘活着的龙在土田里’</a:t>
            </a:r>
            <a:r>
              <a:rPr lang="en-US" altLang="zh-CN" sz="4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……</a:t>
            </a:r>
            <a:r>
              <a:rPr lang="zh-CN" altLang="en-US" sz="40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‘飞舞的龙在天上龙在野外交战’，如果不是早晚都见到，谁能够说出它们的状态？”</a:t>
            </a:r>
            <a:endParaRPr lang="en-US" altLang="zh-CN" sz="4000" dirty="0">
              <a:solidFill>
                <a:srgbClr val="140046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</p:txBody>
      </p:sp>
      <p:pic>
        <p:nvPicPr>
          <p:cNvPr id="7" name="Picture 4" descr="QQ图片201711141148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80176" y="1434461"/>
            <a:ext cx="2880320" cy="407565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7752184" y="5513209"/>
            <a:ext cx="2805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>
                <a:solidFill>
                  <a:prstClr val="black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Arial" panose="020B0604020202020204" pitchFamily="34" charset="0"/>
              </a:rPr>
              <a:t>豢龙氏</a:t>
            </a:r>
            <a:r>
              <a:rPr lang="zh-CN" altLang="en-US" sz="3200" dirty="0">
                <a:solidFill>
                  <a:prstClr val="black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Arial" panose="020B0604020202020204" pitchFamily="34" charset="0"/>
              </a:rPr>
              <a:t>：董父</a:t>
            </a:r>
            <a:endParaRPr lang="zh-TW" altLang="en-US" sz="3200" dirty="0">
              <a:solidFill>
                <a:prstClr val="black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D656B65-0428-FF52-C16F-4FCAA1CF4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左传：昭公二十九年（现代汉语译文）</a:t>
            </a:r>
          </a:p>
        </p:txBody>
      </p:sp>
      <p:pic>
        <p:nvPicPr>
          <p:cNvPr id="2" name="p86">
            <a:hlinkClick r:id="" action="ppaction://media"/>
            <a:extLst>
              <a:ext uri="{FF2B5EF4-FFF2-40B4-BE49-F238E27FC236}">
                <a16:creationId xmlns:a16="http://schemas.microsoft.com/office/drawing/2014/main" id="{4DE116A8-104E-E8AD-7A57-5012BBB68A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40016" y="540975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Shape 143"/>
          <p:cNvPicPr preferRelativeResize="0">
            <a:picLocks noChangeAspect="1" noChangeArrowheads="1"/>
          </p:cNvPicPr>
          <p:nvPr/>
        </p:nvPicPr>
        <p:blipFill>
          <a:blip r:embed="rId3" cstate="print"/>
          <a:srcRect l="6909" t="10255" r="5179" b="3297"/>
          <a:stretch>
            <a:fillRect/>
          </a:stretch>
        </p:blipFill>
        <p:spPr bwMode="auto">
          <a:xfrm>
            <a:off x="407368" y="1149980"/>
            <a:ext cx="6798797" cy="501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3" name="Shape 144"/>
          <p:cNvPicPr preferRelativeResize="0">
            <a:picLocks noChangeAspect="1" noChangeArrowheads="1"/>
          </p:cNvPicPr>
          <p:nvPr/>
        </p:nvPicPr>
        <p:blipFill>
          <a:blip r:embed="rId4" cstate="print"/>
          <a:srcRect l="10526" t="7408" r="10583" b="51109"/>
          <a:stretch>
            <a:fillRect/>
          </a:stretch>
        </p:blipFill>
        <p:spPr bwMode="auto">
          <a:xfrm rot="16200000">
            <a:off x="5768748" y="2669701"/>
            <a:ext cx="5015325" cy="197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Shape 145"/>
          <p:cNvPicPr preferRelativeResize="0">
            <a:picLocks noChangeAspect="1" noChangeArrowheads="1"/>
          </p:cNvPicPr>
          <p:nvPr/>
        </p:nvPicPr>
        <p:blipFill>
          <a:blip r:embed="rId5" cstate="print"/>
          <a:srcRect l="17093" t="10487" r="34734" b="6763"/>
          <a:stretch>
            <a:fillRect/>
          </a:stretch>
        </p:blipFill>
        <p:spPr bwMode="auto">
          <a:xfrm>
            <a:off x="9336360" y="1148612"/>
            <a:ext cx="2189301" cy="501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AutoShape 2" descr="Image result for image: camarasauru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6" name="AutoShape 4" descr="Image result for image: camarasauru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8" name="AutoShape 6" descr="https://www.thoughtco.com/thmb/aRwz-ZnQDAi-so7uNiDdoHOAsso=/768x0/filters:no_upscale():max_bytes(150000):strip_icc():format(webp)/camarasaurusDB-56a253b15f9b58b7d0c916b6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07368" y="6380165"/>
            <a:ext cx="11305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ea typeface="ＭＳ Ｐゴシック" pitchFamily="34" charset="-128"/>
                <a:sym typeface="Calibri" pitchFamily="34" charset="0"/>
              </a:rPr>
              <a:t>图：</a:t>
            </a:r>
            <a:r>
              <a:rPr lang="en-GB" altLang="en-US" dirty="0">
                <a:solidFill>
                  <a:srgbClr val="000000"/>
                </a:solidFill>
                <a:ea typeface="ＭＳ Ｐゴシック" pitchFamily="34" charset="-128"/>
                <a:sym typeface="Calibri" pitchFamily="34" charset="0"/>
              </a:rPr>
              <a:t>The Great Bronze Age of China – An Exhibition from the People’s Republic of China, Edited by Wen Fong, 1980.</a:t>
            </a:r>
            <a:endParaRPr 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CB4E5BF-656F-D4AC-8D74-65F3E9007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东周晚期的青铜方鉴（公元前</a:t>
            </a:r>
            <a:r>
              <a:rPr lang="en-US" altLang="zh-CN" dirty="0"/>
              <a:t>3</a:t>
            </a:r>
            <a:r>
              <a:rPr lang="zh-CN" altLang="en-US" dirty="0"/>
              <a:t>世纪）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 descr="Image result for image: camarasauru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6" name="AutoShape 4" descr="Image result for image: camarasauru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8" name="AutoShape 6" descr="https://www.thoughtco.com/thmb/aRwz-ZnQDAi-so7uNiDdoHOAsso=/768x0/filters:no_upscale():max_bytes(150000):strip_icc():format(webp)/camarasaurusDB-56a253b15f9b58b7d0c916b6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 descr="_Camarasaurs1 By Creator Dmitry Bogdanov - dmitrchel@mail.ru, CC BY 3.0, commons.wikimedia.org%w%index.php？curid=4012480 .jpg"/>
          <p:cNvPicPr>
            <a:picLocks noChangeAspect="1"/>
          </p:cNvPicPr>
          <p:nvPr/>
        </p:nvPicPr>
        <p:blipFill>
          <a:blip r:embed="rId3" cstate="print"/>
          <a:srcRect l="7715"/>
          <a:stretch>
            <a:fillRect/>
          </a:stretch>
        </p:blipFill>
        <p:spPr>
          <a:xfrm>
            <a:off x="551384" y="1188140"/>
            <a:ext cx="7056784" cy="510179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2895600" y="343852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F0E02D05-99CE-79EF-42FF-0ADA447E7832}"/>
              </a:ext>
            </a:extLst>
          </p:cNvPr>
          <p:cNvSpPr/>
          <p:nvPr/>
        </p:nvSpPr>
        <p:spPr>
          <a:xfrm>
            <a:off x="407368" y="6380165"/>
            <a:ext cx="11449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By Creator: Dmitry Bogdanov - dmitrchel@mail.ru, CC BY 3.0, commons.wikimedia.org/w/</a:t>
            </a:r>
            <a:r>
              <a:rPr lang="en-US" altLang="zh-CN" dirty="0" err="1"/>
              <a:t>index.php</a:t>
            </a:r>
            <a:r>
              <a:rPr lang="en-US" altLang="zh-CN" dirty="0"/>
              <a:t>? </a:t>
            </a:r>
            <a:r>
              <a:rPr lang="en-US" altLang="zh-CN" dirty="0" err="1"/>
              <a:t>curid</a:t>
            </a:r>
            <a:r>
              <a:rPr lang="en-US" altLang="zh-CN" dirty="0"/>
              <a:t>=4012480 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2303DC7-DDE0-359C-698C-3E8AA80E0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头有点像圆顶龙（</a:t>
            </a:r>
            <a:r>
              <a:rPr lang="en-US" altLang="zh-CN" dirty="0"/>
              <a:t>camarasaurus</a:t>
            </a:r>
            <a:r>
              <a:rPr lang="zh-CN" altLang="en-US" dirty="0"/>
              <a:t>）</a:t>
            </a:r>
          </a:p>
        </p:txBody>
      </p:sp>
      <p:pic>
        <p:nvPicPr>
          <p:cNvPr id="5" name="图片 4" descr="砖墙上&#10;&#10;AI 生成的内容可能不正确。">
            <a:extLst>
              <a:ext uri="{FF2B5EF4-FFF2-40B4-BE49-F238E27FC236}">
                <a16:creationId xmlns:a16="http://schemas.microsoft.com/office/drawing/2014/main" id="{1637ABD4-AFE5-DBA2-47D7-3F8DBEA40F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89576" y="1188140"/>
            <a:ext cx="3951040" cy="5101794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F6762F88-F36E-BFF1-E974-D794CB73A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</a:t>
            </a:r>
            <a:br>
              <a:rPr lang="en-US" altLang="zh-CN" dirty="0"/>
            </a:br>
            <a:r>
              <a:rPr lang="zh-CN" altLang="en-US" dirty="0"/>
              <a:t>为何灭绝？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881162" y="142852"/>
            <a:ext cx="8501121" cy="494570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3600" b="1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9CFAFEBA-7AF9-532F-FAF3-52B8789E8DD6}"/>
              </a:ext>
            </a:extLst>
          </p:cNvPr>
          <p:cNvSpPr txBox="1">
            <a:spLocks/>
          </p:cNvSpPr>
          <p:nvPr/>
        </p:nvSpPr>
        <p:spPr>
          <a:xfrm>
            <a:off x="2783526" y="2348880"/>
            <a:ext cx="2098848" cy="1913960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3000" b="1" kern="12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altLang="zh-CN" sz="1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zh-CN" altLang="en-US" sz="1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7915" y="1262531"/>
            <a:ext cx="6586115" cy="5075183"/>
          </a:xfrm>
          <a:prstGeom prst="rect">
            <a:avLst/>
          </a:prstGeom>
          <a:noFill/>
        </p:spPr>
      </p:pic>
      <p:pic>
        <p:nvPicPr>
          <p:cNvPr id="118787" name="Picture 8" descr="extinction_theory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392" y="1262532"/>
            <a:ext cx="6936834" cy="511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87818" y="4475632"/>
            <a:ext cx="2982971" cy="1833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4"/>
          <p:cNvSpPr txBox="1">
            <a:spLocks/>
          </p:cNvSpPr>
          <p:nvPr/>
        </p:nvSpPr>
        <p:spPr>
          <a:xfrm>
            <a:off x="7824191" y="1242298"/>
            <a:ext cx="3768481" cy="51362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defRPr/>
            </a:pP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不太可能：</a:t>
            </a:r>
            <a:endParaRPr lang="en-US" altLang="zh-CN" sz="3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defRPr/>
            </a:pPr>
            <a:endParaRPr lang="en-US" sz="105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墨西哥陨石的影响证据并不清晰</a:t>
            </a:r>
            <a:endParaRPr lang="en-US" altLang="zh-CN" sz="3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sz="105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主流科学家认为，恐龙在此事件之后依然活了一百万年</a:t>
            </a:r>
            <a:endParaRPr lang="en-US" altLang="zh-CN" sz="3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altLang="zh-CN" sz="105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zh-CN" altLang="en-US" sz="3200" dirty="0">
                <a:latin typeface="华文中宋" panose="02010600040101010101" pitchFamily="2" charset="-122"/>
                <a:ea typeface="华文中宋" panose="02010600040101010101" pitchFamily="2" charset="-122"/>
              </a:rPr>
              <a:t>鳄鱼和其他爬行动物活下来了</a:t>
            </a:r>
            <a:endParaRPr lang="en-US" sz="3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368" name="AutoShape 8" descr="Related imag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0" name="AutoShape 10" descr="Related imag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A36CB0A-BD1C-E5E3-22C6-8D6B63B4C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恐龙后来遭遇了什么？陨石撞击论？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8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"/>
          <p:cNvSpPr txBox="1">
            <a:spLocks/>
          </p:cNvSpPr>
          <p:nvPr/>
        </p:nvSpPr>
        <p:spPr>
          <a:xfrm>
            <a:off x="7248128" y="1358137"/>
            <a:ext cx="4392488" cy="44144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457200">
              <a:spcAft>
                <a:spcPts val="1800"/>
              </a:spcAft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美国太空总署的研究员扎恩勒（</a:t>
            </a:r>
            <a:r>
              <a:rPr lang="en-US" altLang="zh-CN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Zahnle</a:t>
            </a: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）这样说道：</a:t>
            </a:r>
            <a:endParaRPr lang="en-US" altLang="zh-CN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defTabSz="457200">
              <a:spcAft>
                <a:spcPts val="1200"/>
              </a:spcAft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“大家都有自己最喜欢的理论；由于我们不知道真相，你可以凭直觉来。”</a:t>
            </a:r>
            <a:endParaRPr lang="en-US" altLang="zh-CN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368" name="AutoShape 8" descr="Related imag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0" name="AutoShape 10" descr="Related imag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7E1A7B-60BD-404A-98A4-F1DF06985EC4}"/>
              </a:ext>
            </a:extLst>
          </p:cNvPr>
          <p:cNvSpPr txBox="1"/>
          <p:nvPr/>
        </p:nvSpPr>
        <p:spPr>
          <a:xfrm>
            <a:off x="551384" y="6166789"/>
            <a:ext cx="114492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zh-CN" altLang="en-US" sz="2000" dirty="0">
                <a:latin typeface="+mj-lt"/>
              </a:rPr>
              <a:t>行星物理学家</a:t>
            </a:r>
            <a:r>
              <a:rPr lang="en-US" altLang="zh-CN" sz="2000" dirty="0" err="1">
                <a:latin typeface="+mn-ea"/>
              </a:rPr>
              <a:t>Zahnle</a:t>
            </a:r>
            <a:r>
              <a:rPr lang="zh-CN" altLang="en-US" sz="2000" dirty="0">
                <a:latin typeface="+mj-lt"/>
              </a:rPr>
              <a:t>，加州美国太空总署艾姆斯研究中心，刊于</a:t>
            </a:r>
            <a:r>
              <a:rPr lang="en-US" altLang="zh-CN" sz="2000" dirty="0">
                <a:latin typeface="+mj-lt"/>
              </a:rPr>
              <a:t>《</a:t>
            </a:r>
            <a:r>
              <a:rPr lang="zh-CN" altLang="en-US" sz="2000" dirty="0">
                <a:latin typeface="+mj-lt"/>
              </a:rPr>
              <a:t>科学</a:t>
            </a:r>
            <a:r>
              <a:rPr lang="en-US" altLang="zh-CN" sz="2000" dirty="0">
                <a:latin typeface="+mj-lt"/>
              </a:rPr>
              <a:t>》</a:t>
            </a:r>
            <a:r>
              <a:rPr lang="en-GB" sz="2000" b="1" dirty="0">
                <a:latin typeface="+mn-ea"/>
              </a:rPr>
              <a:t>295</a:t>
            </a:r>
            <a:r>
              <a:rPr lang="en-GB" sz="2000" dirty="0">
                <a:latin typeface="+mn-ea"/>
              </a:rPr>
              <a:t>(5559):1447 , 2002</a:t>
            </a:r>
            <a:r>
              <a:rPr lang="zh-CN" altLang="en-US" sz="2000" dirty="0">
                <a:latin typeface="+mj-lt"/>
              </a:rPr>
              <a:t>年。</a:t>
            </a:r>
            <a:endParaRPr lang="en-US" altLang="ja-JP" sz="1600" dirty="0">
              <a:latin typeface="+mj-lt"/>
              <a:ea typeface="ＭＳ Ｐゴシック" pitchFamily="34" charset="-128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5173289-68FD-9D9C-C8FA-04E19ACC6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论恐龙的绝种说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pic>
        <p:nvPicPr>
          <p:cNvPr id="4" name="Picture 8" descr="extinction_theory1.jpg">
            <a:extLst>
              <a:ext uri="{FF2B5EF4-FFF2-40B4-BE49-F238E27FC236}">
                <a16:creationId xmlns:a16="http://schemas.microsoft.com/office/drawing/2014/main" id="{0D43BE19-2EE3-5A6A-9B0F-890B791B9F2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843" y="1262532"/>
            <a:ext cx="6115237" cy="4510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77BCBF35-B81E-28E9-7BC4-B2612AC80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62015" y="4001343"/>
            <a:ext cx="2629669" cy="1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8182262"/>
      </p:ext>
    </p:extLst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B853001-8B65-3EC3-9385-E06D7500A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一个更可能的回答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983432" y="1484784"/>
            <a:ext cx="10369152" cy="43513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>
              <a:spcBef>
                <a:spcPts val="0"/>
              </a:spcBef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大卫杀死了狮子和熊。以色列近百年都没有狮子和熊</a:t>
            </a:r>
            <a:r>
              <a:rPr lang="en-US" altLang="zh-CN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……</a:t>
            </a: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为什么？</a:t>
            </a:r>
            <a:endParaRPr 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>
              <a:spcBef>
                <a:spcPts val="0"/>
              </a:spcBef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欧洲近</a:t>
            </a:r>
            <a:r>
              <a:rPr lang="en-US" altLang="zh-CN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2100</a:t>
            </a: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年来都没有狮子了</a:t>
            </a:r>
            <a:r>
              <a:rPr lang="en-US" altLang="zh-CN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……</a:t>
            </a: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为什么？</a:t>
            </a:r>
            <a:endParaRPr 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>
              <a:spcBef>
                <a:spcPts val="0"/>
              </a:spcBef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北非近</a:t>
            </a:r>
            <a:r>
              <a:rPr lang="en-US" altLang="zh-CN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1700</a:t>
            </a: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年来都没有大象了</a:t>
            </a:r>
            <a:r>
              <a:rPr lang="en-US" altLang="zh-CN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……</a:t>
            </a: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为什么？</a:t>
            </a:r>
            <a:endParaRPr 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>
              <a:spcBef>
                <a:spcPts val="0"/>
              </a:spcBef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中国东南部今天也没有老虎了</a:t>
            </a:r>
            <a:r>
              <a:rPr lang="en-US" altLang="zh-CN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……</a:t>
            </a: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为什么？</a:t>
            </a:r>
            <a:endParaRPr 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58" name="Picture 2" descr="Related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7448" y="1079739"/>
            <a:ext cx="9937104" cy="5589621"/>
          </a:xfrm>
          <a:prstGeom prst="rect">
            <a:avLst/>
          </a:prstGeom>
          <a:noFill/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841E17FD-E1F0-FBB2-B68C-CC1AB53E7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/>
              <a:t>很多主流进化论科学家认为人的猎杀是长毛象灭绝的一个原因</a:t>
            </a:r>
          </a:p>
        </p:txBody>
      </p:sp>
    </p:spTree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1" name="Picture 3" descr="dino kill and with peo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416" y="1266849"/>
            <a:ext cx="7238270" cy="5258495"/>
          </a:xfrm>
          <a:prstGeom prst="rect">
            <a:avLst/>
          </a:prstGeom>
          <a:noFill/>
        </p:spPr>
      </p:pic>
      <p:sp>
        <p:nvSpPr>
          <p:cNvPr id="7" name="Content Placeholder 4"/>
          <p:cNvSpPr txBox="1">
            <a:spLocks/>
          </p:cNvSpPr>
          <p:nvPr/>
        </p:nvSpPr>
        <p:spPr>
          <a:xfrm>
            <a:off x="8256240" y="2204864"/>
            <a:ext cx="3474624" cy="2787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人为猎杀</a:t>
            </a:r>
            <a:endParaRPr 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栖息地消失</a:t>
            </a:r>
            <a:endParaRPr 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基因衰减</a:t>
            </a:r>
            <a:endParaRPr 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3600" dirty="0">
                <a:latin typeface="华文中宋" panose="02010600040101010101" pitchFamily="2" charset="-122"/>
                <a:ea typeface="华文中宋" panose="02010600040101010101" pitchFamily="2" charset="-122"/>
              </a:rPr>
              <a:t>动物捕食</a:t>
            </a:r>
            <a:endParaRPr 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08696DB-EF33-69B7-57C6-D6DD29416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恐龙灭绝的可能性因素</a:t>
            </a:r>
          </a:p>
        </p:txBody>
      </p:sp>
    </p:spTree>
  </p:cSld>
  <p:clrMapOvr>
    <a:masterClrMapping/>
  </p:clrMapOvr>
  <p:transition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山上的风景&#10;&#10;AI 生成的内容可能不正确。">
            <a:extLst>
              <a:ext uri="{FF2B5EF4-FFF2-40B4-BE49-F238E27FC236}">
                <a16:creationId xmlns:a16="http://schemas.microsoft.com/office/drawing/2014/main" id="{A2C38E17-421B-64BA-BCA9-B6F70AD3D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57FC5A47-ECBB-D4F5-65AF-A6D2FB042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1190699"/>
            <a:ext cx="8924925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8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谢谢大家！</a:t>
            </a:r>
            <a:endParaRPr lang="en-US" altLang="zh-CN" sz="8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5A6E8A-26BA-0ED9-49A4-66ABC4D12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3538" y="2648024"/>
            <a:ext cx="850265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1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EDF85C00-40C8-CAF8-C42C-E071DF37664D}"/>
              </a:ext>
            </a:extLst>
          </p:cNvPr>
          <p:cNvCxnSpPr/>
          <p:nvPr/>
        </p:nvCxnSpPr>
        <p:spPr>
          <a:xfrm>
            <a:off x="3516313" y="2636912"/>
            <a:ext cx="4806950" cy="0"/>
          </a:xfrm>
          <a:prstGeom prst="line">
            <a:avLst/>
          </a:prstGeom>
          <a:ln w="34925">
            <a:solidFill>
              <a:srgbClr val="0070C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Title above text on slide">
  <a:themeElements>
    <a:clrScheme name="质朴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质朴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>
        <a:ln w="38100">
          <a:solidFill>
            <a:srgbClr val="FFFF00"/>
          </a:solidFill>
        </a:ln>
      </a:spPr>
      <a:bodyPr wrap="square">
        <a:spAutoFit/>
      </a:bodyPr>
      <a:lstStyle>
        <a:defPPr>
          <a:defRPr sz="2000" smtClean="0"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2517</Words>
  <Application>Microsoft Office PowerPoint</Application>
  <PresentationFormat>宽屏</PresentationFormat>
  <Paragraphs>374</Paragraphs>
  <Slides>89</Slides>
  <Notes>84</Notes>
  <HiddenSlides>0</HiddenSlides>
  <MMClips>10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89</vt:i4>
      </vt:variant>
    </vt:vector>
  </HeadingPairs>
  <TitlesOfParts>
    <vt:vector size="104" baseType="lpstr">
      <vt:lpstr>Adobe 黑体 Std R</vt:lpstr>
      <vt:lpstr>Arial Unicode MS</vt:lpstr>
      <vt:lpstr>Bell Gothic Std Black</vt:lpstr>
      <vt:lpstr>ＭＳ Ｐゴシック</vt:lpstr>
      <vt:lpstr>汉仪大宋简</vt:lpstr>
      <vt:lpstr>华文中宋</vt:lpstr>
      <vt:lpstr>楷体</vt:lpstr>
      <vt:lpstr>Microsoft YaHei</vt:lpstr>
      <vt:lpstr>Microsoft YaHei</vt:lpstr>
      <vt:lpstr>Arial</vt:lpstr>
      <vt:lpstr>Calibri</vt:lpstr>
      <vt:lpstr>Microsoft Sans Serif</vt:lpstr>
      <vt:lpstr>Times New Roman</vt:lpstr>
      <vt:lpstr>Wingdings 3</vt:lpstr>
      <vt:lpstr>1_Title above text on slide</vt:lpstr>
      <vt:lpstr>PowerPoint 演示文稿</vt:lpstr>
      <vt:lpstr>我们怎么 知道有恐龙 这种东西？</vt:lpstr>
      <vt:lpstr>PowerPoint 演示文稿</vt:lpstr>
      <vt:lpstr>相信圣经的创造论者都承认恐龙是真的</vt:lpstr>
      <vt:lpstr>恐龙是 怎么来的？</vt:lpstr>
      <vt:lpstr>六日创造</vt:lpstr>
      <vt:lpstr>神的创造：各从其类，都吃素</vt:lpstr>
      <vt:lpstr>恐龙不是 凶猛残忍 的动物吗？ 怎能和人生 活在一起呢？</vt:lpstr>
      <vt:lpstr>PowerPoint 演示文稿</vt:lpstr>
      <vt:lpstr>神的创造：各从其类，都吃素</vt:lpstr>
      <vt:lpstr>恐龙的午餐菜单 吃果蔬</vt:lpstr>
      <vt:lpstr>圣经怎么说？</vt:lpstr>
      <vt:lpstr>恐龙的午餐菜单 吃肉</vt:lpstr>
      <vt:lpstr>肉食动物？</vt:lpstr>
      <vt:lpstr>熊：吃植物</vt:lpstr>
      <vt:lpstr>大猩猩：吃植物</vt:lpstr>
      <vt:lpstr>吃的是什么？</vt:lpstr>
      <vt:lpstr>獐鹿吃的是什么？</vt:lpstr>
      <vt:lpstr>獐鹿：吃植物</vt:lpstr>
      <vt:lpstr>哪怕今天，可能也没有哪种动物必须吃肉才能生存</vt:lpstr>
      <vt:lpstr>带爪的鸭子</vt:lpstr>
      <vt:lpstr>电影赋予了恐龙“特异”功能</vt:lpstr>
      <vt:lpstr>电影给我们留下的印象：侏罗纪时代，地球遍地都是恐龙</vt:lpstr>
      <vt:lpstr>PowerPoint 演示文稿</vt:lpstr>
      <vt:lpstr>挪亚方舟 上有没有 恐龙？</vt:lpstr>
      <vt:lpstr>挪亚方舟的大小</vt:lpstr>
      <vt:lpstr>挪亚方舟的大小</vt:lpstr>
      <vt:lpstr>挪亚携带的动物</vt:lpstr>
      <vt:lpstr>挪亚携带的动物</vt:lpstr>
      <vt:lpstr>电影还告诉我们有很多不同种类的恐龙</vt:lpstr>
      <vt:lpstr>PowerPoint 演示文稿</vt:lpstr>
      <vt:lpstr>PowerPoint 演示文稿</vt:lpstr>
      <vt:lpstr>秀颌龙（Compsognathus）</vt:lpstr>
      <vt:lpstr>鼠龙（Mussaurus）</vt:lpstr>
      <vt:lpstr>迷惑龙（雷龙，Apatosaurus）</vt:lpstr>
      <vt:lpstr>恐龙的大小</vt:lpstr>
      <vt:lpstr>恐龙的生长速度</vt:lpstr>
      <vt:lpstr>化石记录 中的恐龙 怎么样？</vt:lpstr>
      <vt:lpstr>化石记录：“树”还是“森林”？</vt:lpstr>
      <vt:lpstr>“恐龙的进化”《科学》杂志1999年</vt:lpstr>
      <vt:lpstr>“恐龙的进化”《科学》杂志1999年</vt:lpstr>
      <vt:lpstr>“恐龙的进化”《科学》杂志1999年</vt:lpstr>
      <vt:lpstr>化石记录中没有“生命树”</vt:lpstr>
      <vt:lpstr>圣经 有没有 提到恐龙？</vt:lpstr>
      <vt:lpstr>为什么我们没有在圣经中看到恐龙（dinosaurs）？</vt:lpstr>
      <vt:lpstr>约伯记 40:15-17</vt:lpstr>
      <vt:lpstr>香柏树</vt:lpstr>
      <vt:lpstr>“他摇动尾巴如香柏树……”——大象？？</vt:lpstr>
      <vt:lpstr>“他摇动尾巴如香柏树……”——河马？？</vt:lpstr>
      <vt:lpstr>这“香柏树”的尾巴适合哪个身体？</vt:lpstr>
      <vt:lpstr>PowerPoint 演示文稿</vt:lpstr>
      <vt:lpstr>恐龙是什么 时代的？ 它们不是远 在人出现之 前就已经灭 绝了吗？</vt:lpstr>
      <vt:lpstr>PowerPoint 演示文稿</vt:lpstr>
      <vt:lpstr>生物衰减计时器：恐龙的软组织</vt:lpstr>
      <vt:lpstr>霸王龙骨中的软组织</vt:lpstr>
      <vt:lpstr>恐龙化石中的组织</vt:lpstr>
      <vt:lpstr>生物衰减计时器：恐龙的软组织</vt:lpstr>
      <vt:lpstr>霸王龙骨细胞有DNA</vt:lpstr>
      <vt:lpstr>DNA 能存留多久？</vt:lpstr>
      <vt:lpstr>恐龙化石中的组织</vt:lpstr>
      <vt:lpstr>生物衰减计时器</vt:lpstr>
      <vt:lpstr>有没有证据 显示人曾和 恐龙生活在 同一个时代？</vt:lpstr>
      <vt:lpstr>PowerPoint 演示文稿</vt:lpstr>
      <vt:lpstr>PowerPoint 演示文稿</vt:lpstr>
      <vt:lpstr>PowerPoint 演示文稿</vt:lpstr>
      <vt:lpstr>圣乔治和龙的浮雕，约1500年</vt:lpstr>
      <vt:lpstr>威尔士的旗标</vt:lpstr>
      <vt:lpstr>卡莱尔大教堂（Carlisle Cathedral，1496年）</vt:lpstr>
      <vt:lpstr>贝尔主教坟墓中的黄铜浮雕</vt:lpstr>
      <vt:lpstr>贝尔主教坟墓中的黄铜浮雕，1496年</vt:lpstr>
      <vt:lpstr>柬埔寨  吴哥窟  塔普伦寺 建于12世纪</vt:lpstr>
      <vt:lpstr>门旁的柱子上有许多动物的浮雕</vt:lpstr>
      <vt:lpstr>柬埔寨吴哥窟中的古老浮雕</vt:lpstr>
      <vt:lpstr>柬埔寨吴哥窟中的古老浮雕</vt:lpstr>
      <vt:lpstr>美国天然桥国家纪念碑的岩石雕刻</vt:lpstr>
      <vt:lpstr>美国天然桥国家纪念碑的岩石雕刻</vt:lpstr>
      <vt:lpstr>PowerPoint 演示文稿</vt:lpstr>
      <vt:lpstr>中国生肖</vt:lpstr>
      <vt:lpstr>左传：昭公二十九年（现代汉语译文）</vt:lpstr>
      <vt:lpstr>左传：昭公二十九年（现代汉语译文）</vt:lpstr>
      <vt:lpstr>东周晚期的青铜方鉴（公元前3世纪）</vt:lpstr>
      <vt:lpstr>头有点像圆顶龙（camarasaurus）</vt:lpstr>
      <vt:lpstr>恐龙 为何灭绝？</vt:lpstr>
      <vt:lpstr>恐龙后来遭遇了什么？陨石撞击论？</vt:lpstr>
      <vt:lpstr>论恐龙的绝种说……</vt:lpstr>
      <vt:lpstr>一个更可能的回答……</vt:lpstr>
      <vt:lpstr>很多主流进化论科学家认为人的猎杀是长毛象灭绝的一个原因</vt:lpstr>
      <vt:lpstr>恐龙灭绝的可能性因素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2025-09-17T01:19:40Z</dcterms:created>
  <dcterms:modified xsi:type="dcterms:W3CDTF">2025-09-17T01:22:27Z</dcterms:modified>
</cp:coreProperties>
</file>