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816" r:id="rId1"/>
    <p:sldMasterId id="2147484570" r:id="rId2"/>
  </p:sldMasterIdLst>
  <p:notesMasterIdLst>
    <p:notesMasterId r:id="rId74"/>
  </p:notesMasterIdLst>
  <p:handoutMasterIdLst>
    <p:handoutMasterId r:id="rId75"/>
  </p:handoutMasterIdLst>
  <p:sldIdLst>
    <p:sldId id="704" r:id="rId3"/>
    <p:sldId id="852" r:id="rId4"/>
    <p:sldId id="853" r:id="rId5"/>
    <p:sldId id="1322" r:id="rId6"/>
    <p:sldId id="1323" r:id="rId7"/>
    <p:sldId id="856" r:id="rId8"/>
    <p:sldId id="1324" r:id="rId9"/>
    <p:sldId id="858" r:id="rId10"/>
    <p:sldId id="1325" r:id="rId11"/>
    <p:sldId id="860" r:id="rId12"/>
    <p:sldId id="1326" r:id="rId13"/>
    <p:sldId id="862" r:id="rId14"/>
    <p:sldId id="863" r:id="rId15"/>
    <p:sldId id="804" r:id="rId16"/>
    <p:sldId id="813" r:id="rId17"/>
    <p:sldId id="769" r:id="rId18"/>
    <p:sldId id="730" r:id="rId19"/>
    <p:sldId id="812" r:id="rId20"/>
    <p:sldId id="1328" r:id="rId21"/>
    <p:sldId id="1327" r:id="rId22"/>
    <p:sldId id="725" r:id="rId23"/>
    <p:sldId id="1329" r:id="rId24"/>
    <p:sldId id="732" r:id="rId25"/>
    <p:sldId id="814" r:id="rId26"/>
    <p:sldId id="734" r:id="rId27"/>
    <p:sldId id="817" r:id="rId28"/>
    <p:sldId id="819" r:id="rId29"/>
    <p:sldId id="1330" r:id="rId30"/>
    <p:sldId id="1331" r:id="rId31"/>
    <p:sldId id="818" r:id="rId32"/>
    <p:sldId id="1332" r:id="rId33"/>
    <p:sldId id="742" r:id="rId34"/>
    <p:sldId id="1333" r:id="rId35"/>
    <p:sldId id="1334" r:id="rId36"/>
    <p:sldId id="820" r:id="rId37"/>
    <p:sldId id="1335" r:id="rId38"/>
    <p:sldId id="1336" r:id="rId39"/>
    <p:sldId id="1337" r:id="rId40"/>
    <p:sldId id="1338" r:id="rId41"/>
    <p:sldId id="1339" r:id="rId42"/>
    <p:sldId id="845" r:id="rId43"/>
    <p:sldId id="757" r:id="rId44"/>
    <p:sldId id="758" r:id="rId45"/>
    <p:sldId id="1340" r:id="rId46"/>
    <p:sldId id="1341" r:id="rId47"/>
    <p:sldId id="825" r:id="rId48"/>
    <p:sldId id="499" r:id="rId49"/>
    <p:sldId id="1342" r:id="rId50"/>
    <p:sldId id="847" r:id="rId51"/>
    <p:sldId id="762" r:id="rId52"/>
    <p:sldId id="846" r:id="rId53"/>
    <p:sldId id="765" r:id="rId54"/>
    <p:sldId id="764" r:id="rId55"/>
    <p:sldId id="767" r:id="rId56"/>
    <p:sldId id="768" r:id="rId57"/>
    <p:sldId id="837" r:id="rId58"/>
    <p:sldId id="828" r:id="rId59"/>
    <p:sldId id="849" r:id="rId60"/>
    <p:sldId id="826" r:id="rId61"/>
    <p:sldId id="848" r:id="rId62"/>
    <p:sldId id="484" r:id="rId63"/>
    <p:sldId id="868" r:id="rId64"/>
    <p:sldId id="865" r:id="rId65"/>
    <p:sldId id="866" r:id="rId66"/>
    <p:sldId id="829" r:id="rId67"/>
    <p:sldId id="830" r:id="rId68"/>
    <p:sldId id="869" r:id="rId69"/>
    <p:sldId id="1321" r:id="rId70"/>
    <p:sldId id="832" r:id="rId71"/>
    <p:sldId id="834" r:id="rId72"/>
    <p:sldId id="838" r:id="rId7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B1"/>
    <a:srgbClr val="0000FF"/>
    <a:srgbClr val="FEEE1E"/>
    <a:srgbClr val="FEEF24"/>
    <a:srgbClr val="FEEF2A"/>
    <a:srgbClr val="FEF236"/>
    <a:srgbClr val="FEF034"/>
    <a:srgbClr val="FEEF30"/>
    <a:srgbClr val="FBE03B"/>
    <a:srgbClr val="FAD8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12" autoAdjust="0"/>
    <p:restoredTop sz="68158" autoAdjust="0"/>
  </p:normalViewPr>
  <p:slideViewPr>
    <p:cSldViewPr>
      <p:cViewPr varScale="1">
        <p:scale>
          <a:sx n="54" d="100"/>
          <a:sy n="54" d="100"/>
        </p:scale>
        <p:origin x="1184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44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107" y="-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C02A4-F9DC-423F-AB5A-57D8F9C6A61D}" type="datetimeFigureOut">
              <a:rPr lang="en-US" smtClean="0"/>
              <a:pPr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7A909-C4ED-45D2-A575-1AE61DFB3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610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2A48F-7A0C-4720-91B8-34BE7BBEB43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44896-A9B2-4544-A0B8-D3BBA0E8AE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59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286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923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909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015225E0-9741-4023-8D67-799FC68BC7CF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9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0823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015225E0-9741-4023-8D67-799FC68BC7CF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9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0110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015225E0-9741-4023-8D67-799FC68BC7CF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9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8633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015225E0-9741-4023-8D67-799FC68BC7CF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9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9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1162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925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8DDB6247-4459-4C61-8F93-78743EC10090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0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0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3212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113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A3CEB09F-F628-4481-890E-B257E5676AE3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0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0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4799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E69EAB1-DD65-4BD3-BB95-2C2CE80DA001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1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1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49782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A3CEB09F-F628-4481-890E-B257E5676AE3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0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0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08318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974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CE1F7AE-E1E8-449A-832F-01F87E0EB614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0860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CE1F7AE-E1E8-449A-832F-01F87E0EB614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1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1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6730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9853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1170268-ED9B-4AA2-ACDB-F4755D9FD0BE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84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E69EAB1-DD65-4BD3-BB95-2C2CE80DA001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1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1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49782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E69EAB1-DD65-4BD3-BB95-2C2CE80DA001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1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1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3148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9853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16C8FCBF-D84A-42DB-9662-31893DE86FB9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5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/>
          <a:p>
            <a:pPr algn="r"/>
            <a:fld id="{CFFFF225-7EDC-481E-9405-681CE529EFDF}" type="slidenum">
              <a:rPr lang="en-US" sz="1200">
                <a:solidFill>
                  <a:srgbClr val="000000"/>
                </a:solidFill>
                <a:cs typeface="Arial" pitchFamily="34" charset="0"/>
              </a:rPr>
              <a:pPr algn="r"/>
              <a:t>32</a:t>
            </a:fld>
            <a:endParaRPr lang="en-US" sz="12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65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5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85424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16C8FCBF-D84A-42DB-9662-31893DE86FB9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5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/>
          <a:p>
            <a:pPr algn="r"/>
            <a:fld id="{CFFFF225-7EDC-481E-9405-681CE529EFDF}" type="slidenum">
              <a:rPr lang="en-US" sz="1200">
                <a:solidFill>
                  <a:srgbClr val="000000"/>
                </a:solidFill>
                <a:cs typeface="Arial" pitchFamily="34" charset="0"/>
              </a:rPr>
              <a:pPr algn="r"/>
              <a:t>33</a:t>
            </a:fld>
            <a:endParaRPr lang="en-US" sz="12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65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5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5066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9853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A3CEB09F-F628-4481-890E-B257E5676AE3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0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0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08318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8DDB6247-4459-4C61-8F93-78743EC10090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0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0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3212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1131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9853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4345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endParaRPr lang="en-US" altLang="zh-CN" dirty="0"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5548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3AFC1-1C9D-4E58-AF90-9C3F512CF888}" type="slidenum">
              <a:rPr lang="en-A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435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AD8C726E-85DF-45A6-AA74-1CCCE0F61A04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2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2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83103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215077B0-D109-4F03-925C-33555AEBD4FE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3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3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16928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4345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altLang="zh-CN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78950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 eaLnBrk="0" fontAlgn="auto" hangingPunct="0">
              <a:spcBef>
                <a:spcPts val="0"/>
              </a:spcBef>
              <a:spcAft>
                <a:spcPts val="0"/>
              </a:spcAft>
            </a:pPr>
            <a:endParaRPr lang="zh-CN" altLang="en-US" sz="1200" dirty="0">
              <a:latin typeface="Calibri" panose="020F0502020204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dirty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39EC0DAA-6C2C-4FC4-B178-E965792EB060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42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2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9853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49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370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15796BED-671C-476F-98DF-1B878E03CF84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0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0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09997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0669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1738938B-AAD5-43D6-B71E-2E8FB74E73A5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1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1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31010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A0196985-B6C4-4C38-A6DA-C22611C546E3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1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1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98891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D8E0B0A6-8DF5-4B7B-80FB-89B762FAC949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2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2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33405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73C9B211-6114-48A1-AE55-22517D7ACCF7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2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2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7897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649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694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189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2066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1754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880-F91D-4C8E-97CF-AB3F28E11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14582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3901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7367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94335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284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根据时间具体点介绍一下这个教材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大约出售的时间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播放以下样张，展示一下内容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698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6057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611B8-6150-420E-B45B-D027DCF4B867}" type="slidenum">
              <a:rPr lang="zh-CN" altLang="en-US" smtClean="0"/>
              <a:t>68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69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2061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7583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C8880-F91D-4C8E-97CF-AB3F28E116BE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4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21696" y="-675456"/>
            <a:ext cx="12213696" cy="535531"/>
          </a:xfrm>
          <a:noFill/>
        </p:spPr>
        <p:txBody>
          <a:bodyPr wrap="square" rtlCol="0">
            <a:spAutoFit/>
          </a:bodyPr>
          <a:lstStyle>
            <a:lvl1pPr algn="l">
              <a:defRPr lang="zh-CN" altLang="en-US" sz="3200" b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zh-CN" altLang="en-US" b="1" baseline="0">
                <a:solidFill>
                  <a:srgbClr val="002954"/>
                </a:solidFill>
                <a:ea typeface="微软雅黑" panose="020B0503020204020204" pitchFamily="34" charset="-122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7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571624"/>
            <a:ext cx="12192000" cy="535531"/>
          </a:xfrm>
        </p:spPr>
        <p:txBody>
          <a:bodyPr/>
          <a:lstStyle>
            <a:lvl1pPr algn="l">
              <a:defRPr sz="3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 userDrawn="1"/>
        </p:nvSpPr>
        <p:spPr>
          <a:xfrm>
            <a:off x="0" y="162000"/>
            <a:ext cx="12192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3600" b="1" kern="120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6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45875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8972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49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3639146"/>
            <a:ext cx="10515600" cy="92333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4247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19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3340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3340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02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59093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2080343"/>
            <a:ext cx="5158316" cy="4247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340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2080343"/>
            <a:ext cx="5183717" cy="4247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3404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1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13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1078671"/>
            <a:ext cx="3932767" cy="978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206620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139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1078671"/>
            <a:ext cx="3932767" cy="978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5355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139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84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912823" y="1825626"/>
            <a:ext cx="5440977" cy="28972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46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656687" y="365125"/>
            <a:ext cx="697114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573714" y="365125"/>
            <a:ext cx="2947987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4F636DC-071E-4348-998A-DC4560EB5A2D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C6CD15F-F05D-4BCB-B418-474E93A727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349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7527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161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137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4274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69799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61931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202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24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6"/>
            <a:ext cx="9390944" cy="152349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4"/>
            <a:ext cx="9390944" cy="4616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62732" y="2355849"/>
            <a:ext cx="10253485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4404971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6"/>
            <a:ext cx="9390944" cy="152349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4"/>
            <a:ext cx="9390944" cy="4616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62732" y="2355849"/>
            <a:ext cx="10253485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5" name="组合 11">
            <a:extLst>
              <a:ext uri="{FF2B5EF4-FFF2-40B4-BE49-F238E27FC236}">
                <a16:creationId xmlns:a16="http://schemas.microsoft.com/office/drawing/2014/main" id="{F8C8E90B-E6D8-4837-BFCF-74F4A749F7A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6372226"/>
            <a:ext cx="12193588" cy="596900"/>
            <a:chOff x="-670" y="6372000"/>
            <a:chExt cx="12192892" cy="5976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7699789-9008-4D64-A3F6-CBC1B7A9A8D2}"/>
                </a:ext>
              </a:extLst>
            </p:cNvPr>
            <p:cNvSpPr/>
            <p:nvPr/>
          </p:nvSpPr>
          <p:spPr>
            <a:xfrm>
              <a:off x="918" y="6372000"/>
              <a:ext cx="12191304" cy="503869"/>
            </a:xfrm>
            <a:prstGeom prst="rect">
              <a:avLst/>
            </a:prstGeom>
            <a:gradFill flip="none" rotWithShape="1">
              <a:gsLst>
                <a:gs pos="100000">
                  <a:srgbClr val="002953"/>
                </a:gs>
                <a:gs pos="48000">
                  <a:srgbClr val="024C89"/>
                </a:gs>
                <a:gs pos="0">
                  <a:srgbClr val="00295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D381AD2-7762-442F-9EC3-4BA6E8391DD1}"/>
                </a:ext>
              </a:extLst>
            </p:cNvPr>
            <p:cNvSpPr/>
            <p:nvPr/>
          </p:nvSpPr>
          <p:spPr>
            <a:xfrm flipV="1">
              <a:off x="-670" y="6389485"/>
              <a:ext cx="12191304" cy="19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7170B051-6CFA-4A9F-B982-0A5DCB0A49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23671" y="6475317"/>
              <a:ext cx="3979635" cy="49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defRPr/>
              </a:pPr>
              <a:r>
                <a:rPr lang="en-US" altLang="zh-CN" sz="2200" b="1" dirty="0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www.chuangzaolun.com</a:t>
              </a:r>
              <a:endParaRPr lang="zh-CN" altLang="en-US" sz="22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E001A076-4612-4793-B17E-F4C163E9FEE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386656" y="6464190"/>
              <a:ext cx="4609837" cy="4927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创世记：今天传福音的关键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3942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28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897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738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66F5FF-C06E-49AF-A8D0-58E4BB99E7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13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3">
                <a:lumMod val="0"/>
                <a:lumOff val="100000"/>
                <a:alpha val="66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0" y="162000"/>
            <a:ext cx="12192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dirty="0"/>
              <a:t>单击此处编辑母版标题样式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01B8F54-AEB7-4C6B-91EF-4736B1298ADA}"/>
              </a:ext>
            </a:extLst>
          </p:cNvPr>
          <p:cNvCxnSpPr/>
          <p:nvPr userDrawn="1"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1">
            <a:extLst>
              <a:ext uri="{FF2B5EF4-FFF2-40B4-BE49-F238E27FC236}">
                <a16:creationId xmlns:a16="http://schemas.microsoft.com/office/drawing/2014/main" id="{F4ADB8EA-FB00-4FE0-B4EF-A8FA8EBA7E9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6372226"/>
            <a:ext cx="12193588" cy="596900"/>
            <a:chOff x="-670" y="6372000"/>
            <a:chExt cx="12192892" cy="59764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B710D97-D28B-4002-871C-682504A7182E}"/>
                </a:ext>
              </a:extLst>
            </p:cNvPr>
            <p:cNvSpPr/>
            <p:nvPr/>
          </p:nvSpPr>
          <p:spPr>
            <a:xfrm>
              <a:off x="918" y="6372000"/>
              <a:ext cx="12191304" cy="503869"/>
            </a:xfrm>
            <a:prstGeom prst="rect">
              <a:avLst/>
            </a:prstGeom>
            <a:gradFill flip="none" rotWithShape="1">
              <a:gsLst>
                <a:gs pos="100000">
                  <a:srgbClr val="002953"/>
                </a:gs>
                <a:gs pos="48000">
                  <a:srgbClr val="024C89"/>
                </a:gs>
                <a:gs pos="0">
                  <a:srgbClr val="00295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727FCD4-AC8D-4762-99E7-3AC46162DD77}"/>
                </a:ext>
              </a:extLst>
            </p:cNvPr>
            <p:cNvSpPr/>
            <p:nvPr/>
          </p:nvSpPr>
          <p:spPr>
            <a:xfrm flipV="1">
              <a:off x="-670" y="6389485"/>
              <a:ext cx="12191304" cy="19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17" name="标题 1">
              <a:extLst>
                <a:ext uri="{FF2B5EF4-FFF2-40B4-BE49-F238E27FC236}">
                  <a16:creationId xmlns:a16="http://schemas.microsoft.com/office/drawing/2014/main" id="{264025F9-89A1-4D21-A628-7E725A589C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23671" y="6475317"/>
              <a:ext cx="3979635" cy="49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defRPr/>
              </a:pPr>
              <a:r>
                <a:rPr lang="en-US" altLang="zh-CN" sz="2200" b="1" dirty="0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www.chuangzaolun.com</a:t>
              </a:r>
              <a:endParaRPr lang="zh-CN" altLang="en-US" sz="22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F118DD23-11BB-4491-8CE4-3FF2AC79E50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386656" y="6464190"/>
              <a:ext cx="4609837" cy="4927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创世记：今天传福音的关键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172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22" r:id="rId2"/>
    <p:sldLayoutId id="2147483818" r:id="rId3"/>
    <p:sldLayoutId id="2147483819" r:id="rId4"/>
    <p:sldLayoutId id="2147483820" r:id="rId5"/>
    <p:sldLayoutId id="2147483821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53" r:id="rId14"/>
    <p:sldLayoutId id="2147483881" r:id="rId15"/>
    <p:sldLayoutId id="2147483882" r:id="rId16"/>
    <p:sldLayoutId id="2147483883" r:id="rId17"/>
    <p:sldLayoutId id="2147484544" r:id="rId18"/>
    <p:sldLayoutId id="2147484545" r:id="rId19"/>
    <p:sldLayoutId id="2147484563" r:id="rId20"/>
    <p:sldLayoutId id="2147484564" r:id="rId21"/>
    <p:sldLayoutId id="2147484565" r:id="rId22"/>
    <p:sldLayoutId id="2147484568" r:id="rId23"/>
    <p:sldLayoutId id="2147484569" r:id="rId24"/>
    <p:sldLayoutId id="2147484566" r:id="rId25"/>
    <p:sldLayoutId id="2147484567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3600" b="1" kern="1200">
          <a:solidFill>
            <a:srgbClr val="002954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CN" altLang="en-US" sz="3600" kern="1200" baseline="0" dirty="0" smtClean="0">
          <a:solidFill>
            <a:schemeClr val="tx1"/>
          </a:solidFill>
          <a:latin typeface="Arial" panose="020B0604020202020204" pitchFamily="34" charset="0"/>
          <a:ea typeface="汉仪大宋简" panose="02010609000101010101" pitchFamily="49" charset="-122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36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36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3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altLang="en-US" sz="3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wd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-714404"/>
            <a:ext cx="10515600" cy="71440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2020/7/13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161E275-268A-4A9B-985B-7C5373388BB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6372226"/>
            <a:ext cx="12193588" cy="596900"/>
            <a:chOff x="-670" y="6372000"/>
            <a:chExt cx="12192892" cy="59764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58AF7CB-0ADB-4B02-9969-50E6C065262A}"/>
                </a:ext>
              </a:extLst>
            </p:cNvPr>
            <p:cNvSpPr/>
            <p:nvPr/>
          </p:nvSpPr>
          <p:spPr>
            <a:xfrm>
              <a:off x="918" y="6372000"/>
              <a:ext cx="12191304" cy="503869"/>
            </a:xfrm>
            <a:prstGeom prst="rect">
              <a:avLst/>
            </a:prstGeom>
            <a:gradFill flip="none" rotWithShape="1">
              <a:gsLst>
                <a:gs pos="100000">
                  <a:srgbClr val="002953"/>
                </a:gs>
                <a:gs pos="48000">
                  <a:srgbClr val="024C89"/>
                </a:gs>
                <a:gs pos="0">
                  <a:srgbClr val="00295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265AC9C-76E1-42F7-9F66-26F0CC190C5D}"/>
                </a:ext>
              </a:extLst>
            </p:cNvPr>
            <p:cNvSpPr/>
            <p:nvPr/>
          </p:nvSpPr>
          <p:spPr>
            <a:xfrm flipV="1">
              <a:off x="-670" y="6389485"/>
              <a:ext cx="12191304" cy="19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1">
                <a:solidFill>
                  <a:prstClr val="white"/>
                </a:solidFill>
              </a:endParaRPr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id="{7BC92B77-7333-4197-9B2C-851CD610B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23671" y="6475317"/>
              <a:ext cx="3979635" cy="49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90000"/>
                </a:lnSpc>
                <a:defRPr/>
              </a:pPr>
              <a:r>
                <a:rPr lang="en-US" altLang="zh-CN" sz="2200" b="1" dirty="0">
                  <a:solidFill>
                    <a:srgbClr val="FFFFFF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www.chuangzaolun.com</a:t>
              </a:r>
              <a:endParaRPr lang="zh-CN" altLang="en-US" sz="2200" b="1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标题 1">
              <a:extLst>
                <a:ext uri="{FF2B5EF4-FFF2-40B4-BE49-F238E27FC236}">
                  <a16:creationId xmlns:a16="http://schemas.microsoft.com/office/drawing/2014/main" id="{99FC9AD1-9716-4C7D-9B15-C6BB0863BEF4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386656" y="6464190"/>
              <a:ext cx="4609837" cy="4927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/>
            <a:lstStyle>
              <a:lvl1pPr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/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创世记：今天传福音的关键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889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0.png"/><Relationship Id="rId4" Type="http://schemas.openxmlformats.org/officeDocument/2006/relationships/image" Target="../media/image5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">
            <a:extLst>
              <a:ext uri="{FF2B5EF4-FFF2-40B4-BE49-F238E27FC236}">
                <a16:creationId xmlns:a16="http://schemas.microsoft.com/office/drawing/2014/main" id="{E9C6BBD3-F717-49ED-960A-F992EAFC9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9602"/>
            <a:ext cx="1219200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5">
            <a:extLst>
              <a:ext uri="{FF2B5EF4-FFF2-40B4-BE49-F238E27FC236}">
                <a16:creationId xmlns:a16="http://schemas.microsoft.com/office/drawing/2014/main" id="{634A8A55-13C3-4080-A67E-F7FC121B1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879601"/>
            <a:ext cx="12199939" cy="46039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1351">
              <a:solidFill>
                <a:prstClr val="black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9D068D05-1538-4483-AC17-1623206B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51" y="5273675"/>
            <a:ext cx="12199939" cy="88900"/>
          </a:xfrm>
          <a:prstGeom prst="rect">
            <a:avLst/>
          </a:prstGeom>
          <a:solidFill>
            <a:srgbClr val="C2C2C2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1351">
              <a:solidFill>
                <a:prstClr val="black"/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86CA91F6-FEC4-4A81-8ECF-89F4B2019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435" y="3322639"/>
            <a:ext cx="1047134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创世记</a:t>
            </a:r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ctr" eaLnBrk="1" hangingPunct="1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今天传福音的关键</a:t>
            </a:r>
          </a:p>
        </p:txBody>
      </p:sp>
      <p:grpSp>
        <p:nvGrpSpPr>
          <p:cNvPr id="20" name="组合 26">
            <a:extLst>
              <a:ext uri="{FF2B5EF4-FFF2-40B4-BE49-F238E27FC236}">
                <a16:creationId xmlns:a16="http://schemas.microsoft.com/office/drawing/2014/main" id="{A0C0813B-B973-4438-933E-D6DE22C74875}"/>
              </a:ext>
            </a:extLst>
          </p:cNvPr>
          <p:cNvGrpSpPr>
            <a:grpSpLocks/>
          </p:cNvGrpSpPr>
          <p:nvPr/>
        </p:nvGrpSpPr>
        <p:grpSpPr bwMode="auto">
          <a:xfrm>
            <a:off x="4305300" y="1068384"/>
            <a:ext cx="3575051" cy="525462"/>
            <a:chOff x="3344264" y="5445224"/>
            <a:chExt cx="2457272" cy="599073"/>
          </a:xfrm>
        </p:grpSpPr>
        <p:sp>
          <p:nvSpPr>
            <p:cNvPr id="21" name="圆角矩形 59">
              <a:extLst>
                <a:ext uri="{FF2B5EF4-FFF2-40B4-BE49-F238E27FC236}">
                  <a16:creationId xmlns:a16="http://schemas.microsoft.com/office/drawing/2014/main" id="{FDCD7671-D416-43CE-B2A1-FD1951327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264" y="5445224"/>
              <a:ext cx="2457272" cy="599073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2953"/>
                </a:gs>
                <a:gs pos="56000">
                  <a:srgbClr val="014B88"/>
                </a:gs>
                <a:gs pos="100000">
                  <a:srgbClr val="012B56"/>
                </a:gs>
              </a:gsLst>
              <a:lin ang="10800000" scaled="0"/>
              <a:tileRect/>
            </a:gradFill>
            <a:ln w="19050">
              <a:solidFill>
                <a:srgbClr val="C2C2C2"/>
              </a:solidFill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sz="1351">
                <a:solidFill>
                  <a:srgbClr val="21A3D0"/>
                </a:solidFill>
              </a:endParaRPr>
            </a:p>
          </p:txBody>
        </p:sp>
        <p:sp>
          <p:nvSpPr>
            <p:cNvPr id="22" name="TextBox 55">
              <a:extLst>
                <a:ext uri="{FF2B5EF4-FFF2-40B4-BE49-F238E27FC236}">
                  <a16:creationId xmlns:a16="http://schemas.microsoft.com/office/drawing/2014/main" id="{78C282B4-8A48-4270-8DA0-C04DB7007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7228" y="5475993"/>
              <a:ext cx="2336836" cy="55850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3075"/>
                </a:lnSpc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创造科学讲座系列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0441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343472" y="1700808"/>
            <a:ext cx="10222152" cy="2437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向人传福音时，目标是什么？</a:t>
            </a:r>
            <a:endParaRPr lang="en-US" altLang="zh-CN" sz="54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送孩子去主日学时，目标是什么？</a:t>
            </a: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254689E-1750-4E42-8A2F-97BB29762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他们必须明白什么？</a:t>
            </a:r>
            <a:endParaRPr lang="zh-CN" altLang="en-US" sz="4000" dirty="0">
              <a:latin typeface="微软雅黑" panose="020B0503020204020204" pitchFamily="34" charset="-122"/>
            </a:endParaRP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19536" y="908720"/>
            <a:ext cx="8021403" cy="542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254689E-1750-4E42-8A2F-97BB29762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他们必须明白什么？</a:t>
            </a:r>
            <a:endParaRPr lang="zh-CN" altLang="en-US" sz="4000" dirty="0">
              <a:latin typeface="微软雅黑" panose="020B0503020204020204" pitchFamily="34" charset="-122"/>
            </a:endParaRP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31429" y="1483799"/>
            <a:ext cx="5129141" cy="4720352"/>
          </a:xfrm>
          <a:prstGeom prst="rect">
            <a:avLst/>
          </a:prstGeom>
          <a:noFill/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A5538A7-F363-4DEF-A64E-414756149DA4}"/>
              </a:ext>
            </a:extLst>
          </p:cNvPr>
          <p:cNvSpPr txBox="1"/>
          <p:nvPr/>
        </p:nvSpPr>
        <p:spPr>
          <a:xfrm>
            <a:off x="2135560" y="71435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上帝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9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254689E-1750-4E42-8A2F-97BB29762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他们必须明白什么？</a:t>
            </a:r>
            <a:endParaRPr lang="zh-CN" altLang="en-US" sz="4000" dirty="0">
              <a:latin typeface="微软雅黑" panose="020B0503020204020204" pitchFamily="34" charset="-122"/>
            </a:endParaRP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99231" y="1505919"/>
            <a:ext cx="5737554" cy="4719600"/>
          </a:xfrm>
          <a:prstGeom prst="rect">
            <a:avLst/>
          </a:prstGeom>
          <a:noFill/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A5538A7-F363-4DEF-A64E-414756149DA4}"/>
              </a:ext>
            </a:extLst>
          </p:cNvPr>
          <p:cNvSpPr txBox="1"/>
          <p:nvPr/>
        </p:nvSpPr>
        <p:spPr>
          <a:xfrm>
            <a:off x="2135560" y="714357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罪与审批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29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63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18" y="-32813"/>
            <a:ext cx="12216617" cy="6356458"/>
          </a:xfrm>
          <a:prstGeom prst="rect">
            <a:avLst/>
          </a:prstGeom>
          <a:noFill/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00E306-94D1-4605-9FE6-E3C4237DE0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1975" y="1196752"/>
            <a:ext cx="3608049" cy="1384995"/>
          </a:xfrm>
        </p:spPr>
        <p:txBody>
          <a:bodyPr/>
          <a:lstStyle/>
          <a:p>
            <a:pPr algn="ctr"/>
            <a:r>
              <a:rPr lang="zh-CN" altLang="en-US" sz="13800" b="0" i="0" dirty="0">
                <a:latin typeface="华文中宋" panose="02010600040101010101" pitchFamily="2" charset="-122"/>
                <a:ea typeface="华文中宋" panose="02010600040101010101" pitchFamily="2" charset="-122"/>
              </a:rPr>
              <a:t>福音</a:t>
            </a:r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B5E07325-D92E-4452-BD9F-25757FC39700}"/>
              </a:ext>
            </a:extLst>
          </p:cNvPr>
          <p:cNvSpPr txBox="1">
            <a:spLocks/>
          </p:cNvSpPr>
          <p:nvPr/>
        </p:nvSpPr>
        <p:spPr>
          <a:xfrm>
            <a:off x="3359697" y="4021907"/>
            <a:ext cx="5184576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kumimoji="0" lang="en-US" alt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b="0" i="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创世记</a:t>
            </a:r>
            <a:endParaRPr lang="zh-CN" sz="9600" b="0" i="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35182D9A-8A8A-4907-9CF0-7E78EE076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18" y="-32813"/>
            <a:ext cx="12216617" cy="6356458"/>
          </a:xfrm>
          <a:prstGeom prst="rect">
            <a:avLst/>
          </a:prstGeom>
          <a:noFill/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00E306-94D1-4605-9FE6-E3C4237DE0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5795" y="1052736"/>
            <a:ext cx="3608049" cy="1384995"/>
          </a:xfrm>
        </p:spPr>
        <p:txBody>
          <a:bodyPr/>
          <a:lstStyle/>
          <a:p>
            <a:pPr algn="ctr"/>
            <a:r>
              <a:rPr lang="zh-CN" altLang="en-US" sz="16600" b="0" i="0" dirty="0">
                <a:latin typeface="华文中宋" panose="02010600040101010101" pitchFamily="2" charset="-122"/>
                <a:ea typeface="华文中宋" panose="02010600040101010101" pitchFamily="2" charset="-122"/>
              </a:rPr>
              <a:t>神</a:t>
            </a:r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B5E07325-D92E-4452-BD9F-25757FC39700}"/>
              </a:ext>
            </a:extLst>
          </p:cNvPr>
          <p:cNvSpPr txBox="1">
            <a:spLocks/>
          </p:cNvSpPr>
          <p:nvPr/>
        </p:nvSpPr>
        <p:spPr>
          <a:xfrm>
            <a:off x="3359697" y="4021907"/>
            <a:ext cx="5184576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kumimoji="0" lang="en-US" alt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b="0" i="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创世记</a:t>
            </a:r>
            <a:endParaRPr lang="zh-CN" sz="9600" b="0" i="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6116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487488" y="1772816"/>
            <a:ext cx="95770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创世纪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1:1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起初，神创造天地。</a:t>
            </a:r>
            <a:endParaRPr lang="en-US" altLang="zh-CN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罗马书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自从造天地以来，神的永能和神性是明明可知的，虽是眼不能见，但藉著所造之物，就可以晓得，叫人无可推诿。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D14EA27-2DC0-4585-946E-523E700C4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神：创造者</a:t>
            </a:r>
            <a:endParaRPr lang="en-US" altLang="zh-CN" sz="4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F6E24126-FEFA-4EA7-80A8-E279AC17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18" y="-32813"/>
            <a:ext cx="12216617" cy="6356458"/>
          </a:xfrm>
          <a:prstGeom prst="rect">
            <a:avLst/>
          </a:prstGeom>
          <a:noFill/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00E306-94D1-4605-9FE6-E3C4237DE0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5795" y="1052736"/>
            <a:ext cx="3608049" cy="1384995"/>
          </a:xfrm>
        </p:spPr>
        <p:txBody>
          <a:bodyPr/>
          <a:lstStyle/>
          <a:p>
            <a:pPr algn="ctr"/>
            <a:r>
              <a:rPr lang="zh-CN" altLang="en-US" sz="16600" b="0" i="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罪</a:t>
            </a:r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B5E07325-D92E-4452-BD9F-25757FC39700}"/>
              </a:ext>
            </a:extLst>
          </p:cNvPr>
          <p:cNvSpPr txBox="1">
            <a:spLocks/>
          </p:cNvSpPr>
          <p:nvPr/>
        </p:nvSpPr>
        <p:spPr>
          <a:xfrm>
            <a:off x="3359697" y="4021907"/>
            <a:ext cx="5184576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kumimoji="0" lang="en-US" alt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b="0" i="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创世记</a:t>
            </a:r>
            <a:endParaRPr lang="zh-CN" sz="9600" b="0" i="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40916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48648" y="2151727"/>
            <a:ext cx="9073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创世纪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3:2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女人对蛇说：“园中树上的果子，我们可以吃，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惟有园当中那棵树上的果子，神曾说：‘你们不可吃，也不可摸，免得你们死。’”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18DEA11-07E0-465B-9BD9-2A02EF135D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罪是违背神的命令</a:t>
            </a:r>
            <a:endParaRPr lang="en-US" altLang="zh-CN" sz="4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D45B29DD-8626-453F-B94F-87B33CBBF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18" y="-32813"/>
            <a:ext cx="12216617" cy="6356458"/>
          </a:xfrm>
          <a:prstGeom prst="rect">
            <a:avLst/>
          </a:prstGeom>
          <a:noFill/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00E306-94D1-4605-9FE6-E3C4237DE0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47728" y="1196752"/>
            <a:ext cx="4680519" cy="1384995"/>
          </a:xfrm>
        </p:spPr>
        <p:txBody>
          <a:bodyPr/>
          <a:lstStyle/>
          <a:p>
            <a:pPr algn="ctr"/>
            <a:r>
              <a:rPr lang="zh-CN" altLang="en-US" sz="13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死亡</a:t>
            </a:r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B5E07325-D92E-4452-BD9F-25757FC39700}"/>
              </a:ext>
            </a:extLst>
          </p:cNvPr>
          <p:cNvSpPr txBox="1">
            <a:spLocks/>
          </p:cNvSpPr>
          <p:nvPr/>
        </p:nvSpPr>
        <p:spPr>
          <a:xfrm>
            <a:off x="3359697" y="4005064"/>
            <a:ext cx="5184576" cy="1384995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kumimoji="0" lang="en-US" altLang="en-US" sz="7500" b="1" i="1" u="none" strike="noStrike" kern="1200" cap="none" spc="-483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b="0" i="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创世记</a:t>
            </a:r>
            <a:endParaRPr lang="zh-CN" sz="9600" b="0" i="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7650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055440" y="1690062"/>
            <a:ext cx="100811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创世纪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2:17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只是分别善恶树上的果子，你不可吃，因为你吃的日子必定死！</a:t>
            </a:r>
            <a:endParaRPr lang="en-US" altLang="zh-CN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2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eaLnBrk="0"/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罗马书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5:12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这就如罪是从一人入了世界，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死又是从罪来的</a:t>
            </a:r>
            <a:r>
              <a:rPr lang="en-US" altLang="zh-CN" sz="4000" dirty="0">
                <a:latin typeface="+mn-ea"/>
                <a:cs typeface="Arial" panose="020B0604020202020204" pitchFamily="34" charset="0"/>
              </a:rPr>
              <a:t>……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17</a:t>
            </a:r>
            <a:r>
              <a:rPr lang="en-US" altLang="zh-CN" sz="4000" dirty="0">
                <a:latin typeface="+mn-ea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因一人的过犯，死就因这一人作了王</a:t>
            </a:r>
            <a:r>
              <a:rPr lang="en-US" altLang="zh-CN" sz="4000" dirty="0">
                <a:latin typeface="+mn-ea"/>
                <a:cs typeface="Arial" panose="020B0604020202020204" pitchFamily="34" charset="0"/>
              </a:rPr>
              <a:t>……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死亡是因为罪才进入世界</a:t>
            </a:r>
            <a:endParaRPr lang="en-US" altLang="zh-CN" sz="4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22"/>
          <p:cNvGrpSpPr/>
          <p:nvPr/>
        </p:nvGrpSpPr>
        <p:grpSpPr>
          <a:xfrm>
            <a:off x="767408" y="1332790"/>
            <a:ext cx="4926996" cy="4549405"/>
            <a:chOff x="623391" y="980727"/>
            <a:chExt cx="5058383" cy="4670723"/>
          </a:xfrm>
        </p:grpSpPr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489737" y="4797151"/>
              <a:ext cx="3303513" cy="85429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4000" b="1" dirty="0">
                  <a:solidFill>
                    <a:srgbClr val="0522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进化的故事</a:t>
              </a:r>
              <a:endParaRPr lang="en-GB" altLang="zh-HK" sz="4000" b="1" dirty="0">
                <a:solidFill>
                  <a:srgbClr val="0522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10"/>
            <p:cNvGrpSpPr/>
            <p:nvPr/>
          </p:nvGrpSpPr>
          <p:grpSpPr>
            <a:xfrm>
              <a:off x="623391" y="980727"/>
              <a:ext cx="5058383" cy="3793787"/>
              <a:chOff x="623392" y="980728"/>
              <a:chExt cx="4572000" cy="3429000"/>
            </a:xfrm>
          </p:grpSpPr>
          <p:pic>
            <p:nvPicPr>
              <p:cNvPr id="2" name="Picture 4" descr="EVOLUTIO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23392" y="980728"/>
                <a:ext cx="4572000" cy="3429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矩形 9"/>
              <p:cNvSpPr>
                <a:spLocks noChangeArrowheads="1"/>
              </p:cNvSpPr>
              <p:nvPr/>
            </p:nvSpPr>
            <p:spPr bwMode="auto">
              <a:xfrm rot="20100000">
                <a:off x="2141709" y="2455949"/>
                <a:ext cx="1463040" cy="667512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noFill/>
                <a:round/>
                <a:headEnd/>
                <a:tailEnd/>
              </a:ln>
            </p:spPr>
            <p:txBody>
              <a:bodyPr wrap="square" lIns="90000" tIns="46800" rIns="90000" bIns="46800" anchor="ctr">
                <a:noAutofit/>
              </a:bodyPr>
              <a:lstStyle/>
              <a:p>
                <a:pPr algn="ctr"/>
                <a:r>
                  <a:rPr lang="zh-TW" altLang="en-US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死亡</a:t>
                </a:r>
                <a:endParaRPr lang="en-US" altLang="zh-TW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23"/>
          <p:cNvGrpSpPr/>
          <p:nvPr/>
        </p:nvGrpSpPr>
        <p:grpSpPr>
          <a:xfrm>
            <a:off x="6116325" y="1332793"/>
            <a:ext cx="5400600" cy="4549403"/>
            <a:chOff x="5879976" y="980728"/>
            <a:chExt cx="5544616" cy="4670721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5967296" y="4797150"/>
              <a:ext cx="5328828" cy="85429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b="1">
                  <a:solidFill>
                    <a:srgbClr val="0522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圣经中</a:t>
              </a:r>
              <a:r>
                <a:rPr lang="zh-TW" altLang="en-US" sz="4000" b="1">
                  <a:solidFill>
                    <a:srgbClr val="0522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真</a:t>
              </a:r>
              <a:r>
                <a:rPr lang="zh-TW" altLang="en-US" sz="4000" b="1" dirty="0">
                  <a:solidFill>
                    <a:srgbClr val="0522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实的历史</a:t>
              </a:r>
              <a:endParaRPr lang="en-GB" altLang="zh-HK" sz="4000" b="1" dirty="0">
                <a:solidFill>
                  <a:srgbClr val="0522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21"/>
            <p:cNvGrpSpPr/>
            <p:nvPr/>
          </p:nvGrpSpPr>
          <p:grpSpPr>
            <a:xfrm>
              <a:off x="5879976" y="980728"/>
              <a:ext cx="5544616" cy="3783046"/>
              <a:chOff x="5650104" y="980728"/>
              <a:chExt cx="5011480" cy="3419292"/>
            </a:xfrm>
          </p:grpSpPr>
          <p:pic>
            <p:nvPicPr>
              <p:cNvPr id="5" name="Picture 3" descr="death_creation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9125"/>
              <a:stretch>
                <a:fillRect/>
              </a:stretch>
            </p:blipFill>
            <p:spPr bwMode="auto">
              <a:xfrm>
                <a:off x="5650104" y="980728"/>
                <a:ext cx="5011480" cy="3419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矩形 7"/>
              <p:cNvSpPr/>
              <p:nvPr/>
            </p:nvSpPr>
            <p:spPr bwMode="auto">
              <a:xfrm>
                <a:off x="6119930" y="2601242"/>
                <a:ext cx="1209899" cy="50440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0000" tIns="46800" rIns="90000" bIns="46800" anchor="ctr">
                <a:spAutoFit/>
              </a:bodyPr>
              <a:lstStyle/>
              <a:p>
                <a:pPr algn="ctr">
                  <a:defRPr/>
                </a:pPr>
                <a:r>
                  <a:rPr lang="zh-TW" altLang="en-US" sz="24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伊甸园</a:t>
                </a:r>
                <a:endParaRPr lang="zh-HK" altLang="en-US" sz="2400" b="1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12" name="矩形 9"/>
              <p:cNvSpPr>
                <a:spLocks noChangeArrowheads="1"/>
              </p:cNvSpPr>
              <p:nvPr/>
            </p:nvSpPr>
            <p:spPr bwMode="auto">
              <a:xfrm rot="1500000">
                <a:off x="7427744" y="2070822"/>
                <a:ext cx="1508115" cy="594360"/>
              </a:xfrm>
              <a:prstGeom prst="rect">
                <a:avLst/>
              </a:prstGeom>
              <a:solidFill>
                <a:schemeClr val="tx1"/>
              </a:solidFill>
              <a:ln w="12700" algn="ctr">
                <a:noFill/>
                <a:round/>
                <a:headEnd/>
                <a:tailEnd/>
              </a:ln>
            </p:spPr>
            <p:txBody>
              <a:bodyPr wrap="square" lIns="90000" tIns="46800" rIns="90000" bIns="46800" anchor="ctr">
                <a:noAutofit/>
              </a:bodyPr>
              <a:lstStyle/>
              <a:p>
                <a:pPr algn="ctr"/>
                <a:r>
                  <a:rPr lang="zh-TW" altLang="en-US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死亡 </a:t>
                </a:r>
                <a:endParaRPr lang="en-US" altLang="zh-TW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副标题 13">
            <a:extLst>
              <a:ext uri="{FF2B5EF4-FFF2-40B4-BE49-F238E27FC236}">
                <a16:creationId xmlns:a16="http://schemas.microsoft.com/office/drawing/2014/main" id="{07836AAF-392D-4D7A-914A-F54FCDC5A8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是个历史的问题</a:t>
            </a:r>
            <a:r>
              <a:rPr lang="en-US" altLang="zh-CN" dirty="0"/>
              <a:t>……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3F016DC2-AC8D-4600-9760-F79D9D44E3B3}"/>
              </a:ext>
            </a:extLst>
          </p:cNvPr>
          <p:cNvSpPr/>
          <p:nvPr/>
        </p:nvSpPr>
        <p:spPr>
          <a:xfrm>
            <a:off x="-13442" y="-22673"/>
            <a:ext cx="6725929" cy="6404001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" name="箭头: 手杖形 4">
            <a:extLst>
              <a:ext uri="{FF2B5EF4-FFF2-40B4-BE49-F238E27FC236}">
                <a16:creationId xmlns:a16="http://schemas.microsoft.com/office/drawing/2014/main" id="{EFDA69E4-9604-4FD9-896C-CB97762C93D1}"/>
              </a:ext>
            </a:extLst>
          </p:cNvPr>
          <p:cNvSpPr/>
          <p:nvPr/>
        </p:nvSpPr>
        <p:spPr>
          <a:xfrm rot="16200000" flipH="1">
            <a:off x="2750199" y="-541511"/>
            <a:ext cx="5969224" cy="7610602"/>
          </a:xfrm>
          <a:prstGeom prst="uturnArrow">
            <a:avLst/>
          </a:prstGeom>
          <a:gradFill flip="none" rotWithShape="1">
            <a:gsLst>
              <a:gs pos="0">
                <a:srgbClr val="FEEE1E"/>
              </a:gs>
              <a:gs pos="100000">
                <a:srgbClr val="FF0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71011" name="Picture 5" descr="Seven C's of History 00906-flo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9928" y="287233"/>
            <a:ext cx="1803400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6" descr="Seven C's of History 009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9565" y="1952871"/>
            <a:ext cx="1785937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4" name="Picture 8" descr="Seven C's of History 00906-consumma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1112" y="3732729"/>
            <a:ext cx="2058944" cy="204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5" name="Picture 9" descr="Seven C's of History 00906-corrup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3504" y="140807"/>
            <a:ext cx="1795462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6" name="Picture 10" descr="Seven C's of History 00906-crea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02981" y="115475"/>
            <a:ext cx="1839913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7" name="Picture 11" descr="Seven C's of History 00906-cros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39816" y="3928654"/>
            <a:ext cx="1818131" cy="1714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677239" y="1961056"/>
            <a:ext cx="6333030" cy="1676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7200" b="1" spc="-170" dirty="0">
                <a:solidFill>
                  <a:srgbClr val="FF9900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历史七大事件</a:t>
            </a:r>
            <a:endParaRPr lang="en-US" sz="7200" b="1" spc="-170" dirty="0">
              <a:solidFill>
                <a:srgbClr val="FF9900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020631" y="-31016"/>
            <a:ext cx="24384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罪、审判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952236" y="5567436"/>
            <a:ext cx="1123952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2306770" y="5197616"/>
            <a:ext cx="1062022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旧约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364967" y="3440357"/>
            <a:ext cx="11430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变乱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873911" y="1014001"/>
            <a:ext cx="12192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灾难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6974061" y="68446"/>
            <a:ext cx="31242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6631161" y="5704151"/>
            <a:ext cx="38100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完满</a:t>
            </a:r>
            <a:endParaRPr lang="en-US" alt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7ADC1CFF-0611-4B19-AF5C-07AE9C99D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3645024"/>
            <a:ext cx="1639035" cy="163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游戏机&#10;&#10;描述已自动生成">
            <a:extLst>
              <a:ext uri="{FF2B5EF4-FFF2-40B4-BE49-F238E27FC236}">
                <a16:creationId xmlns:a16="http://schemas.microsoft.com/office/drawing/2014/main" id="{45DEBA30-2780-4C53-A517-82828E750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7"/>
            <a:ext cx="12192000" cy="6343650"/>
          </a:xfrm>
          <a:prstGeom prst="rect">
            <a:avLst/>
          </a:prstGeom>
        </p:spPr>
      </p:pic>
      <p:sp>
        <p:nvSpPr>
          <p:cNvPr id="2" name="副标题 1">
            <a:extLst>
              <a:ext uri="{FF2B5EF4-FFF2-40B4-BE49-F238E27FC236}">
                <a16:creationId xmlns:a16="http://schemas.microsoft.com/office/drawing/2014/main" id="{5E403FAB-C13E-475B-9982-76603EFAB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福音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09806" y="1017208"/>
            <a:ext cx="2728938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身体复活、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新天新地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95538" y="2731720"/>
            <a:ext cx="2443162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</a:t>
            </a:r>
            <a:endParaRPr lang="en-US" altLang="zh-CN" sz="3200" b="1" spc="-17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钉死并复活</a:t>
            </a: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:</a:t>
            </a: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罪得赦免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52662" y="4598640"/>
            <a:ext cx="2928958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3200" b="1" spc="-17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endParaRPr lang="en-US" altLang="zh-CN" sz="900" b="1" spc="-17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           死亡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477000" y="1402978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盼望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477000" y="3088910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能力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477000" y="4598640"/>
            <a:ext cx="3733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基础知识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FCCFA1-B557-4E02-BBD7-9FE74CBC5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0D0E7DD-A01F-4FF9-838E-BC11ED91E391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932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79376" y="980728"/>
            <a:ext cx="112332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22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以色列人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哪，请听我的话：神藉著拿撒勒人耶稣，在你们中间施行异能、奇事、神迹，将他证明出来，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这是你们自己知道的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23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他既按著神的定旨、先见被交与人，你们就藉著无法之人的手，把他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钉在十字架上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，杀了。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神却将死的痛苦解释了，叫他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复活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，因为他原不能被死拘禁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36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故此，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以色列全家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当确实地知道，你们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钉在十字架上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的这位耶稣，神已经立他为主，为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基督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了。” </a:t>
            </a: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使徒行传 </a:t>
            </a:r>
            <a:r>
              <a:rPr lang="en-US" altLang="zh-CN" sz="4000" dirty="0">
                <a:latin typeface="微软雅黑" panose="020B0503020204020204" pitchFamily="34" charset="-122"/>
              </a:rPr>
              <a:t>2</a:t>
            </a:r>
            <a:r>
              <a:rPr lang="zh-CN" altLang="en-US" sz="4000" dirty="0">
                <a:latin typeface="微软雅黑" panose="020B0503020204020204" pitchFamily="34" charset="-122"/>
              </a:rPr>
              <a:t>章</a:t>
            </a:r>
            <a:endParaRPr lang="en-US" altLang="zh-CN" sz="4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459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3628"/>
            <a:ext cx="12192000" cy="63436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145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3"/>
              </a:spcAft>
              <a:defRPr/>
            </a:pPr>
            <a:r>
              <a:rPr lang="en-US"/>
              <a:t>Acts2-Peter + Jews 00903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F4822B2B-656F-4959-BE22-F18D5CDF0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使徒行传 </a:t>
            </a:r>
            <a:r>
              <a:rPr lang="en-US" altLang="zh-CN" dirty="0"/>
              <a:t>2</a:t>
            </a:r>
            <a:r>
              <a:rPr lang="zh-CN" altLang="en-US" dirty="0"/>
              <a:t>章</a:t>
            </a:r>
          </a:p>
        </p:txBody>
      </p:sp>
      <p:sp>
        <p:nvSpPr>
          <p:cNvPr id="2414596" name="Text Box 4"/>
          <p:cNvSpPr txBox="1">
            <a:spLocks noChangeArrowheads="1"/>
          </p:cNvSpPr>
          <p:nvPr/>
        </p:nvSpPr>
        <p:spPr bwMode="auto">
          <a:xfrm>
            <a:off x="8953520" y="3585656"/>
            <a:ext cx="178595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犹太人</a:t>
            </a:r>
            <a:endParaRPr lang="en-US" alt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14597" name="Text Box 5"/>
          <p:cNvSpPr txBox="1">
            <a:spLocks noChangeArrowheads="1"/>
          </p:cNvSpPr>
          <p:nvPr/>
        </p:nvSpPr>
        <p:spPr bwMode="auto">
          <a:xfrm>
            <a:off x="5176812" y="3933056"/>
            <a:ext cx="2024063" cy="4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2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再加上这些</a:t>
            </a:r>
            <a:endParaRPr lang="en-US" sz="2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4598" name="Text Box 6"/>
          <p:cNvSpPr txBox="1">
            <a:spLocks noChangeArrowheads="1"/>
          </p:cNvSpPr>
          <p:nvPr/>
        </p:nvSpPr>
        <p:spPr bwMode="auto">
          <a:xfrm>
            <a:off x="4939416" y="5373216"/>
            <a:ext cx="24384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已经存在的基础</a:t>
            </a:r>
            <a:endParaRPr 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4600" name="Text Box 8"/>
          <p:cNvSpPr txBox="1">
            <a:spLocks noChangeArrowheads="1"/>
          </p:cNvSpPr>
          <p:nvPr/>
        </p:nvSpPr>
        <p:spPr bwMode="auto">
          <a:xfrm>
            <a:off x="4727848" y="911257"/>
            <a:ext cx="6696534" cy="143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240"/>
              </a:spcBef>
              <a:defRPr/>
            </a:pP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故此，</a:t>
            </a:r>
            <a:r>
              <a:rPr lang="zh-CN" altLang="en-US" sz="2800" b="1" dirty="0">
                <a:solidFill>
                  <a:srgbClr val="FF0000"/>
                </a:solidFill>
                <a:latin typeface="Songti TC" charset="-120"/>
                <a:ea typeface="Songti TC" charset="-120"/>
                <a:cs typeface="Songti TC" charset="-120"/>
              </a:rPr>
              <a:t>以色列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全家当确实地知道，</a:t>
            </a:r>
          </a:p>
          <a:p>
            <a:pPr algn="ctr">
              <a:spcBef>
                <a:spcPts val="240"/>
              </a:spcBef>
              <a:defRPr/>
            </a:pP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你们</a:t>
            </a:r>
            <a:r>
              <a:rPr lang="zh-CN" altLang="en-US" sz="2800" b="1" dirty="0">
                <a:solidFill>
                  <a:srgbClr val="FF0000"/>
                </a:solidFill>
                <a:latin typeface="Songti TC" charset="-120"/>
                <a:ea typeface="Songti TC" charset="-120"/>
                <a:cs typeface="Songti TC" charset="-120"/>
              </a:rPr>
              <a:t>钉在十字架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上的这位耶稣，</a:t>
            </a:r>
          </a:p>
          <a:p>
            <a:pPr algn="ctr">
              <a:spcBef>
                <a:spcPts val="240"/>
              </a:spcBef>
              <a:defRPr/>
            </a:pP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神已经立他为主，为</a:t>
            </a:r>
            <a:r>
              <a:rPr lang="zh-CN" altLang="en-US" sz="2800" b="1" dirty="0">
                <a:solidFill>
                  <a:srgbClr val="FF0000"/>
                </a:solidFill>
                <a:latin typeface="Songti TC" charset="-120"/>
                <a:ea typeface="Songti TC" charset="-120"/>
                <a:cs typeface="Songti TC" charset="-120"/>
              </a:rPr>
              <a:t>基督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了。</a:t>
            </a:r>
            <a:r>
              <a:rPr lang="en-US" sz="2800" b="1" dirty="0">
                <a:latin typeface="Songti TC" charset="-120"/>
                <a:ea typeface="Songti TC" charset="-120"/>
                <a:cs typeface="Songti TC" charset="-120"/>
              </a:rPr>
              <a:t>”</a:t>
            </a:r>
            <a:r>
              <a:rPr 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(</a:t>
            </a: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徒</a:t>
            </a:r>
            <a:r>
              <a:rPr 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2:36)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2825657" y="2855115"/>
            <a:ext cx="19383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万物被赎的完满结局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2809478" y="3842597"/>
            <a:ext cx="2362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基督为罪钉死并复活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671348" y="4818071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7346165" y="4779149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 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1930517" y="1579953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彼得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FD3573F-54C2-4A8C-B4E7-E49C48B61E90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51384" y="1536174"/>
            <a:ext cx="11089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37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众人听见这话，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觉得扎心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，就对彼得和其余的使徒说：“弟兄们，我们当怎样行？”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38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彼得说：“你们各人要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悔改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奉耶稣基督的名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受洗，叫你们的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罪得赦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，就必领受所赐的圣灵；</a:t>
            </a:r>
          </a:p>
          <a:p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……41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领受他话的人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就受了洗。那一天，门徒约添了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三千人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</a:t>
            </a: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使徒行传 </a:t>
            </a:r>
            <a:r>
              <a:rPr lang="en-US" altLang="zh-CN" sz="4000" dirty="0">
                <a:latin typeface="微软雅黑" panose="020B0503020204020204" pitchFamily="34" charset="-122"/>
              </a:rPr>
              <a:t>2</a:t>
            </a:r>
            <a:r>
              <a:rPr lang="zh-CN" altLang="en-US" sz="4000" dirty="0">
                <a:latin typeface="微软雅黑" panose="020B0503020204020204" pitchFamily="34" charset="-122"/>
              </a:rPr>
              <a:t>章</a:t>
            </a:r>
            <a:endParaRPr lang="en-US" altLang="zh-CN" sz="4000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5DEBA30-2780-4C53-A517-82828E750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297"/>
            <a:ext cx="12192000" cy="6343649"/>
          </a:xfrm>
          <a:prstGeom prst="rect">
            <a:avLst/>
          </a:prstGeom>
        </p:spPr>
      </p:pic>
      <p:sp>
        <p:nvSpPr>
          <p:cNvPr id="2" name="副标题 1">
            <a:extLst>
              <a:ext uri="{FF2B5EF4-FFF2-40B4-BE49-F238E27FC236}">
                <a16:creationId xmlns:a16="http://schemas.microsoft.com/office/drawing/2014/main" id="{5E403FAB-C13E-475B-9982-76603EFAB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福音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09806" y="1017208"/>
            <a:ext cx="2728938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身体复活、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新天新地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95538" y="2731720"/>
            <a:ext cx="2443162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</a:t>
            </a:r>
            <a:endParaRPr lang="en-US" altLang="zh-CN" sz="3200" b="1" spc="-17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钉死并复活</a:t>
            </a: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:</a:t>
            </a: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罪得赦免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52662" y="4598640"/>
            <a:ext cx="2928958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endParaRPr lang="en-US" altLang="zh-CN" sz="9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→ 死亡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477000" y="1402978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盼望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477000" y="3088910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能力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477000" y="4598640"/>
            <a:ext cx="3733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基础知识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FCCFA1-B557-4E02-BBD7-9FE74CBC5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0D0E7DD-A01F-4FF9-838E-BC11ED91E391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22841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163452" y="2564904"/>
            <a:ext cx="9865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哥林多前书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1:23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我们却是传钉十字架的基督；在犹太人为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绊脚石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，在外邦人为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愚拙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。</a:t>
            </a: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两种不同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</a:rPr>
              <a:t>拒绝</a:t>
            </a:r>
            <a:r>
              <a:rPr lang="zh-CN" altLang="en-US" sz="4000">
                <a:latin typeface="微软雅黑" panose="020B0503020204020204" pitchFamily="34" charset="-122"/>
              </a:rPr>
              <a:t>福音的反应：</a:t>
            </a:r>
            <a:endParaRPr lang="en-US" altLang="zh-CN" sz="400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312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04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Songti TC" charset="-120"/>
                <a:ea typeface="Songti TC" charset="-120"/>
                <a:cs typeface="Songti TC" charset="-120"/>
              </a:rPr>
              <a:t>01 Jews fall over Gospel</a:t>
            </a:r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C1DCF670-A38F-45B4-B69D-566F1CC2DF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41049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7384"/>
            <a:ext cx="12213696" cy="63549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10500" name="Text Box 4"/>
          <p:cNvSpPr txBox="1">
            <a:spLocks noChangeArrowheads="1"/>
          </p:cNvSpPr>
          <p:nvPr/>
        </p:nvSpPr>
        <p:spPr bwMode="auto">
          <a:xfrm>
            <a:off x="3275767" y="5205251"/>
            <a:ext cx="3276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哎呦！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10501" name="Text Box 5"/>
          <p:cNvSpPr txBox="1">
            <a:spLocks noChangeArrowheads="1"/>
          </p:cNvSpPr>
          <p:nvPr/>
        </p:nvSpPr>
        <p:spPr bwMode="auto">
          <a:xfrm>
            <a:off x="1869259" y="1703799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175109" name="WordArt 6"/>
          <p:cNvSpPr>
            <a:spLocks noChangeArrowheads="1" noChangeShapeType="1" noTextEdit="1"/>
          </p:cNvSpPr>
          <p:nvPr/>
        </p:nvSpPr>
        <p:spPr bwMode="auto">
          <a:xfrm>
            <a:off x="1365249" y="585562"/>
            <a:ext cx="2341563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犹太人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2410503" name="Text Box 7"/>
          <p:cNvSpPr txBox="1">
            <a:spLocks noChangeArrowheads="1"/>
          </p:cNvSpPr>
          <p:nvPr/>
        </p:nvSpPr>
        <p:spPr bwMode="auto">
          <a:xfrm>
            <a:off x="5557815" y="434120"/>
            <a:ext cx="557874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我们却是传钉十字架的基督；</a:t>
            </a:r>
            <a:r>
              <a:rPr lang="zh-TW" altLang="en-US" sz="32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在犹太人为绊脚石</a:t>
            </a:r>
            <a:r>
              <a:rPr lang="zh-TW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，在外邦人为愚拙，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林前</a:t>
            </a:r>
            <a:r>
              <a:rPr lang="en-AU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1:23</a:t>
            </a:r>
            <a:endParaRPr lang="en-US" sz="3200" b="1" dirty="0"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2410504" name="Text Box 8"/>
          <p:cNvSpPr txBox="1">
            <a:spLocks noChangeArrowheads="1"/>
          </p:cNvSpPr>
          <p:nvPr/>
        </p:nvSpPr>
        <p:spPr bwMode="auto">
          <a:xfrm>
            <a:off x="8051800" y="1524000"/>
            <a:ext cx="314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latin typeface="Songti TC" charset="-120"/>
                <a:ea typeface="Songti TC" charset="-120"/>
                <a:cs typeface="Songti TC" charset="-120"/>
              </a:rPr>
              <a:t> </a:t>
            </a:r>
            <a:endParaRPr lang="en-US" sz="24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049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" y="-27384"/>
            <a:ext cx="12213692" cy="63549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FB1000AF-22DD-4F69-9A5F-F6E16FE5DF3C}"/>
              </a:ext>
            </a:extLst>
          </p:cNvPr>
          <p:cNvSpPr txBox="1">
            <a:spLocks noChangeArrowheads="1"/>
          </p:cNvSpPr>
          <p:nvPr/>
        </p:nvSpPr>
        <p:spPr>
          <a:xfrm>
            <a:off x="-21696" y="-675456"/>
            <a:ext cx="12213696" cy="53553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3200" b="0" kern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/>
              <a:t>Blocks – Stumbling Block/Creation Based </a:t>
            </a:r>
          </a:p>
        </p:txBody>
      </p:sp>
      <p:sp>
        <p:nvSpPr>
          <p:cNvPr id="13" name="副标题 1">
            <a:extLst>
              <a:ext uri="{FF2B5EF4-FFF2-40B4-BE49-F238E27FC236}">
                <a16:creationId xmlns:a16="http://schemas.microsoft.com/office/drawing/2014/main" id="{7E78979D-A695-4858-AA56-59BD88D5C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590931"/>
          </a:xfrm>
        </p:spPr>
        <p:txBody>
          <a:bodyPr/>
          <a:lstStyle/>
          <a:p>
            <a:r>
              <a:rPr lang="zh-CN" altLang="en-US" dirty="0"/>
              <a:t>犹太人的情况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F700CD8-8657-47F3-8EFA-8AAFAF02E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824" y="1340768"/>
            <a:ext cx="3352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  绊脚石：</a:t>
            </a:r>
            <a:endParaRPr lang="en-US" altLang="zh-CN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  <a:p>
            <a:pPr eaLnBrk="1" hangingPunct="1">
              <a:spcAft>
                <a:spcPts val="13"/>
              </a:spcAft>
              <a:defRPr/>
            </a:pPr>
            <a:endParaRPr lang="en-US" sz="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耶稣和复活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7CE4158-40CB-4A9B-BE60-AB3CF6966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6072" y="2985977"/>
            <a:ext cx="389574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  已经明白：</a:t>
            </a:r>
            <a:endParaRPr lang="en-US" altLang="zh-CN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  <a:p>
            <a:pPr eaLnBrk="1" hangingPunct="1">
              <a:spcAft>
                <a:spcPts val="13"/>
              </a:spcAft>
              <a:defRPr/>
            </a:pPr>
            <a:endParaRPr lang="en-US" altLang="zh-CN" sz="9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神、罪、死亡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A7AD9F8A-43D3-4FFF-B91E-88E959A1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824" y="4237665"/>
            <a:ext cx="3462350" cy="182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创造论基础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1EDA98E3-BE23-4EA6-9C7C-A274A37D2474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90266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卡通人物&#10;&#10;描述已自动生成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4"/>
            <a:ext cx="12192000" cy="6343650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Songti TC" charset="-120"/>
                <a:ea typeface="Songti TC" charset="-120"/>
                <a:cs typeface="Songti TC" charset="-120"/>
              </a:rPr>
              <a:t>02 Greeks jump road</a:t>
            </a:r>
          </a:p>
        </p:txBody>
      </p:sp>
      <p:sp>
        <p:nvSpPr>
          <p:cNvPr id="2420740" name="Text Box 4"/>
          <p:cNvSpPr txBox="1">
            <a:spLocks noChangeArrowheads="1"/>
          </p:cNvSpPr>
          <p:nvPr/>
        </p:nvSpPr>
        <p:spPr bwMode="auto">
          <a:xfrm>
            <a:off x="6463062" y="1592999"/>
            <a:ext cx="2819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真愚拙！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1446262" y="4996251"/>
            <a:ext cx="29204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748562" y="101927"/>
            <a:ext cx="6248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我们却是传钉十字架的基督；在犹太人为绊脚石，</a:t>
            </a:r>
            <a:r>
              <a:rPr lang="zh-TW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在外邦人为愚拙，</a:t>
            </a:r>
            <a:r>
              <a:rPr lang="zh-CN" altLang="en-US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林前</a:t>
            </a:r>
            <a:r>
              <a:rPr lang="en-AU" sz="2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1:23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</a:t>
            </a:r>
            <a:endParaRPr lang="en-US" sz="32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2B7C49CE-BDD2-4948-BD87-92F5F1319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259" y="1703799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65249" y="585562"/>
            <a:ext cx="2341563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055440" y="2151727"/>
            <a:ext cx="105131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使徒行传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17:18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还有以彼古罗和斯多亚两门的学士，与他争论，有的说：“这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胡言乱语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的要说甚麽？”有的说：“他似乎是传说外邦鬼神的。”这话是因保罗传讲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耶稣与复活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的道，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101796A-6DFF-4CE2-9C50-8F22EF6AE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希腊人的反应：“在外邦人为愚拙”</a:t>
            </a:r>
            <a:endParaRPr lang="en-US" altLang="zh-CN" sz="400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Blocks – Creation/Evol. Based 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18774A33-EC69-48BF-B096-B7D4D82A84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935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544" y="0"/>
            <a:ext cx="12178456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376736" y="481026"/>
            <a:ext cx="3276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绊脚石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6736" y="1676400"/>
            <a:ext cx="3352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基督和复活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376736" y="2798440"/>
            <a:ext cx="3352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明白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43342" y="3861048"/>
            <a:ext cx="3871914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神、罪、死亡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883018" y="4449688"/>
            <a:ext cx="4267200" cy="182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创造论的基础</a:t>
            </a:r>
            <a:endParaRPr lang="en-US" sz="4000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735300" y="533400"/>
            <a:ext cx="3276600" cy="1143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愚拙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735300" y="1652582"/>
            <a:ext cx="3352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基督和复活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582900" y="2755574"/>
            <a:ext cx="36576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不明白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456040" y="3806552"/>
            <a:ext cx="3786182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神、罪、死亡</a:t>
            </a:r>
            <a:endParaRPr lang="en-US" sz="40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427324" y="4373488"/>
            <a:ext cx="3886200" cy="182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4000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Futura Condensed"/>
                <a:cs typeface="Futura Condensed"/>
              </a:rPr>
              <a:t>进化论的基础</a:t>
            </a:r>
            <a:endParaRPr lang="en-US" sz="4000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Futura Condensed"/>
              <a:cs typeface="Futura Condensed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825042" y="304800"/>
            <a:ext cx="4270958" cy="5788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23392" y="1556792"/>
            <a:ext cx="113052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使徒行传</a:t>
            </a:r>
            <a:r>
              <a:rPr lang="en-US" altLang="zh-CN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17: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23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我游行的时候，观看你们所敬拜的，遇见一座坛，上面写著‘未识之神’。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你们所不认识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而敬拜的，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我现在告诉你们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创造宇宙和其中万物的神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，既是天地的主，就不住人手所造的殿，</a:t>
            </a:r>
            <a:r>
              <a:rPr lang="en-US" altLang="zh-CN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25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也不用人手服事，好像缺少甚麽，自己倒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将生命、气息、万物赐给万人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；</a:t>
            </a:r>
            <a:r>
              <a:rPr lang="en-US" altLang="zh-CN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26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他从一本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造出万族的人</a:t>
            </a:r>
            <a:r>
              <a:rPr lang="zh-CN" altLang="en-US" sz="36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，住在全地上，并且预先定准他们的年限，和所住的疆界，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61CF6F0-369A-49FE-983A-32B42CD73F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保罗给希腊人建立基础知识</a:t>
            </a:r>
            <a:r>
              <a:rPr lang="en-US" altLang="zh-CN" sz="4000" dirty="0">
                <a:latin typeface="微软雅黑" panose="020B0503020204020204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767408" y="1843950"/>
            <a:ext cx="108732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使徒行传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17: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30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世人蒙昧无知的时候，神并不监察，如今却吩咐各处的人都要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悔改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31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因为他已经定了日子，要藉著他所设立的人，按公义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审判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天下；并且叫他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从死里复活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，给万人作可信的凭据。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5653F44-8B82-4ED5-A199-B18C93386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4000">
                <a:latin typeface="微软雅黑" panose="020B0503020204020204" pitchFamily="34" charset="-122"/>
              </a:rPr>
              <a:t>……</a:t>
            </a:r>
            <a:r>
              <a:rPr lang="zh-CN" altLang="en-US" sz="4000">
                <a:latin typeface="微软雅黑" panose="020B0503020204020204" pitchFamily="34" charset="-122"/>
              </a:rPr>
              <a:t>才讲复活：审判、悔改、复活</a:t>
            </a:r>
            <a:endParaRPr lang="en-US" altLang="zh-CN" sz="400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459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" y="-23628"/>
            <a:ext cx="12191996" cy="6343648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145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3"/>
              </a:spcAft>
              <a:defRPr/>
            </a:pPr>
            <a:r>
              <a:rPr lang="en-US"/>
              <a:t>Acts2-Peter + Jews 00903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F4822B2B-656F-4959-BE22-F18D5CDF0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使徒行传 </a:t>
            </a:r>
            <a:r>
              <a:rPr lang="en-US" altLang="zh-CN" dirty="0"/>
              <a:t>17</a:t>
            </a:r>
            <a:r>
              <a:rPr lang="zh-CN" altLang="en-US" dirty="0"/>
              <a:t>章</a:t>
            </a:r>
          </a:p>
        </p:txBody>
      </p:sp>
      <p:sp>
        <p:nvSpPr>
          <p:cNvPr id="2414596" name="Text Box 4"/>
          <p:cNvSpPr txBox="1">
            <a:spLocks noChangeArrowheads="1"/>
          </p:cNvSpPr>
          <p:nvPr/>
        </p:nvSpPr>
        <p:spPr bwMode="auto">
          <a:xfrm>
            <a:off x="4727848" y="2997019"/>
            <a:ext cx="178595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</a:t>
            </a:r>
            <a:endParaRPr lang="en-US" alt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14600" name="Text Box 8"/>
          <p:cNvSpPr txBox="1">
            <a:spLocks noChangeArrowheads="1"/>
          </p:cNvSpPr>
          <p:nvPr/>
        </p:nvSpPr>
        <p:spPr bwMode="auto">
          <a:xfrm>
            <a:off x="4727848" y="911257"/>
            <a:ext cx="6696744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…</a:t>
            </a: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我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遇见一座坛，上面写著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‘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未识之神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’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。你们所 不认识而敬拜的，我现在告诉你们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Songti TC" charset="-120"/>
                <a:ea typeface="Songti TC" charset="-120"/>
                <a:cs typeface="Songti TC" charset="-120"/>
              </a:rPr>
              <a:t>创造宇宙和其中万物的神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，既是 天地的主。</a:t>
            </a: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徒</a:t>
            </a:r>
            <a:r>
              <a:rPr lang="en-US" altLang="zh-CN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 17:23-24</a:t>
            </a:r>
            <a:endParaRPr lang="en-US" altLang="zh-CN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969632" y="2780928"/>
            <a:ext cx="19383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万物被赎的完满结局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1826760" y="3842597"/>
            <a:ext cx="2362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基督为罪钉死并复活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688630" y="4818071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6275297" y="4779149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没有基督教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背景基础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1144725" y="1579953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保罗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FD3573F-54C2-4A8C-B4E7-E49C48B61E90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">
            <a:extLst>
              <a:ext uri="{FF2B5EF4-FFF2-40B4-BE49-F238E27FC236}">
                <a16:creationId xmlns:a16="http://schemas.microsoft.com/office/drawing/2014/main" id="{F832ED73-5043-4CB3-B69F-C48B80A0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985" y="4893394"/>
            <a:ext cx="20193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先要除掉 原先的基础</a:t>
            </a:r>
            <a:endParaRPr lang="en-US" sz="2800" b="1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7BB92997-A686-4C5A-A0FF-21311B98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617" y="5180824"/>
            <a:ext cx="1338263" cy="228600"/>
          </a:xfrm>
          <a:custGeom>
            <a:avLst/>
            <a:gdLst>
              <a:gd name="T0" fmla="*/ 1003697 w 21600"/>
              <a:gd name="T1" fmla="*/ 0 h 21600"/>
              <a:gd name="T2" fmla="*/ 0 w 21600"/>
              <a:gd name="T3" fmla="*/ 114300 h 21600"/>
              <a:gd name="T4" fmla="*/ 1003697 w 21600"/>
              <a:gd name="T5" fmla="*/ 228600 h 21600"/>
              <a:gd name="T6" fmla="*/ 1338263 w 21600"/>
              <a:gd name="T7" fmla="*/ 1143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0000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Songti TC" charset="-120"/>
              <a:ea typeface="Songti TC" charset="-120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074274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459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" y="-23628"/>
            <a:ext cx="12191996" cy="6343647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145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3"/>
              </a:spcAft>
              <a:defRPr/>
            </a:pPr>
            <a:r>
              <a:rPr lang="en-US"/>
              <a:t>Acts2-Peter + Jews 00903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F4822B2B-656F-4959-BE22-F18D5CDF0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使徒行传 </a:t>
            </a:r>
            <a:r>
              <a:rPr lang="en-US" altLang="zh-CN" dirty="0"/>
              <a:t>17</a:t>
            </a:r>
            <a:r>
              <a:rPr lang="zh-CN" altLang="en-US" dirty="0"/>
              <a:t>章</a:t>
            </a:r>
          </a:p>
        </p:txBody>
      </p:sp>
      <p:sp>
        <p:nvSpPr>
          <p:cNvPr id="2414596" name="Text Box 4"/>
          <p:cNvSpPr txBox="1">
            <a:spLocks noChangeArrowheads="1"/>
          </p:cNvSpPr>
          <p:nvPr/>
        </p:nvSpPr>
        <p:spPr bwMode="auto">
          <a:xfrm>
            <a:off x="5174778" y="2997019"/>
            <a:ext cx="178595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</a:t>
            </a:r>
            <a:endParaRPr lang="en-US" alt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14600" name="Text Box 8"/>
          <p:cNvSpPr txBox="1">
            <a:spLocks noChangeArrowheads="1"/>
          </p:cNvSpPr>
          <p:nvPr/>
        </p:nvSpPr>
        <p:spPr bwMode="auto">
          <a:xfrm>
            <a:off x="4727848" y="911257"/>
            <a:ext cx="6696744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…</a:t>
            </a: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我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遇见一座坛，上面写著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‘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未识之神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’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。你们所 不认识而敬拜的，我现在告诉你们</a:t>
            </a:r>
            <a:r>
              <a:rPr lang="en-US" altLang="zh-CN" sz="2800" b="1" dirty="0">
                <a:latin typeface="Songti TC" charset="-120"/>
                <a:ea typeface="Songti TC" charset="-120"/>
                <a:cs typeface="Songti TC" charset="-120"/>
              </a:rPr>
              <a:t>: </a:t>
            </a:r>
            <a:r>
              <a:rPr lang="zh-CN" altLang="en-US" sz="2800" b="1" dirty="0">
                <a:solidFill>
                  <a:srgbClr val="FF0000"/>
                </a:solidFill>
                <a:latin typeface="Songti TC" charset="-120"/>
                <a:ea typeface="Songti TC" charset="-120"/>
                <a:cs typeface="Songti TC" charset="-120"/>
              </a:rPr>
              <a:t>创造宇宙和其中万物的神</a:t>
            </a:r>
            <a:r>
              <a:rPr lang="zh-CN" altLang="en-US" sz="2800" b="1" dirty="0">
                <a:latin typeface="Songti TC" charset="-120"/>
                <a:ea typeface="Songti TC" charset="-120"/>
                <a:cs typeface="Songti TC" charset="-120"/>
              </a:rPr>
              <a:t>，既是 天地的主。</a:t>
            </a: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徒</a:t>
            </a:r>
            <a:r>
              <a:rPr lang="en-US" altLang="zh-CN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 17:23-24</a:t>
            </a:r>
            <a:endParaRPr lang="en-US" altLang="zh-CN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2485627" y="2780928"/>
            <a:ext cx="19383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万物被赎的完满结局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2273690" y="3842597"/>
            <a:ext cx="2362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基督为罪钉死并复活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135560" y="4818071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1144725" y="1579953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保罗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FD3573F-54C2-4A8C-B4E7-E49C48B61E90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">
            <a:extLst>
              <a:ext uri="{FF2B5EF4-FFF2-40B4-BE49-F238E27FC236}">
                <a16:creationId xmlns:a16="http://schemas.microsoft.com/office/drawing/2014/main" id="{F832ED73-5043-4CB3-B69F-C48B80A0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915" y="4893394"/>
            <a:ext cx="20193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用正确的</a:t>
            </a:r>
            <a:endParaRPr lang="en-US" altLang="zh-CN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基础代替</a:t>
            </a:r>
            <a:endParaRPr 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7BB92997-A686-4C5A-A0FF-21311B98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136" y="4537414"/>
            <a:ext cx="2019312" cy="297831"/>
          </a:xfrm>
          <a:custGeom>
            <a:avLst/>
            <a:gdLst>
              <a:gd name="T0" fmla="*/ 1003697 w 21600"/>
              <a:gd name="T1" fmla="*/ 0 h 21600"/>
              <a:gd name="T2" fmla="*/ 0 w 21600"/>
              <a:gd name="T3" fmla="*/ 114300 h 21600"/>
              <a:gd name="T4" fmla="*/ 1003697 w 21600"/>
              <a:gd name="T5" fmla="*/ 228600 h 21600"/>
              <a:gd name="T6" fmla="*/ 1338263 w 21600"/>
              <a:gd name="T7" fmla="*/ 1143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6915590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332624" y="2151727"/>
            <a:ext cx="9505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使徒行传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17: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32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众人听见从死里复活的话，就有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讥诮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他的；又有人说：“我们再听你讲这个吧！”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33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於是保罗从他们当中出去了。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34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但有几个人贴近他，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信了主</a:t>
            </a:r>
            <a:r>
              <a:rPr lang="en-US" altLang="zh-CN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5564463-A7B4-43DD-876E-D022844CC4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12192000" cy="590931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</a:rPr>
              <a:t>保罗给希腊人建立基础知识</a:t>
            </a:r>
            <a:endParaRPr lang="en-US" altLang="zh-CN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4"/>
            <a:ext cx="12192000" cy="6343649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>
                <a:latin typeface="Songti TC" charset="-120"/>
                <a:ea typeface="Songti TC" charset="-120"/>
                <a:cs typeface="Songti TC" charset="-120"/>
              </a:rPr>
              <a:t>03 reach Greeks – old clothes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0" name="Text Box 4"/>
          <p:cNvSpPr txBox="1">
            <a:spLocks noChangeArrowheads="1"/>
          </p:cNvSpPr>
          <p:nvPr/>
        </p:nvSpPr>
        <p:spPr bwMode="auto">
          <a:xfrm>
            <a:off x="6816080" y="188640"/>
            <a:ext cx="2819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让我们重头</a:t>
            </a:r>
            <a:endParaRPr lang="en-US" altLang="zh-CN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开始吧！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1446262" y="4996251"/>
            <a:ext cx="29204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2B7C49CE-BDD2-4948-BD87-92F5F1319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728390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95400" y="665693"/>
            <a:ext cx="4907087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将福音传给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00936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桌子, 画&#10;&#10;描述已自动生成">
            <a:extLst>
              <a:ext uri="{FF2B5EF4-FFF2-40B4-BE49-F238E27FC236}">
                <a16:creationId xmlns:a16="http://schemas.microsoft.com/office/drawing/2014/main" id="{3E6BBCAA-D9BB-406E-B0E9-CB16592E3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43650"/>
          </a:xfrm>
          <a:prstGeom prst="rect">
            <a:avLst/>
          </a:prstGeom>
        </p:spPr>
      </p:pic>
      <p:sp>
        <p:nvSpPr>
          <p:cNvPr id="265011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>
                <a:latin typeface="Songti TC" charset="-120"/>
                <a:ea typeface="Songti TC" charset="-120"/>
                <a:cs typeface="Songti TC" charset="-120"/>
              </a:rPr>
              <a:t>Church Witness to World</a:t>
            </a:r>
          </a:p>
        </p:txBody>
      </p:sp>
      <p:sp>
        <p:nvSpPr>
          <p:cNvPr id="211973" name="TextBox 1"/>
          <p:cNvSpPr txBox="1">
            <a:spLocks noChangeArrowheads="1"/>
          </p:cNvSpPr>
          <p:nvPr/>
        </p:nvSpPr>
        <p:spPr bwMode="auto">
          <a:xfrm>
            <a:off x="2686040" y="1142985"/>
            <a:ext cx="1981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 </a:t>
            </a:r>
          </a:p>
          <a:p>
            <a:r>
              <a:rPr lang="zh-CN" altLang="en-US" sz="32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教会</a:t>
            </a:r>
            <a:endParaRPr lang="en-US" sz="24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1974" name="TextBox 2"/>
          <p:cNvSpPr txBox="1">
            <a:spLocks noChangeArrowheads="1"/>
          </p:cNvSpPr>
          <p:nvPr/>
        </p:nvSpPr>
        <p:spPr bwMode="auto">
          <a:xfrm>
            <a:off x="5015880" y="218660"/>
            <a:ext cx="3352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要悔改！</a:t>
            </a:r>
          </a:p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耶稣为你的罪</a:t>
            </a:r>
          </a:p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受死！</a:t>
            </a:r>
            <a:endParaRPr lang="en-US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211976" name="TextBox 3"/>
          <p:cNvSpPr txBox="1">
            <a:spLocks noChangeArrowheads="1"/>
          </p:cNvSpPr>
          <p:nvPr/>
        </p:nvSpPr>
        <p:spPr bwMode="auto">
          <a:xfrm>
            <a:off x="6934200" y="3171825"/>
            <a:ext cx="2438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 </a:t>
            </a:r>
          </a:p>
          <a:p>
            <a:r>
              <a:rPr lang="zh-CN" altLang="en-US" sz="4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世界</a:t>
            </a:r>
            <a:endParaRPr lang="en-US" sz="4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8F3CBE54-8314-4EE6-B8E2-ED9CFAB63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498" y="2924944"/>
            <a:ext cx="19383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万物被赎的完满结局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37E345FE-7939-4E74-957B-62816A721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103" y="4013615"/>
            <a:ext cx="2362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基督为罪钉死并复活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33354AEF-3444-4701-9C72-BDDD1AC5B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852" y="5237961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AAE706C1-BDA4-462D-A017-15F336988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685" y="5275696"/>
            <a:ext cx="295672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4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“犹太人”</a:t>
            </a:r>
            <a:endParaRPr lang="en-US" sz="4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2EA36F8D-E1C3-4D79-837B-54B148E93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112" y="1928245"/>
            <a:ext cx="335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4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我明白</a:t>
            </a:r>
            <a:endParaRPr lang="en-US" sz="4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桌子, 画&#10;&#10;描述已自动生成">
            <a:extLst>
              <a:ext uri="{FF2B5EF4-FFF2-40B4-BE49-F238E27FC236}">
                <a16:creationId xmlns:a16="http://schemas.microsoft.com/office/drawing/2014/main" id="{3E6BBCAA-D9BB-406E-B0E9-CB16592E3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43650"/>
          </a:xfrm>
          <a:prstGeom prst="rect">
            <a:avLst/>
          </a:prstGeom>
        </p:spPr>
      </p:pic>
      <p:sp>
        <p:nvSpPr>
          <p:cNvPr id="265011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>
                <a:latin typeface="Songti TC" charset="-120"/>
                <a:ea typeface="Songti TC" charset="-120"/>
                <a:cs typeface="Songti TC" charset="-120"/>
              </a:rPr>
              <a:t>Church Witness to World</a:t>
            </a:r>
          </a:p>
        </p:txBody>
      </p:sp>
      <p:sp>
        <p:nvSpPr>
          <p:cNvPr id="211973" name="TextBox 1"/>
          <p:cNvSpPr txBox="1">
            <a:spLocks noChangeArrowheads="1"/>
          </p:cNvSpPr>
          <p:nvPr/>
        </p:nvSpPr>
        <p:spPr bwMode="auto">
          <a:xfrm>
            <a:off x="2686040" y="1142985"/>
            <a:ext cx="1981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 </a:t>
            </a:r>
          </a:p>
          <a:p>
            <a:r>
              <a:rPr lang="zh-CN" altLang="en-US" sz="32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教会</a:t>
            </a:r>
            <a:endParaRPr lang="en-US" sz="24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1974" name="TextBox 2"/>
          <p:cNvSpPr txBox="1">
            <a:spLocks noChangeArrowheads="1"/>
          </p:cNvSpPr>
          <p:nvPr/>
        </p:nvSpPr>
        <p:spPr bwMode="auto">
          <a:xfrm>
            <a:off x="5015880" y="218660"/>
            <a:ext cx="3352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要悔改！</a:t>
            </a:r>
          </a:p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耶稣为你的罪</a:t>
            </a:r>
          </a:p>
          <a:p>
            <a:pPr algn="ctr"/>
            <a:r>
              <a:rPr lang="zh-CN" altLang="en-US" sz="3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受死！</a:t>
            </a:r>
            <a:endParaRPr lang="en-US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211976" name="TextBox 3"/>
          <p:cNvSpPr txBox="1">
            <a:spLocks noChangeArrowheads="1"/>
          </p:cNvSpPr>
          <p:nvPr/>
        </p:nvSpPr>
        <p:spPr bwMode="auto">
          <a:xfrm>
            <a:off x="7005232" y="3231343"/>
            <a:ext cx="2438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 </a:t>
            </a:r>
          </a:p>
          <a:p>
            <a:r>
              <a:rPr lang="zh-CN" altLang="en-US" sz="4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世界</a:t>
            </a:r>
            <a:endParaRPr lang="en-US" sz="4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8F3CBE54-8314-4EE6-B8E2-ED9CFAB63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498" y="2924944"/>
            <a:ext cx="193832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万物被赎的完满结局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37E345FE-7939-4E74-957B-62816A721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103" y="4013615"/>
            <a:ext cx="2362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基督为罪钉死并复活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33354AEF-3444-4701-9C72-BDDD1AC5B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852" y="5237961"/>
            <a:ext cx="25003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>
              <a:spcAft>
                <a:spcPts val="13"/>
              </a:spcAft>
              <a:defRPr/>
            </a:pPr>
            <a:r>
              <a:rPr lang="en-US" altLang="zh-CN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2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 →  死亡</a:t>
            </a:r>
            <a:endParaRPr lang="en-US" sz="2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AAE706C1-BDA4-462D-A017-15F336988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685" y="5275696"/>
            <a:ext cx="295672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3"/>
              </a:spcAft>
              <a:defRPr/>
            </a:pPr>
            <a:r>
              <a:rPr lang="zh-CN" altLang="en-US" sz="48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“希腊人”</a:t>
            </a:r>
            <a:endParaRPr lang="en-US" sz="48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2EA36F8D-E1C3-4D79-837B-54B148E93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920" y="1687889"/>
            <a:ext cx="3352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7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愚拙</a:t>
            </a:r>
            <a:endParaRPr lang="en-US" sz="7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90689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024"/>
            <a:ext cx="12191998" cy="6343649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>
                <a:latin typeface="Songti TC" charset="-120"/>
                <a:ea typeface="Songti TC" charset="-120"/>
                <a:cs typeface="Songti TC" charset="-120"/>
              </a:rPr>
              <a:t>05 Greeks today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0" name="Text Box 4"/>
          <p:cNvSpPr txBox="1">
            <a:spLocks noChangeArrowheads="1"/>
          </p:cNvSpPr>
          <p:nvPr/>
        </p:nvSpPr>
        <p:spPr bwMode="auto">
          <a:xfrm>
            <a:off x="5519936" y="955681"/>
            <a:ext cx="2819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悔改！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434231" y="5347794"/>
            <a:ext cx="29204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2B7C49CE-BDD2-4948-BD87-92F5F1319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43" y="1773952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08348" y="438617"/>
            <a:ext cx="4079540" cy="5355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今天的“希腊人”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D1A61-B9BB-4C08-AF88-B66E1CE03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816" y="4725144"/>
            <a:ext cx="2819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真傻！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146451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23392" y="1412776"/>
            <a:ext cx="111612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“因为进化论彻底地、完全地摧毁了据说是耶稣降世为人的根本原因。没有了亚当、夏娃和原罪</a:t>
            </a:r>
            <a:r>
              <a:rPr lang="en-US" altLang="zh-CN" sz="3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,</a:t>
            </a:r>
            <a:r>
              <a:rPr lang="zh-CN" altLang="en-US" sz="3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你就会发现神的儿子可怜的残骸已经倒在瓦砾中了。让他死得毫无意义。进化意味着耶稣并非为我们的罪而死的救赎主，这样基督教就一文不值 了！”</a:t>
            </a:r>
            <a:endParaRPr lang="en-US" altLang="zh-CN" sz="38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en-US" altLang="zh-TW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《</a:t>
            </a:r>
            <a:r>
              <a:rPr lang="zh-TW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美国无神论者</a:t>
            </a:r>
            <a:r>
              <a:rPr lang="en-US" altLang="zh-TW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》</a:t>
            </a:r>
            <a:r>
              <a:rPr lang="zh-TW" altLang="en-US" sz="28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杂志，“进化论的意义”</a:t>
            </a:r>
            <a:r>
              <a:rPr lang="zh-TW" altLang="en-US" sz="2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endParaRPr lang="en-US" altLang="zh-TW" sz="24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G. Richard Bozarth, “The Meaning of Evolution,” American Atheist, 20 Sept. 1979, p. 30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9F2E407-1F92-417E-AA19-E7227F7FF0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</a:rPr>
              <a:t>一位无神论者的评论：</a:t>
            </a:r>
            <a:endParaRPr lang="en-US" altLang="zh-CN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5DEBA30-2780-4C53-A517-82828E750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297"/>
            <a:ext cx="12192000" cy="6343649"/>
          </a:xfrm>
          <a:prstGeom prst="rect">
            <a:avLst/>
          </a:prstGeom>
        </p:spPr>
      </p:pic>
      <p:sp>
        <p:nvSpPr>
          <p:cNvPr id="2" name="副标题 1">
            <a:extLst>
              <a:ext uri="{FF2B5EF4-FFF2-40B4-BE49-F238E27FC236}">
                <a16:creationId xmlns:a16="http://schemas.microsoft.com/office/drawing/2014/main" id="{5E403FAB-C13E-475B-9982-76603EFAB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福音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09806" y="1017208"/>
            <a:ext cx="2728938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身体复活、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万物被赎的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新天新地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95538" y="2731720"/>
            <a:ext cx="2443162" cy="1524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基督为罪</a:t>
            </a:r>
            <a:endParaRPr lang="en-US" altLang="zh-CN" sz="3200" b="1" spc="-17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钉死并复活</a:t>
            </a:r>
            <a:r>
              <a:rPr lang="en-US" altLang="zh-CN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:</a:t>
            </a:r>
          </a:p>
          <a:p>
            <a:pPr eaLnBrk="1" hangingPunct="1">
              <a:spcAft>
                <a:spcPts val="13"/>
              </a:spcAft>
              <a:defRPr/>
            </a:pPr>
            <a:r>
              <a:rPr lang="zh-CN" altLang="en-US" sz="3200" b="1" spc="-17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罪得赦免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52662" y="4598640"/>
            <a:ext cx="2928958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堕落</a:t>
            </a: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,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审判 </a:t>
            </a:r>
            <a:endParaRPr lang="en-US" altLang="zh-CN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endParaRPr lang="en-US" altLang="zh-CN" sz="9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  <a:p>
            <a:pPr algn="l" eaLnBrk="1" hangingPunct="1">
              <a:spcAft>
                <a:spcPts val="13"/>
              </a:spcAft>
              <a:defRPr/>
            </a:pPr>
            <a:r>
              <a:rPr lang="en-US" altLang="zh-CN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  </a:t>
            </a:r>
            <a:r>
              <a:rPr lang="zh-CN" altLang="en-US" sz="32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 → 死亡</a:t>
            </a:r>
            <a:endParaRPr lang="en-US" sz="32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477000" y="1402978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荒唐</a:t>
            </a:r>
            <a:endParaRPr lang="en-US" sz="3600" b="1" spc="-170" dirty="0">
              <a:solidFill>
                <a:schemeClr val="accent2">
                  <a:lumMod val="50000"/>
                </a:schemeClr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477000" y="3088910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不可信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FCCFA1-B557-4E02-BBD7-9FE74CBC5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0D0E7DD-A01F-4FF9-838E-BC11ED91E391}"/>
              </a:ext>
            </a:extLst>
          </p:cNvPr>
          <p:cNvCxnSpPr/>
          <p:nvPr/>
        </p:nvCxnSpPr>
        <p:spPr>
          <a:xfrm>
            <a:off x="0" y="762000"/>
            <a:ext cx="12192000" cy="0"/>
          </a:xfrm>
          <a:prstGeom prst="line">
            <a:avLst/>
          </a:prstGeom>
          <a:ln w="22225" cap="rnd" cmpd="sng">
            <a:gradFill flip="none" rotWithShape="1">
              <a:gsLst>
                <a:gs pos="53000">
                  <a:srgbClr val="002953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">
            <a:extLst>
              <a:ext uri="{FF2B5EF4-FFF2-40B4-BE49-F238E27FC236}">
                <a16:creationId xmlns:a16="http://schemas.microsoft.com/office/drawing/2014/main" id="{9B64C2BA-9BDB-4917-997E-649F5362C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598640"/>
            <a:ext cx="3733800" cy="990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kern="0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基础知识</a:t>
            </a:r>
            <a:endParaRPr lang="en-US" sz="3600" b="1" kern="0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88004B69-00E3-4195-A6CA-DD01C7B27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86063"/>
            <a:ext cx="2895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抵抗</a:t>
            </a:r>
            <a:endParaRPr 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AB6CF302-3639-4DBA-9FFD-2E6962194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56" y="4331940"/>
            <a:ext cx="2443162" cy="1524000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50000"/>
              </a:lnSpc>
            </a:pPr>
            <a:r>
              <a:rPr lang="zh-CN" altLang="en-US" sz="2800" b="1" kern="0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进化论</a:t>
            </a:r>
            <a:endParaRPr lang="en-US" altLang="zh-CN" sz="2800" b="1" kern="0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kern="0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年老地球论</a:t>
            </a:r>
            <a:endParaRPr lang="en-US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20" name="WordArt 12">
            <a:extLst>
              <a:ext uri="{FF2B5EF4-FFF2-40B4-BE49-F238E27FC236}">
                <a16:creationId xmlns:a16="http://schemas.microsoft.com/office/drawing/2014/main" id="{04768FB8-0F1E-4510-89CC-7379CD92C06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1469" y="2775192"/>
            <a:ext cx="2070950" cy="1322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Songti TC" charset="-120"/>
                <a:ea typeface="Songti TC" charset="-120"/>
                <a:cs typeface="Songti TC" charset="-120"/>
              </a:rPr>
              <a:t>X</a:t>
            </a:r>
          </a:p>
        </p:txBody>
      </p:sp>
      <p:sp>
        <p:nvSpPr>
          <p:cNvPr id="21" name="WordArt 13">
            <a:extLst>
              <a:ext uri="{FF2B5EF4-FFF2-40B4-BE49-F238E27FC236}">
                <a16:creationId xmlns:a16="http://schemas.microsoft.com/office/drawing/2014/main" id="{64D29F3C-9D8B-48FE-9433-121D17A2BE6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1469" y="1169628"/>
            <a:ext cx="1984144" cy="11904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Songti TC" charset="-120"/>
                <a:ea typeface="Songti TC" charset="-120"/>
                <a:cs typeface="Songti TC" charset="-12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59613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19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3F016DC2-AC8D-4600-9760-F79D9D44E3B3}"/>
              </a:ext>
            </a:extLst>
          </p:cNvPr>
          <p:cNvSpPr/>
          <p:nvPr/>
        </p:nvSpPr>
        <p:spPr>
          <a:xfrm>
            <a:off x="-13442" y="-22673"/>
            <a:ext cx="6725929" cy="6404001"/>
          </a:xfrm>
          <a:prstGeom prst="flowChartProces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" name="箭头: 手杖形 4">
            <a:extLst>
              <a:ext uri="{FF2B5EF4-FFF2-40B4-BE49-F238E27FC236}">
                <a16:creationId xmlns:a16="http://schemas.microsoft.com/office/drawing/2014/main" id="{EFDA69E4-9604-4FD9-896C-CB97762C93D1}"/>
              </a:ext>
            </a:extLst>
          </p:cNvPr>
          <p:cNvSpPr/>
          <p:nvPr/>
        </p:nvSpPr>
        <p:spPr>
          <a:xfrm rot="16200000" flipH="1">
            <a:off x="2750199" y="-541511"/>
            <a:ext cx="5969224" cy="7610602"/>
          </a:xfrm>
          <a:prstGeom prst="uturnArrow">
            <a:avLst/>
          </a:prstGeom>
          <a:gradFill flip="none" rotWithShape="1">
            <a:gsLst>
              <a:gs pos="0">
                <a:srgbClr val="FEEE1E"/>
              </a:gs>
              <a:gs pos="100000">
                <a:srgbClr val="FF0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71011" name="Picture 5" descr="Seven C's of History 00906-flo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9928" y="287233"/>
            <a:ext cx="1803400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6" descr="Seven C's of History 009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9565" y="1952871"/>
            <a:ext cx="1785937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4" name="Picture 8" descr="Seven C's of History 00906-consumma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1112" y="3732729"/>
            <a:ext cx="2058944" cy="204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5" name="Picture 9" descr="Seven C's of History 00906-corrup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3504" y="140807"/>
            <a:ext cx="1795462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6" name="Picture 10" descr="Seven C's of History 00906-crea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02981" y="115475"/>
            <a:ext cx="1839913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7" name="Picture 11" descr="Seven C's of History 00906-cros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39816" y="3928654"/>
            <a:ext cx="1818131" cy="1714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677239" y="1961056"/>
            <a:ext cx="6333030" cy="1676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7200" b="1" spc="-170" dirty="0">
                <a:solidFill>
                  <a:srgbClr val="FF9900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历史七大事件</a:t>
            </a:r>
            <a:endParaRPr lang="en-US" sz="7200" b="1" spc="-170" dirty="0">
              <a:solidFill>
                <a:srgbClr val="FF9900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020631" y="-31016"/>
            <a:ext cx="24384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罪、审判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952236" y="5567436"/>
            <a:ext cx="1123952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基督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2306770" y="5197616"/>
            <a:ext cx="1062022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旧约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364967" y="3440357"/>
            <a:ext cx="11430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变乱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873911" y="1014001"/>
            <a:ext cx="12192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灾难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6974061" y="68446"/>
            <a:ext cx="31242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algn="l"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创造</a:t>
            </a:r>
            <a:endParaRPr 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6631161" y="5704151"/>
            <a:ext cx="3810000" cy="685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0" tIns="45716" rIns="91430" bIns="45716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Aft>
                <a:spcPts val="13"/>
              </a:spcAft>
              <a:defRPr/>
            </a:pPr>
            <a:r>
              <a:rPr lang="zh-CN" altLang="en-US" sz="3600" b="1" spc="-170" dirty="0"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</a:effectLst>
                <a:latin typeface="Songti TC" charset="-120"/>
                <a:ea typeface="Songti TC" charset="-120"/>
                <a:cs typeface="Songti TC" charset="-120"/>
              </a:rPr>
              <a:t>完满</a:t>
            </a:r>
            <a:endParaRPr lang="en-US" altLang="en-US" sz="3600" b="1" spc="-170" dirty="0"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</a:effectLst>
              <a:latin typeface="Songti TC" charset="-120"/>
              <a:ea typeface="Songti TC" charset="-120"/>
              <a:cs typeface="Songti TC" charset="-120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7ADC1CFF-0611-4B19-AF5C-07AE9C99D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3645024"/>
            <a:ext cx="1639035" cy="163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4">
            <a:extLst>
              <a:ext uri="{FF2B5EF4-FFF2-40B4-BE49-F238E27FC236}">
                <a16:creationId xmlns:a16="http://schemas.microsoft.com/office/drawing/2014/main" id="{ADEBD07E-A61D-4372-A2BE-57C15972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86"/>
            <a:ext cx="12192000" cy="36434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5166C055-AD25-4EDF-BCBB-F1BCC59B4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87643"/>
            <a:ext cx="12192000" cy="279368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4115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024"/>
            <a:ext cx="12191998" cy="6343648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>
                <a:latin typeface="Songti TC" charset="-120"/>
                <a:ea typeface="Songti TC" charset="-120"/>
                <a:cs typeface="Songti TC" charset="-120"/>
              </a:rPr>
              <a:t>04 Greeks educating Greeks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41344" y="5346263"/>
            <a:ext cx="29204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01556" y="621223"/>
            <a:ext cx="4583596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希腊人 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教育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D1A61-B9BB-4C08-AF88-B66E1CE03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136" y="1814354"/>
            <a:ext cx="2819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哈！真傻！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0" name="WordArt 6">
            <a:extLst>
              <a:ext uri="{FF2B5EF4-FFF2-40B4-BE49-F238E27FC236}">
                <a16:creationId xmlns:a16="http://schemas.microsoft.com/office/drawing/2014/main" id="{A2701E94-0633-495D-9181-D052F4DDEC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927648" y="2546203"/>
            <a:ext cx="669246" cy="4256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世俗</a:t>
            </a:r>
            <a:endParaRPr lang="en-US" altLang="zh-CN" sz="36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教育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11" name="WordArt 6">
            <a:extLst>
              <a:ext uri="{FF2B5EF4-FFF2-40B4-BE49-F238E27FC236}">
                <a16:creationId xmlns:a16="http://schemas.microsoft.com/office/drawing/2014/main" id="{EB70606F-13F4-4114-A9BB-2AA166CAB98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934777" y="4365104"/>
            <a:ext cx="1159858" cy="8590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公立学校</a:t>
            </a:r>
            <a:endParaRPr lang="en-US" altLang="zh-CN" sz="3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和大学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409262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4024"/>
            <a:ext cx="12191996" cy="6343648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>
                <a:latin typeface="Songti TC" charset="-120"/>
                <a:ea typeface="Songti TC" charset="-120"/>
                <a:cs typeface="Songti TC" charset="-120"/>
              </a:rPr>
              <a:t>07 Greeks educating Jews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41344" y="5346263"/>
            <a:ext cx="29204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01556" y="621223"/>
            <a:ext cx="4583596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希腊人 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教育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犹太人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D1A61-B9BB-4C08-AF88-B66E1CE03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136" y="1601597"/>
            <a:ext cx="2819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哈！真傻！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0" name="WordArt 6">
            <a:extLst>
              <a:ext uri="{FF2B5EF4-FFF2-40B4-BE49-F238E27FC236}">
                <a16:creationId xmlns:a16="http://schemas.microsoft.com/office/drawing/2014/main" id="{A2701E94-0633-495D-9181-D052F4DDEC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83882" y="2404188"/>
            <a:ext cx="669246" cy="4256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世俗</a:t>
            </a:r>
            <a:endParaRPr lang="en-US" altLang="zh-CN" sz="36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教育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11" name="WordArt 6">
            <a:extLst>
              <a:ext uri="{FF2B5EF4-FFF2-40B4-BE49-F238E27FC236}">
                <a16:creationId xmlns:a16="http://schemas.microsoft.com/office/drawing/2014/main" id="{EB70606F-13F4-4114-A9BB-2AA166CAB98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583832" y="4221088"/>
            <a:ext cx="1159858" cy="8590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公立学校</a:t>
            </a:r>
            <a:endParaRPr lang="en-US" altLang="zh-CN" sz="3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和大学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12" name="WordArt 6">
            <a:extLst>
              <a:ext uri="{FF2B5EF4-FFF2-40B4-BE49-F238E27FC236}">
                <a16:creationId xmlns:a16="http://schemas.microsoft.com/office/drawing/2014/main" id="{76476D77-1830-482B-A6CF-D2D0B3BE05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528048" y="621222"/>
            <a:ext cx="2819399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成为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347543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525A76DF-EE57-4F56-BC32-77A5E44AA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2000"/>
            <a:ext cx="12192000" cy="590931"/>
          </a:xfrm>
        </p:spPr>
        <p:txBody>
          <a:bodyPr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</a:rPr>
              <a:t>达芬奇密码</a:t>
            </a:r>
            <a:r>
              <a:rPr lang="en-US" altLang="zh-CN" dirty="0">
                <a:latin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</a:rPr>
              <a:t>的作者：丹 </a:t>
            </a:r>
            <a:r>
              <a:rPr lang="en-US" altLang="zh-CN" dirty="0">
                <a:latin typeface="微软雅黑" panose="020B0503020204020204" pitchFamily="34" charset="-122"/>
              </a:rPr>
              <a:t>· </a:t>
            </a:r>
            <a:r>
              <a:rPr lang="zh-CN" altLang="en-US" dirty="0">
                <a:latin typeface="微软雅黑" panose="020B0503020204020204" pitchFamily="34" charset="-122"/>
              </a:rPr>
              <a:t>布朗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195734-A125-4603-AA66-81C026BF0610}"/>
              </a:ext>
            </a:extLst>
          </p:cNvPr>
          <p:cNvSpPr txBox="1"/>
          <p:nvPr/>
        </p:nvSpPr>
        <p:spPr>
          <a:xfrm>
            <a:off x="3303588" y="1127640"/>
            <a:ext cx="848104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4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我在一个圣公会家庭中长大，从小有很多宗教生活。后来，</a:t>
            </a:r>
            <a:r>
              <a:rPr lang="zh-CN" altLang="en-US" sz="34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八九年级的时候</a:t>
            </a:r>
            <a:r>
              <a:rPr lang="zh-CN" altLang="en-US" sz="34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，我开始接触天文学、宇宙学和宇宙的起源。我还记得问神父，“我不明白，我读的书都说有一个叫做大爆炸的事件，但是这里说上帝在七天</a:t>
            </a:r>
            <a:endParaRPr lang="zh-CN" altLang="en-US" sz="36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BA6C74-DD7F-4113-9CBD-6371074F3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8846" r="14423"/>
          <a:stretch>
            <a:fillRect/>
          </a:stretch>
        </p:blipFill>
        <p:spPr bwMode="auto">
          <a:xfrm>
            <a:off x="695400" y="1243536"/>
            <a:ext cx="2327725" cy="240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FD6FBEA-5E03-4188-A52D-242E39995354}"/>
              </a:ext>
            </a:extLst>
          </p:cNvPr>
          <p:cNvSpPr txBox="1"/>
          <p:nvPr/>
        </p:nvSpPr>
        <p:spPr>
          <a:xfrm>
            <a:off x="623392" y="3836074"/>
            <a:ext cx="111612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4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中创造宇宙。哪个才对？”很遗憾我得到的反应是，“好孩子是不问这样的问题。” 于是我突然想了：“圣经没有道理，在我看来科学更有道理。”于是我就逐渐被引离宗教了。</a:t>
            </a:r>
            <a:r>
              <a:rPr lang="en-US" altLang="zh-CN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2009</a:t>
            </a:r>
            <a:r>
              <a:rPr lang="zh-CN" altLang="en-US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30</a:t>
            </a:r>
            <a:r>
              <a:rPr lang="zh-CN" altLang="en-US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号</a:t>
            </a:r>
            <a:r>
              <a:rPr lang="en-US" altLang="zh-CN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《</a:t>
            </a:r>
            <a:r>
              <a:rPr lang="en-US" altLang="zh-CN" sz="2200" i="1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Parade Magazine</a:t>
            </a:r>
            <a:r>
              <a:rPr lang="en-US" altLang="zh-CN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》</a:t>
            </a:r>
            <a:r>
              <a:rPr lang="zh-CN" altLang="en-US" sz="22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中的采访</a:t>
            </a:r>
            <a:endParaRPr lang="zh-CN" altLang="en-US" sz="36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25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ichard Dawkins">
            <a:extLst>
              <a:ext uri="{FF2B5EF4-FFF2-40B4-BE49-F238E27FC236}">
                <a16:creationId xmlns:a16="http://schemas.microsoft.com/office/drawing/2014/main" id="{11053C17-0A92-412D-A4A3-0EEB8D7B9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8683" y="963754"/>
            <a:ext cx="2208656" cy="2750998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4168290" y="834924"/>
            <a:ext cx="6825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采访者：“是不是一个具体的时间，或是你读的什么内容，还是你的哪一次经历告诉你，就这么回事，上帝不存在？”</a:t>
            </a:r>
            <a:endParaRPr lang="en-GB" altLang="en-US" sz="36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8290" y="3218889"/>
            <a:ext cx="682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道金斯：“怎么说，对我产生最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0284" y="3794254"/>
            <a:ext cx="1015312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大影响的应该是对进化论的认识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我想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进化论和基督教根本上是水火不相容的，我大概是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在十六岁的时候</a:t>
            </a:r>
            <a:r>
              <a:rPr lang="zh-CN" altLang="en-US" sz="36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意识到了这一点。” </a:t>
            </a:r>
            <a:endParaRPr lang="en-US" altLang="zh-CN" sz="36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en-US" altLang="zh-CN" sz="2200" kern="0" dirty="0">
                <a:solidFill>
                  <a:prstClr val="black"/>
                </a:solidFill>
                <a:cs typeface="Calibri" pitchFamily="34" charset="0"/>
              </a:rPr>
              <a:t>2011</a:t>
            </a:r>
            <a:r>
              <a:rPr lang="zh-CN" altLang="en-US" sz="2200" kern="0" dirty="0">
                <a:solidFill>
                  <a:prstClr val="black"/>
                </a:solidFill>
                <a:cs typeface="Calibri" pitchFamily="34" charset="0"/>
              </a:rPr>
              <a:t>年</a:t>
            </a:r>
            <a:r>
              <a:rPr lang="en-US" altLang="zh-CN" sz="2200" kern="0" dirty="0">
                <a:solidFill>
                  <a:prstClr val="black"/>
                </a:solidFill>
                <a:cs typeface="Calibri" pitchFamily="34" charset="0"/>
              </a:rPr>
              <a:t>3</a:t>
            </a:r>
            <a:r>
              <a:rPr lang="zh-CN" altLang="en-US" sz="2200" kern="0" dirty="0">
                <a:solidFill>
                  <a:prstClr val="black"/>
                </a:solidFill>
                <a:cs typeface="Calibri" pitchFamily="34" charset="0"/>
              </a:rPr>
              <a:t>月在</a:t>
            </a:r>
            <a:r>
              <a:rPr lang="en-US" altLang="zh-CN" sz="2200" kern="0" dirty="0">
                <a:solidFill>
                  <a:prstClr val="black"/>
                </a:solidFill>
                <a:cs typeface="Calibri" pitchFamily="34" charset="0"/>
              </a:rPr>
              <a:t>《</a:t>
            </a:r>
            <a:r>
              <a:rPr lang="en-US" sz="2200" i="1" kern="0" dirty="0">
                <a:solidFill>
                  <a:prstClr val="black"/>
                </a:solidFill>
                <a:cs typeface="Calibri" pitchFamily="34" charset="0"/>
              </a:rPr>
              <a:t>Revelation </a:t>
            </a:r>
            <a:r>
              <a:rPr lang="en-US" sz="2200" i="1" kern="0" dirty="0" err="1">
                <a:solidFill>
                  <a:prstClr val="black"/>
                </a:solidFill>
                <a:cs typeface="Calibri" pitchFamily="34" charset="0"/>
              </a:rPr>
              <a:t>TV</a:t>
            </a:r>
            <a:r>
              <a:rPr lang="en-US" altLang="zh-CN" sz="2200" kern="0" dirty="0" err="1">
                <a:solidFill>
                  <a:prstClr val="black"/>
                </a:solidFill>
                <a:cs typeface="Calibri" pitchFamily="34" charset="0"/>
              </a:rPr>
              <a:t>》</a:t>
            </a:r>
            <a:r>
              <a:rPr lang="en-US" sz="2200" kern="0" dirty="0" err="1">
                <a:solidFill>
                  <a:prstClr val="black"/>
                </a:solidFill>
                <a:cs typeface="Calibri" pitchFamily="34" charset="0"/>
              </a:rPr>
              <a:t>Howard</a:t>
            </a:r>
            <a:r>
              <a:rPr lang="en-US" sz="2200" kern="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2200" kern="0" dirty="0" err="1">
                <a:solidFill>
                  <a:prstClr val="black"/>
                </a:solidFill>
                <a:cs typeface="Calibri" pitchFamily="34" charset="0"/>
              </a:rPr>
              <a:t>Conder</a:t>
            </a:r>
            <a:r>
              <a:rPr lang="en-US" sz="2200" kern="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zh-CN" altLang="en-US" sz="2200" kern="0" dirty="0">
                <a:solidFill>
                  <a:prstClr val="black"/>
                </a:solidFill>
                <a:cs typeface="Calibri" pitchFamily="34" charset="0"/>
              </a:rPr>
              <a:t>采访道金斯。</a:t>
            </a:r>
            <a:r>
              <a:rPr lang="en-AU" sz="2200" kern="0" dirty="0">
                <a:solidFill>
                  <a:prstClr val="black"/>
                </a:solidFill>
                <a:cs typeface="Calibri" pitchFamily="34" charset="0"/>
              </a:rPr>
              <a:t>youtube.com/</a:t>
            </a:r>
            <a:r>
              <a:rPr lang="en-AU" sz="2200" kern="0" dirty="0" err="1">
                <a:solidFill>
                  <a:prstClr val="black"/>
                </a:solidFill>
                <a:cs typeface="Calibri" pitchFamily="34" charset="0"/>
              </a:rPr>
              <a:t>watch?v</a:t>
            </a:r>
            <a:r>
              <a:rPr lang="en-AU" sz="2200" kern="0" dirty="0">
                <a:solidFill>
                  <a:prstClr val="black"/>
                </a:solidFill>
                <a:cs typeface="Calibri" pitchFamily="34" charset="0"/>
              </a:rPr>
              <a:t>=Wfe4IUB9NTk</a:t>
            </a:r>
            <a:endParaRPr lang="en-AU" sz="2200" kern="0" dirty="0">
              <a:solidFill>
                <a:prstClr val="black"/>
              </a:solidFill>
              <a:ea typeface="Calibri" pitchFamily="34" charset="0"/>
              <a:cs typeface="Calibri" pitchFamily="34" charset="0"/>
            </a:endParaRPr>
          </a:p>
          <a:p>
            <a:pPr eaLnBrk="0" hangingPunct="0">
              <a:defRPr/>
            </a:pPr>
            <a:endParaRPr lang="zh-CN" altLang="en-US" sz="36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DA1C89C-7B63-40DD-8D53-75071CC04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>
            <a:extLst>
              <a:ext uri="{FF2B5EF4-FFF2-40B4-BE49-F238E27FC236}">
                <a16:creationId xmlns:a16="http://schemas.microsoft.com/office/drawing/2014/main" id="{D56BDFA3-A715-45D6-9422-C52A9A1A3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213696" cy="590931"/>
          </a:xfrm>
        </p:spPr>
        <p:txBody>
          <a:bodyPr/>
          <a:lstStyle/>
          <a:p>
            <a:r>
              <a:rPr lang="zh-CN" altLang="en-US" sz="3600" b="1" dirty="0">
                <a:solidFill>
                  <a:srgbClr val="0029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道金斯为何拒绝神</a:t>
            </a:r>
          </a:p>
        </p:txBody>
      </p:sp>
    </p:spTree>
    <p:extLst>
      <p:ext uri="{BB962C8B-B14F-4D97-AF65-F5344CB8AC3E}">
        <p14:creationId xmlns:p14="http://schemas.microsoft.com/office/powerpoint/2010/main" val="84089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E848A349-A883-4145-9B15-81B4432FE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2075"/>
            <a:ext cx="12192000" cy="4133850"/>
          </a:xfrm>
          <a:prstGeom prst="rect">
            <a:avLst/>
          </a:prstGeom>
        </p:spPr>
      </p:pic>
      <p:sp>
        <p:nvSpPr>
          <p:cNvPr id="2525186" name="Rectangle 2" hidden="1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School violence-Bible story colored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BF067F7-30B3-48B5-85B4-05387D9A5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孩子一周的学习</a:t>
            </a:r>
          </a:p>
        </p:txBody>
      </p:sp>
      <p:sp>
        <p:nvSpPr>
          <p:cNvPr id="246787" name="TextBox 1"/>
          <p:cNvSpPr txBox="1">
            <a:spLocks noChangeArrowheads="1"/>
          </p:cNvSpPr>
          <p:nvPr/>
        </p:nvSpPr>
        <p:spPr bwMode="auto">
          <a:xfrm>
            <a:off x="-35347" y="1393612"/>
            <a:ext cx="153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周一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6788" name="TextBox 6"/>
          <p:cNvSpPr txBox="1">
            <a:spLocks noChangeArrowheads="1"/>
          </p:cNvSpPr>
          <p:nvPr/>
        </p:nvSpPr>
        <p:spPr bwMode="auto">
          <a:xfrm>
            <a:off x="1474366" y="1393612"/>
            <a:ext cx="15382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周二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6789" name="TextBox 7"/>
          <p:cNvSpPr txBox="1">
            <a:spLocks noChangeArrowheads="1"/>
          </p:cNvSpPr>
          <p:nvPr/>
        </p:nvSpPr>
        <p:spPr bwMode="auto">
          <a:xfrm>
            <a:off x="2876127" y="1393612"/>
            <a:ext cx="1828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周三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6790" name="TextBox 8"/>
          <p:cNvSpPr txBox="1">
            <a:spLocks noChangeArrowheads="1"/>
          </p:cNvSpPr>
          <p:nvPr/>
        </p:nvSpPr>
        <p:spPr bwMode="auto">
          <a:xfrm>
            <a:off x="4492203" y="1393612"/>
            <a:ext cx="1584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周四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6791" name="TextBox 9"/>
          <p:cNvSpPr txBox="1">
            <a:spLocks noChangeArrowheads="1"/>
          </p:cNvSpPr>
          <p:nvPr/>
        </p:nvSpPr>
        <p:spPr bwMode="auto">
          <a:xfrm>
            <a:off x="6000328" y="1393612"/>
            <a:ext cx="153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周五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46792" name="TextBox 10"/>
          <p:cNvSpPr txBox="1">
            <a:spLocks noChangeArrowheads="1"/>
          </p:cNvSpPr>
          <p:nvPr/>
        </p:nvSpPr>
        <p:spPr bwMode="auto">
          <a:xfrm>
            <a:off x="7508453" y="1393612"/>
            <a:ext cx="153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</a:rPr>
              <a:t>周六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36553" name="TextBox 11"/>
          <p:cNvSpPr txBox="1">
            <a:spLocks noChangeArrowheads="1"/>
          </p:cNvSpPr>
          <p:nvPr/>
        </p:nvSpPr>
        <p:spPr bwMode="auto">
          <a:xfrm>
            <a:off x="119336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altLang="zh-CN" sz="2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是真实的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36560" name="TextBox 18"/>
          <p:cNvSpPr txBox="1">
            <a:spLocks noChangeArrowheads="1"/>
          </p:cNvSpPr>
          <p:nvPr/>
        </p:nvSpPr>
        <p:spPr bwMode="auto">
          <a:xfrm>
            <a:off x="9665022" y="2259448"/>
            <a:ext cx="18575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又是一个圣经故事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 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真无聊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endParaRPr lang="zh-CN" altLang="en-US" sz="2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去教会干嘛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36561" name="TextBox 19"/>
          <p:cNvSpPr txBox="1">
            <a:spLocks noChangeArrowheads="1"/>
          </p:cNvSpPr>
          <p:nvPr/>
        </p:nvSpPr>
        <p:spPr bwMode="auto">
          <a:xfrm>
            <a:off x="10593821" y="4464423"/>
            <a:ext cx="14724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今天的圣经故事是约拿和大鱼</a:t>
            </a:r>
            <a:endParaRPr lang="en-US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426A5E9A-E5D7-432C-8C89-E70A39C67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0226" y="1399132"/>
            <a:ext cx="1539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C000"/>
                </a:solidFill>
              </a:rPr>
              <a:t>周日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246802" name="TextBox 20"/>
          <p:cNvSpPr txBox="1">
            <a:spLocks noChangeArrowheads="1"/>
          </p:cNvSpPr>
          <p:nvPr/>
        </p:nvSpPr>
        <p:spPr bwMode="auto">
          <a:xfrm>
            <a:off x="9768408" y="4077740"/>
            <a:ext cx="1981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0000"/>
                </a:solidFill>
                <a:latin typeface="acme secret agent" charset="0"/>
              </a:rPr>
              <a:t>打哈欠</a:t>
            </a:r>
            <a:endParaRPr lang="en-US" sz="1400" b="1" dirty="0">
              <a:solidFill>
                <a:srgbClr val="000000"/>
              </a:solidFill>
              <a:latin typeface="acme secret agent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048328" y="1928379"/>
            <a:ext cx="3143672" cy="3567545"/>
          </a:xfrm>
          <a:prstGeom prst="rect">
            <a:avLst/>
          </a:prstGeom>
          <a:solidFill>
            <a:schemeClr val="tx1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1583011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化论</a:t>
            </a:r>
            <a:endParaRPr lang="en-US" altLang="zh-CN" sz="2000" b="1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实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的</a:t>
            </a:r>
            <a:r>
              <a:rPr 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3107011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altLang="zh-CN" sz="2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是真实的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4631011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化论</a:t>
            </a:r>
            <a:endParaRPr lang="en-US" altLang="zh-CN" sz="2000" b="1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实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的</a:t>
            </a:r>
            <a:r>
              <a:rPr 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6096000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altLang="zh-CN" sz="2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是真实的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7608168" y="2105561"/>
            <a:ext cx="1387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altLang="zh-CN" sz="2000" b="1" dirty="0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是真实的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  <a:r>
              <a:rPr lang="zh-CN" alt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圣经是错误的</a:t>
            </a:r>
            <a:r>
              <a:rPr lang="en-US" sz="2000" b="1" dirty="0">
                <a:solidFill>
                  <a:srgbClr val="FFFFFF"/>
                </a:solidFill>
                <a:latin typeface="Songti TC" charset="-120"/>
                <a:ea typeface="Songti TC" charset="-120"/>
                <a:cs typeface="Songti TC" charset="-120"/>
              </a:rPr>
              <a:t>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3" grpId="0"/>
      <p:bldP spid="236560" grpId="0"/>
      <p:bldP spid="236561" grpId="0"/>
      <p:bldP spid="2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569725"/>
            <a:ext cx="9390944" cy="480132"/>
          </a:xfrm>
        </p:spPr>
        <p:txBody>
          <a:bodyPr/>
          <a:lstStyle/>
          <a:p>
            <a:pPr>
              <a:spcAft>
                <a:spcPts val="13"/>
              </a:spcAft>
              <a:defRPr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Songti TC" charset="-120"/>
                <a:ea typeface="Songti TC" charset="-120"/>
                <a:cs typeface="Songti TC" charset="-120"/>
              </a:rPr>
              <a:t>Bible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Songti TC" charset="-120"/>
                <a:ea typeface="Songti TC" charset="-120"/>
                <a:cs typeface="Songti TC" charset="-120"/>
              </a:rPr>
              <a:t>Isn</a:t>
            </a:r>
            <a:r>
              <a:rPr lang="fr-FR" altLang="ja-JP" sz="2400" dirty="0">
                <a:solidFill>
                  <a:schemeClr val="bg1">
                    <a:lumMod val="50000"/>
                  </a:schemeClr>
                </a:solidFill>
                <a:latin typeface="Songti TC" charset="-120"/>
                <a:ea typeface="Songti TC" charset="-120"/>
                <a:cs typeface="Songti TC" charset="-120"/>
              </a:rPr>
              <a:t>'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Songti TC" charset="-120"/>
                <a:ea typeface="Songti TC" charset="-120"/>
                <a:cs typeface="Songti TC" charset="-120"/>
              </a:rPr>
              <a:t>t True 00167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F91245E-1035-403A-BFBD-FEA3D17E22E3}"/>
              </a:ext>
            </a:extLst>
          </p:cNvPr>
          <p:cNvGrpSpPr/>
          <p:nvPr/>
        </p:nvGrpSpPr>
        <p:grpSpPr>
          <a:xfrm>
            <a:off x="6101630" y="-7045"/>
            <a:ext cx="6115050" cy="3000375"/>
            <a:chOff x="6101630" y="-7045"/>
            <a:chExt cx="6115050" cy="3000375"/>
          </a:xfrm>
        </p:grpSpPr>
        <p:pic>
          <p:nvPicPr>
            <p:cNvPr id="8" name="图片 7" descr="图片包含 游戏机, 画, 桌子&#10;&#10;描述已自动生成">
              <a:extLst>
                <a:ext uri="{FF2B5EF4-FFF2-40B4-BE49-F238E27FC236}">
                  <a16:creationId xmlns:a16="http://schemas.microsoft.com/office/drawing/2014/main" id="{A8B2AD61-E645-48B2-8C76-A1F5416D3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630" y="-7045"/>
              <a:ext cx="6115050" cy="3000375"/>
            </a:xfrm>
            <a:prstGeom prst="rect">
              <a:avLst/>
            </a:prstGeom>
          </p:spPr>
        </p:pic>
        <p:sp>
          <p:nvSpPr>
            <p:cNvPr id="2529286" name="Text Box 6"/>
            <p:cNvSpPr txBox="1">
              <a:spLocks noChangeArrowheads="1"/>
            </p:cNvSpPr>
            <p:nvPr/>
          </p:nvSpPr>
          <p:spPr bwMode="auto">
            <a:xfrm>
              <a:off x="6560368" y="100067"/>
              <a:ext cx="4648200" cy="1338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该隐上哪儿找的妻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子呢</a:t>
              </a:r>
              <a:r>
                <a:rPr lang="en-US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? 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恐龙和圣经怎么放到一起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呢</a:t>
              </a:r>
              <a:r>
                <a:rPr lang="en-US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?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如果上帝只创造了亚当和夏娃，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那么多不同的人种从哪儿冒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出来的呢？</a:t>
              </a:r>
              <a:endParaRPr lang="en-US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CB1B785-BB35-4657-9D20-99464979F37D}"/>
              </a:ext>
            </a:extLst>
          </p:cNvPr>
          <p:cNvGrpSpPr/>
          <p:nvPr/>
        </p:nvGrpSpPr>
        <p:grpSpPr>
          <a:xfrm>
            <a:off x="4943872" y="3028527"/>
            <a:ext cx="7257653" cy="3343275"/>
            <a:chOff x="4943872" y="3028527"/>
            <a:chExt cx="7257653" cy="3343275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8CC301B-67D4-440D-94EA-5BA8119D5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3028527"/>
              <a:ext cx="7248525" cy="3343275"/>
            </a:xfrm>
            <a:prstGeom prst="rect">
              <a:avLst/>
            </a:prstGeom>
          </p:spPr>
        </p:pic>
        <p:sp>
          <p:nvSpPr>
            <p:cNvPr id="2529287" name="Text Box 7"/>
            <p:cNvSpPr txBox="1">
              <a:spLocks noChangeArrowheads="1"/>
            </p:cNvSpPr>
            <p:nvPr/>
          </p:nvSpPr>
          <p:spPr bwMode="auto">
            <a:xfrm>
              <a:off x="5666941" y="3429000"/>
              <a:ext cx="3657600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爸爸妈妈，你们能回答这些问题吗？该隐上哪儿找的妻子</a:t>
              </a:r>
              <a:r>
                <a:rPr 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? </a:t>
              </a: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恐龙和圣经怎么放到一起</a:t>
              </a:r>
              <a:r>
                <a:rPr 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?</a:t>
              </a:r>
              <a:r>
                <a:rPr lang="zh-CN" altLang="en-US" sz="2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如果上帝只创造了亚当和夏娃，那么多不同的人种是从哪儿来的？</a:t>
              </a:r>
              <a:endParaRPr 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  <p:sp>
          <p:nvSpPr>
            <p:cNvPr id="2529290" name="Text Box 10"/>
            <p:cNvSpPr txBox="1">
              <a:spLocks noChangeArrowheads="1"/>
            </p:cNvSpPr>
            <p:nvPr/>
          </p:nvSpPr>
          <p:spPr bwMode="auto">
            <a:xfrm>
              <a:off x="9393300" y="3330576"/>
              <a:ext cx="1828800" cy="480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solidFill>
                    <a:srgbClr val="000000"/>
                  </a:solidFill>
                  <a:latin typeface="Songti TC" charset="-120"/>
                  <a:ea typeface="Songti TC" charset="-120"/>
                  <a:cs typeface="Songti TC" charset="-120"/>
                </a:rPr>
                <a:t>不知道哟</a:t>
              </a:r>
              <a:endParaRPr 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endParaRPr>
            </a:p>
          </p:txBody>
        </p:sp>
        <p:sp>
          <p:nvSpPr>
            <p:cNvPr id="2529291" name="Text Box 11"/>
            <p:cNvSpPr txBox="1">
              <a:spLocks noChangeArrowheads="1"/>
            </p:cNvSpPr>
            <p:nvPr/>
          </p:nvSpPr>
          <p:spPr bwMode="auto">
            <a:xfrm>
              <a:off x="4943872" y="3090328"/>
              <a:ext cx="2016623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zh-CN" altLang="en-US" sz="2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后来回到家里</a:t>
              </a:r>
              <a:endParaRPr lang="en-US" sz="2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984EB8A-37BC-4199-8DFD-8DCDC356C48B}"/>
              </a:ext>
            </a:extLst>
          </p:cNvPr>
          <p:cNvGrpSpPr/>
          <p:nvPr/>
        </p:nvGrpSpPr>
        <p:grpSpPr>
          <a:xfrm>
            <a:off x="-24680" y="-7044"/>
            <a:ext cx="6086475" cy="3000375"/>
            <a:chOff x="-24680" y="-7044"/>
            <a:chExt cx="6086475" cy="300037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B4853A8-2B73-4680-BFFC-5101914F8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0" y="-7044"/>
              <a:ext cx="6086475" cy="3000375"/>
            </a:xfrm>
            <a:prstGeom prst="rect">
              <a:avLst/>
            </a:prstGeom>
          </p:spPr>
        </p:pic>
        <p:sp>
          <p:nvSpPr>
            <p:cNvPr id="2529285" name="Text Box 5"/>
            <p:cNvSpPr txBox="1">
              <a:spLocks noChangeArrowheads="1"/>
            </p:cNvSpPr>
            <p:nvPr/>
          </p:nvSpPr>
          <p:spPr bwMode="auto">
            <a:xfrm>
              <a:off x="3250766" y="1027557"/>
              <a:ext cx="2416175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圣经不可信！</a:t>
              </a:r>
              <a:endParaRPr 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  <p:sp>
          <p:nvSpPr>
            <p:cNvPr id="26" name="Text Box 5">
              <a:extLst>
                <a:ext uri="{FF2B5EF4-FFF2-40B4-BE49-F238E27FC236}">
                  <a16:creationId xmlns:a16="http://schemas.microsoft.com/office/drawing/2014/main" id="{2035DB40-ABB3-401E-94CE-68D94A5696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432" y="178315"/>
              <a:ext cx="241617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ts val="0"/>
                </a:spcBef>
                <a:defRPr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耶稣爱你！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圣经这么说的！</a:t>
              </a:r>
              <a:endPara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59BE6CE-D508-458F-9E8C-540A526F5300}"/>
              </a:ext>
            </a:extLst>
          </p:cNvPr>
          <p:cNvGrpSpPr/>
          <p:nvPr/>
        </p:nvGrpSpPr>
        <p:grpSpPr>
          <a:xfrm>
            <a:off x="0" y="3028527"/>
            <a:ext cx="4943475" cy="3343275"/>
            <a:chOff x="0" y="3028527"/>
            <a:chExt cx="4943475" cy="334327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8530954-D436-4575-A8F5-2C4B874C3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28527"/>
              <a:ext cx="4943475" cy="3343275"/>
            </a:xfrm>
            <a:prstGeom prst="rect">
              <a:avLst/>
            </a:prstGeom>
          </p:spPr>
        </p:pic>
        <p:sp>
          <p:nvSpPr>
            <p:cNvPr id="32" name="Text Box 5">
              <a:extLst>
                <a:ext uri="{FF2B5EF4-FFF2-40B4-BE49-F238E27FC236}">
                  <a16:creationId xmlns:a16="http://schemas.microsoft.com/office/drawing/2014/main" id="{2C355FD9-C85D-4AAE-A5EE-1862C06A2F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5350" y="3493207"/>
              <a:ext cx="1828100" cy="757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都说了圣经不可信！</a:t>
              </a:r>
              <a:endParaRPr 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  <p:sp>
          <p:nvSpPr>
            <p:cNvPr id="33" name="Text Box 5">
              <a:extLst>
                <a:ext uri="{FF2B5EF4-FFF2-40B4-BE49-F238E27FC236}">
                  <a16:creationId xmlns:a16="http://schemas.microsoft.com/office/drawing/2014/main" id="{E588FFBF-AECA-4F02-B598-D7B08D79C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419" y="3772974"/>
              <a:ext cx="1828100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zh-CN" altLang="en-US" sz="2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ongti TC" charset="-120"/>
                </a:rPr>
                <a:t>不知道。</a:t>
              </a:r>
              <a:endParaRPr 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4024"/>
            <a:ext cx="12191996" cy="6343647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>
                <a:sym typeface="Myriad Pro Bold" charset="0"/>
              </a:rPr>
              <a:t>08 Jews educating Jews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296362" y="5251612"/>
            <a:ext cx="29204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36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01556" y="267279"/>
            <a:ext cx="4583596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希腊人 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教育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犹太人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D1A61-B9BB-4C08-AF88-B66E1CE03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0136" y="1196752"/>
            <a:ext cx="281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哈！真傻！</a:t>
            </a:r>
            <a:endParaRPr 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2" name="WordArt 6">
            <a:extLst>
              <a:ext uri="{FF2B5EF4-FFF2-40B4-BE49-F238E27FC236}">
                <a16:creationId xmlns:a16="http://schemas.microsoft.com/office/drawing/2014/main" id="{76476D77-1830-482B-A6CF-D2D0B3BE05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528048" y="267278"/>
            <a:ext cx="2819399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5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成为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 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Songti TC" charset="-12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43D8FF15-8A86-4310-8083-D0769595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457" y="993892"/>
            <a:ext cx="2946648" cy="108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Comic Sans MS" charset="0"/>
                <a:ea typeface="ＭＳ Ｐゴシック" charset="0"/>
              </a:rPr>
              <a:t>基督徒不需要相信六日！我们可以接受万古千年和大爆炸。</a:t>
            </a:r>
            <a:endParaRPr lang="en-US" sz="2400" b="1" dirty="0">
              <a:solidFill>
                <a:srgbClr val="000000"/>
              </a:solidFill>
              <a:latin typeface="Comic Sans MS" charset="0"/>
              <a:ea typeface="ＭＳ Ｐゴシック" charset="0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A79231B3-C16B-4401-9E77-8F529BDBA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361" y="1567583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814924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4024"/>
            <a:ext cx="12191994" cy="6343647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/>
              <a:t>09 Greeks in family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152136" y="4749843"/>
            <a:ext cx="29204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51384" y="267279"/>
            <a:ext cx="4990211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希腊人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在家庭中的表现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3BD1A61-B9BB-4C08-AF88-B66E1CE03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580" y="692696"/>
            <a:ext cx="281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哈！真傻！</a:t>
            </a:r>
            <a:endParaRPr 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43D8FF15-8A86-4310-8083-D0769595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408" y="754461"/>
            <a:ext cx="213754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我们的孩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子为何没有继承我们的信仰？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A79231B3-C16B-4401-9E77-8F529BDBA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348" y="1721074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D5F6FB13-00BC-4111-9BC0-0693B2D0B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231842"/>
            <a:ext cx="4343400" cy="86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父母是“犹太人”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孩子是“希腊人”</a:t>
            </a:r>
            <a:endParaRPr 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63615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903498" y="1268760"/>
            <a:ext cx="82972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研究表明，人们放弃从小接受的基督教主要是因为没有被回答的合理问题。研究人员十分诧异，他们以为会听到人际关系问题，比如说，心灵受伤等。但是背离基督教的人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20BD836-C4AD-43E6-9907-1B5026BFB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未答之疑</a:t>
            </a:r>
            <a:endParaRPr lang="en-US" altLang="zh-CN" sz="4000">
              <a:latin typeface="微软雅黑" panose="020B0503020204020204" pitchFamily="34" charset="-122"/>
            </a:endParaRPr>
          </a:p>
        </p:txBody>
      </p:sp>
      <p:pic>
        <p:nvPicPr>
          <p:cNvPr id="5" name="Picture 6" descr="http://t2.gstatic.com/images?q=tbn:ANd9GcSToORvlG9dZSCxS6s6SthCOfYkcp2q2sbhRalF1W4IS6ref1s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718" y="1458744"/>
            <a:ext cx="2087784" cy="278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D8CB979-CC3B-46BD-97F8-67DBCA84E87A}"/>
              </a:ext>
            </a:extLst>
          </p:cNvPr>
          <p:cNvSpPr txBox="1"/>
          <p:nvPr/>
        </p:nvSpPr>
        <p:spPr>
          <a:xfrm>
            <a:off x="903498" y="4327741"/>
            <a:ext cx="105931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最常见的理由是他们的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疑惑和问题得不到回答</a:t>
            </a:r>
            <a:r>
              <a:rPr lang="zh-CN" altLang="en-US" sz="40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</a:t>
            </a:r>
            <a:endParaRPr lang="en-US" altLang="zh-CN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22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en-US" altLang="zh-CN" sz="2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---Nancy </a:t>
            </a:r>
            <a:r>
              <a:rPr lang="en-US" altLang="zh-CN" sz="2200" dirty="0" err="1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Pearcey</a:t>
            </a:r>
            <a:r>
              <a:rPr lang="en-US" altLang="zh-CN" sz="2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, Interview with </a:t>
            </a:r>
            <a:r>
              <a:rPr lang="en-US" altLang="zh-CN" sz="2200" i="1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Christian Post</a:t>
            </a:r>
            <a:r>
              <a:rPr lang="en-US" altLang="zh-CN" sz="2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, 14 April 2015</a:t>
            </a:r>
            <a:endParaRPr lang="zh-CN" altLang="en-US" sz="40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0676" y="5199332"/>
            <a:ext cx="8568952" cy="720080"/>
          </a:xfrm>
          <a:prstGeom prst="rect">
            <a:avLst/>
          </a:prstGeom>
          <a:solidFill>
            <a:srgbClr val="0029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type="subTitle" idx="1"/>
          </p:nvPr>
        </p:nvSpPr>
        <p:spPr>
          <a:xfrm>
            <a:off x="0" y="128826"/>
            <a:ext cx="12192000" cy="707886"/>
          </a:xfrm>
        </p:spPr>
        <p:txBody>
          <a:bodyPr wrap="square">
            <a:spAutoFit/>
          </a:bodyPr>
          <a:lstStyle/>
          <a:p>
            <a:pPr marL="0" indent="0" defTabSz="685800">
              <a:lnSpc>
                <a:spcPct val="100000"/>
              </a:lnSpc>
              <a:spcBef>
                <a:spcPts val="750"/>
              </a:spcBef>
              <a:buNone/>
            </a:pPr>
            <a:r>
              <a:rPr lang="zh-CN" altLang="en-US" sz="4000" dirty="0"/>
              <a:t>忽略圣经的创造论，下一代就会被世俗掳走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59D13795-7327-4FBC-B429-A1EF80B23438}"/>
              </a:ext>
            </a:extLst>
          </p:cNvPr>
          <p:cNvSpPr txBox="1">
            <a:spLocks/>
          </p:cNvSpPr>
          <p:nvPr/>
        </p:nvSpPr>
        <p:spPr>
          <a:xfrm>
            <a:off x="407368" y="1105787"/>
            <a:ext cx="11593288" cy="481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600" b="1" kern="1200" baseline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alt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lnSpc>
                <a:spcPct val="100000"/>
              </a:lnSpc>
              <a:spcBef>
                <a:spcPts val="750"/>
              </a:spcBef>
            </a:pPr>
            <a:r>
              <a:rPr lang="en-US" altLang="zh-CN" sz="3400" dirty="0"/>
              <a:t>Answers in Genesis </a:t>
            </a:r>
            <a:r>
              <a:rPr lang="zh-CN" altLang="en-US" sz="3400" dirty="0"/>
              <a:t>机构在美国做了一个严谨的调查。在福音性教会成长的孩子，</a:t>
            </a:r>
            <a:r>
              <a:rPr lang="zh-CN" altLang="en-US" sz="3400" dirty="0">
                <a:solidFill>
                  <a:srgbClr val="FF0000"/>
                </a:solidFill>
              </a:rPr>
              <a:t>有</a:t>
            </a:r>
            <a:r>
              <a:rPr lang="en-US" altLang="zh-CN" sz="3400" dirty="0">
                <a:solidFill>
                  <a:srgbClr val="FF0000"/>
                </a:solidFill>
              </a:rPr>
              <a:t>60%</a:t>
            </a:r>
            <a:r>
              <a:rPr lang="zh-CN" altLang="en-US" sz="3400" dirty="0">
                <a:solidFill>
                  <a:srgbClr val="FF0000"/>
                </a:solidFill>
              </a:rPr>
              <a:t>在二十多岁的时候就离开教会了</a:t>
            </a:r>
            <a:r>
              <a:rPr lang="zh-CN" altLang="en-US" sz="3400" dirty="0"/>
              <a:t>。</a:t>
            </a:r>
          </a:p>
          <a:p>
            <a:pPr algn="l" defTabSz="685800">
              <a:lnSpc>
                <a:spcPts val="500"/>
              </a:lnSpc>
              <a:spcBef>
                <a:spcPts val="750"/>
              </a:spcBef>
              <a:buFont typeface="Wingdings 2" pitchFamily="18" charset="2"/>
              <a:buNone/>
            </a:pPr>
            <a:endParaRPr lang="zh-CN" altLang="en-US" sz="3400" dirty="0"/>
          </a:p>
          <a:p>
            <a:pPr algn="l" defTabSz="685800">
              <a:lnSpc>
                <a:spcPct val="100000"/>
              </a:lnSpc>
              <a:spcBef>
                <a:spcPts val="750"/>
              </a:spcBef>
            </a:pPr>
            <a:r>
              <a:rPr lang="zh-CN" altLang="en-US" sz="3400" dirty="0"/>
              <a:t>在那</a:t>
            </a:r>
            <a:r>
              <a:rPr lang="en-US" altLang="zh-CN" sz="3400" dirty="0"/>
              <a:t>60%</a:t>
            </a:r>
            <a:r>
              <a:rPr lang="zh-CN" altLang="en-US" sz="3400" dirty="0"/>
              <a:t>当中，大部分都不再相信圣经的真实性，其中包括：</a:t>
            </a:r>
          </a:p>
          <a:p>
            <a:pPr marL="1885950" lvl="4" indent="-171450" defTabSz="685800">
              <a:spcBef>
                <a:spcPts val="375"/>
              </a:spcBef>
              <a:buFont typeface="Wingdings 2" pitchFamily="18" charset="2"/>
              <a:buChar char=""/>
            </a:pP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39.8%</a:t>
            </a: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最先在初中开始怀疑</a:t>
            </a:r>
          </a:p>
          <a:p>
            <a:pPr marL="1885950" lvl="4" indent="-171450" defTabSz="685800">
              <a:spcBef>
                <a:spcPts val="375"/>
              </a:spcBef>
              <a:buFont typeface="Wingdings 2" pitchFamily="18" charset="2"/>
              <a:buChar char=""/>
            </a:pP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43.7%</a:t>
            </a: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最先在高中开始怀疑</a:t>
            </a:r>
          </a:p>
          <a:p>
            <a:pPr marL="1885950" lvl="4" indent="-171450" defTabSz="685800">
              <a:spcBef>
                <a:spcPts val="375"/>
              </a:spcBef>
              <a:buFont typeface="Wingdings 2" pitchFamily="18" charset="2"/>
              <a:buChar char=""/>
            </a:pP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10.6%</a:t>
            </a:r>
            <a:r>
              <a:rPr lang="zh-CN" altLang="en-US" sz="3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最先在大学开始怀疑</a:t>
            </a:r>
          </a:p>
          <a:p>
            <a:pPr algn="l" defTabSz="685800">
              <a:lnSpc>
                <a:spcPts val="500"/>
              </a:lnSpc>
              <a:spcBef>
                <a:spcPts val="750"/>
              </a:spcBef>
              <a:buFont typeface="Wingdings 2" pitchFamily="18" charset="2"/>
              <a:buNone/>
            </a:pPr>
            <a:endParaRPr lang="zh-CN" altLang="en-US" sz="3400" dirty="0"/>
          </a:p>
          <a:p>
            <a:pPr algn="l" defTabSz="685800">
              <a:lnSpc>
                <a:spcPct val="100000"/>
              </a:lnSpc>
              <a:spcBef>
                <a:spcPts val="750"/>
              </a:spcBef>
              <a:buFont typeface="Wingdings 2" pitchFamily="18" charset="2"/>
              <a:buNone/>
            </a:pPr>
            <a:r>
              <a:rPr lang="zh-CN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如果你不给他们解答，世界和魔鬼就会解答！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77BD6BE5-A264-4269-94EA-2C06AF936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38600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34BA894-4C94-4006-88D8-17D44567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024"/>
            <a:ext cx="12191998" cy="6343649"/>
          </a:xfrm>
          <a:prstGeom prst="rect">
            <a:avLst/>
          </a:prstGeom>
        </p:spPr>
      </p:pic>
      <p:sp>
        <p:nvSpPr>
          <p:cNvPr id="2420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1696" y="-675456"/>
            <a:ext cx="12213696" cy="5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dirty="0"/>
              <a:t>10 Reach today</a:t>
            </a:r>
            <a:r>
              <a:rPr lang="fr-FR" altLang="ja-JP" dirty="0">
                <a:latin typeface="Arial"/>
              </a:rPr>
              <a:t>'</a:t>
            </a:r>
            <a:r>
              <a:rPr lang="en-US" altLang="zh-CN" dirty="0"/>
              <a:t>s Greeks</a:t>
            </a:r>
            <a:endParaRPr lang="en-US" dirty="0"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0" name="Text Box 4"/>
          <p:cNvSpPr txBox="1">
            <a:spLocks noChangeArrowheads="1"/>
          </p:cNvSpPr>
          <p:nvPr/>
        </p:nvSpPr>
        <p:spPr bwMode="auto">
          <a:xfrm>
            <a:off x="7007423" y="185561"/>
            <a:ext cx="2819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我们能够相信圣经</a:t>
            </a:r>
          </a:p>
          <a:p>
            <a:pPr algn="ctr">
              <a:spcBef>
                <a:spcPts val="0"/>
              </a:spcBef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的记载是真实的历史！</a:t>
            </a:r>
          </a:p>
          <a:p>
            <a:pPr algn="ctr">
              <a:spcBef>
                <a:spcPts val="0"/>
              </a:spcBef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让我们从头开始吧！</a:t>
            </a:r>
            <a:endParaRPr lang="en-US" altLang="zh-CN" sz="2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420745" name="Text Box 9"/>
          <p:cNvSpPr txBox="1">
            <a:spLocks noChangeArrowheads="1"/>
          </p:cNvSpPr>
          <p:nvPr/>
        </p:nvSpPr>
        <p:spPr bwMode="auto">
          <a:xfrm rot="-940369">
            <a:off x="1446262" y="4996251"/>
            <a:ext cx="29204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希腊人的路</a:t>
            </a:r>
            <a:endParaRPr lang="en-US" sz="40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2B7C49CE-BDD2-4948-BD87-92F5F1319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43" y="1728390"/>
            <a:ext cx="202406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创世记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45" name="WordArt 6">
            <a:extLst>
              <a:ext uri="{FF2B5EF4-FFF2-40B4-BE49-F238E27FC236}">
                <a16:creationId xmlns:a16="http://schemas.microsoft.com/office/drawing/2014/main" id="{DE752BF8-6453-4AE4-A73A-56C54C8564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95400" y="665693"/>
            <a:ext cx="5616624" cy="5355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Songti TC" charset="-120"/>
              </a:rPr>
              <a:t>将福音传给今天的</a:t>
            </a:r>
            <a:r>
              <a:rPr lang="zh-CN" altLang="en-US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希腊人</a:t>
            </a:r>
            <a:endParaRPr lang="en-US" sz="3600" b="1" kern="10" dirty="0">
              <a:ln w="9525">
                <a:noFill/>
                <a:round/>
                <a:headEnd/>
                <a:tailEnd/>
              </a:ln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611434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59396" y="1197620"/>
            <a:ext cx="1087320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“我从小在教会长大，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青少年（十几岁）</a:t>
            </a:r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时期自称是一位无神论或不可知论者，拒绝信主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对我来说‘创造还是进化’是一个关键问题。如果圣经从一开始就错了，要我怎能相信呢？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”</a:t>
            </a:r>
            <a:endParaRPr lang="en-US" altLang="zh-CN" sz="40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8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后来接触到创造科学材料，恢复信心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】</a:t>
            </a:r>
            <a:r>
              <a:rPr lang="zh-CN" altLang="en-US" sz="40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“感谢你们！愿神祝福你们！”</a:t>
            </a:r>
            <a:endParaRPr lang="en-US" altLang="zh-CN" sz="40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8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pPr algn="r"/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--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肯尼斯 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M.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，致国际创造事工他蒙恩得救的见证 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64D8788-9792-4154-8D15-CE581BE634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4000">
                <a:latin typeface="微软雅黑" panose="020B0503020204020204" pitchFamily="34" charset="-122"/>
              </a:rPr>
              <a:t>一个成功回转的案例</a:t>
            </a:r>
            <a:endParaRPr lang="en-US" altLang="zh-CN" sz="400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2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0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spcAft>
                <a:spcPts val="13"/>
              </a:spcAft>
              <a:defRPr/>
            </a:pPr>
            <a:r>
              <a:rPr lang="en-US" dirty="0">
                <a:latin typeface="Songti TC" charset="-120"/>
                <a:ea typeface="Songti TC" charset="-120"/>
                <a:cs typeface="Songti TC" charset="-120"/>
              </a:rPr>
              <a:t>Know Your Soil 00899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02C50AE-F0E5-4CB2-B57B-596B43CDB7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撒种的人，要懂得判断自己的土壤</a:t>
            </a:r>
          </a:p>
        </p:txBody>
      </p:sp>
      <p:pic>
        <p:nvPicPr>
          <p:cNvPr id="250882" name="Picture 3" descr="Know Your Soil 008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2625" y="875798"/>
            <a:ext cx="7246750" cy="543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>
            <a:spLocks noChangeArrowheads="1"/>
          </p:cNvSpPr>
          <p:nvPr/>
        </p:nvSpPr>
        <p:spPr bwMode="auto">
          <a:xfrm>
            <a:off x="1127448" y="1230988"/>
            <a:ext cx="3181031" cy="149259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CC98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50884" name="TextBox 3"/>
          <p:cNvSpPr txBox="1">
            <a:spLocks noChangeArrowheads="1"/>
          </p:cNvSpPr>
          <p:nvPr/>
        </p:nvSpPr>
        <p:spPr bwMode="auto">
          <a:xfrm>
            <a:off x="1501867" y="1338590"/>
            <a:ext cx="2362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我知道这些种子撒哪儿是不会生长的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50885" name="TextBox 2"/>
          <p:cNvSpPr txBox="1">
            <a:spLocks noChangeArrowheads="1"/>
          </p:cNvSpPr>
          <p:nvPr/>
        </p:nvSpPr>
        <p:spPr bwMode="auto">
          <a:xfrm>
            <a:off x="3858501" y="3331720"/>
            <a:ext cx="1261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好土地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50887" name="TextBox 8"/>
          <p:cNvSpPr txBox="1">
            <a:spLocks noChangeArrowheads="1"/>
          </p:cNvSpPr>
          <p:nvPr/>
        </p:nvSpPr>
        <p:spPr bwMode="auto">
          <a:xfrm>
            <a:off x="5347697" y="3424666"/>
            <a:ext cx="1261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硬土地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50888" name="TextBox 9"/>
          <p:cNvSpPr txBox="1">
            <a:spLocks noChangeArrowheads="1"/>
          </p:cNvSpPr>
          <p:nvPr/>
        </p:nvSpPr>
        <p:spPr bwMode="auto">
          <a:xfrm>
            <a:off x="7071616" y="3424666"/>
            <a:ext cx="1261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石头地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50889" name="TextBox 10"/>
          <p:cNvSpPr txBox="1">
            <a:spLocks noChangeArrowheads="1"/>
          </p:cNvSpPr>
          <p:nvPr/>
        </p:nvSpPr>
        <p:spPr bwMode="auto">
          <a:xfrm>
            <a:off x="8486805" y="3070110"/>
            <a:ext cx="1261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荆棘地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12192000" cy="646331"/>
          </a:xfrm>
        </p:spPr>
        <p:txBody>
          <a:bodyPr/>
          <a:lstStyle/>
          <a:p>
            <a:r>
              <a:rPr lang="zh-CN" altLang="en-US" sz="4000" dirty="0">
                <a:latin typeface="微软雅黑" panose="020B0503020204020204" pitchFamily="34" charset="-122"/>
              </a:rPr>
              <a:t>“犹太人”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1809720" y="928670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prstClr val="black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。</a:t>
            </a:r>
            <a:endParaRPr lang="zh-CN" altLang="en-US" sz="3200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1465209" y="928671"/>
            <a:ext cx="9203185" cy="4295851"/>
            <a:chOff x="-58792" y="1395689"/>
            <a:chExt cx="9203185" cy="4295851"/>
          </a:xfrm>
        </p:grpSpPr>
        <p:pic>
          <p:nvPicPr>
            <p:cNvPr id="5" name="Picture 3" descr="Jews plowed 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" t="21412" r="2236" b="18817"/>
            <a:stretch>
              <a:fillRect/>
            </a:stretch>
          </p:blipFill>
          <p:spPr bwMode="auto">
            <a:xfrm>
              <a:off x="-1" y="1395689"/>
              <a:ext cx="9144394" cy="4295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4" name="Group 6"/>
            <p:cNvGrpSpPr/>
            <p:nvPr/>
          </p:nvGrpSpPr>
          <p:grpSpPr>
            <a:xfrm>
              <a:off x="-58792" y="3144334"/>
              <a:ext cx="7058060" cy="427542"/>
              <a:chOff x="-58792" y="3123976"/>
              <a:chExt cx="7058060" cy="427542"/>
            </a:xfrm>
          </p:grpSpPr>
          <p:sp>
            <p:nvSpPr>
              <p:cNvPr id="8" name="Text Box 4"/>
              <p:cNvSpPr txBox="1">
                <a:spLocks noChangeArrowheads="1"/>
              </p:cNvSpPr>
              <p:nvPr/>
            </p:nvSpPr>
            <p:spPr bwMode="auto">
              <a:xfrm rot="21325564">
                <a:off x="-58792" y="3151408"/>
                <a:ext cx="20574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zh-CN" altLang="en-US" sz="2000" b="1" dirty="0">
                    <a:solidFill>
                      <a:srgbClr val="006600"/>
                    </a:solidFill>
                    <a:latin typeface="Comic Sans MS" charset="0"/>
                    <a:ea typeface="ＭＳ Ｐゴシック" charset="0"/>
                  </a:rPr>
                  <a:t>家庭</a:t>
                </a:r>
                <a:endParaRPr lang="en-US" sz="2000" b="1" dirty="0">
                  <a:solidFill>
                    <a:srgbClr val="006600"/>
                  </a:solidFill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9" name="Text Box 6"/>
              <p:cNvSpPr txBox="1">
                <a:spLocks noChangeArrowheads="1"/>
              </p:cNvSpPr>
              <p:nvPr/>
            </p:nvSpPr>
            <p:spPr bwMode="auto">
              <a:xfrm rot="21325564">
                <a:off x="2155786" y="3123976"/>
                <a:ext cx="20574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zh-CN" altLang="en-US" sz="2000" b="1" dirty="0">
                    <a:solidFill>
                      <a:srgbClr val="004C72"/>
                    </a:solidFill>
                    <a:latin typeface="Comic Sans MS" charset="0"/>
                    <a:ea typeface="ＭＳ Ｐゴシック" charset="0"/>
                  </a:rPr>
                  <a:t>学校</a:t>
                </a:r>
                <a:endParaRPr lang="en-US" sz="2000" b="1" dirty="0">
                  <a:solidFill>
                    <a:srgbClr val="004C72"/>
                  </a:solidFill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 rot="21325564">
                <a:off x="4941868" y="3133120"/>
                <a:ext cx="20574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zh-CN" altLang="en-US" sz="2000" b="1" dirty="0">
                    <a:solidFill>
                      <a:srgbClr val="CC0000"/>
                    </a:solidFill>
                    <a:latin typeface="Comic Sans MS" charset="0"/>
                    <a:ea typeface="ＭＳ Ｐゴシック" charset="0"/>
                  </a:rPr>
                  <a:t>教会</a:t>
                </a:r>
                <a:endParaRPr lang="en-US" sz="2000" b="1" dirty="0">
                  <a:solidFill>
                    <a:srgbClr val="CC0000"/>
                  </a:solidFill>
                  <a:latin typeface="Comic Sans MS" charset="0"/>
                  <a:ea typeface="ＭＳ Ｐゴシック" charset="0"/>
                </a:endParaRPr>
              </a:p>
            </p:txBody>
          </p:sp>
        </p:grpSp>
      </p:grp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773526" y="5257813"/>
            <a:ext cx="3822672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5400" dirty="0">
                <a:solidFill>
                  <a:prstClr val="black"/>
                </a:solidFill>
                <a:latin typeface="Arial" pitchFamily="34" charset="0"/>
                <a:ea typeface="汉仪大宋简" panose="02010609000101010101" pitchFamily="49" charset="-122"/>
                <a:cs typeface="Arial" pitchFamily="34" charset="0"/>
              </a:rPr>
              <a:t>耕过的土地</a:t>
            </a:r>
            <a:endParaRPr lang="en-US" altLang="en-US" sz="5400" dirty="0">
              <a:solidFill>
                <a:prstClr val="black"/>
              </a:solidFill>
              <a:latin typeface="Arial" pitchFamily="34" charset="0"/>
              <a:ea typeface="汉仪大宋简" panose="02010609000101010101" pitchFamily="49" charset="-122"/>
              <a:cs typeface="Arial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8863740" y="5214950"/>
            <a:ext cx="1768765" cy="107721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 lIns="91440" rIns="0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prstClr val="black"/>
                </a:solidFill>
                <a:latin typeface="Arial" pitchFamily="34" charset="0"/>
                <a:ea typeface="汉仪大宋简" panose="02010609000101010101" pitchFamily="49" charset="-122"/>
                <a:cs typeface="Arial" pitchFamily="34" charset="0"/>
              </a:rPr>
              <a:t>没</a:t>
            </a:r>
            <a:r>
              <a:rPr lang="zh-CN" altLang="en-US" sz="3200">
                <a:solidFill>
                  <a:prstClr val="black"/>
                </a:solidFill>
                <a:latin typeface="Arial" pitchFamily="34" charset="0"/>
                <a:ea typeface="汉仪大宋简" panose="02010609000101010101" pitchFamily="49" charset="-122"/>
                <a:cs typeface="Arial" pitchFamily="34" charset="0"/>
              </a:rPr>
              <a:t>有耕</a:t>
            </a:r>
            <a:endParaRPr lang="en-US" altLang="zh-CN" sz="3200">
              <a:solidFill>
                <a:prstClr val="black"/>
              </a:solidFill>
              <a:latin typeface="Arial" pitchFamily="34" charset="0"/>
              <a:ea typeface="汉仪大宋简" panose="02010609000101010101" pitchFamily="49" charset="-122"/>
              <a:cs typeface="Arial" pitchFamily="34" charset="0"/>
            </a:endParaRPr>
          </a:p>
          <a:p>
            <a:pPr>
              <a:defRPr/>
            </a:pPr>
            <a:r>
              <a:rPr lang="zh-CN" altLang="en-US" sz="3200">
                <a:solidFill>
                  <a:prstClr val="black"/>
                </a:solidFill>
                <a:latin typeface="Arial" pitchFamily="34" charset="0"/>
                <a:ea typeface="汉仪大宋简" panose="02010609000101010101" pitchFamily="49" charset="-122"/>
                <a:cs typeface="Arial" pitchFamily="34" charset="0"/>
              </a:rPr>
              <a:t>过的</a:t>
            </a:r>
            <a:r>
              <a:rPr lang="zh-CN" altLang="en-US" sz="3200" dirty="0">
                <a:solidFill>
                  <a:prstClr val="black"/>
                </a:solidFill>
                <a:latin typeface="Arial" pitchFamily="34" charset="0"/>
                <a:ea typeface="汉仪大宋简" panose="02010609000101010101" pitchFamily="49" charset="-122"/>
                <a:cs typeface="Arial" pitchFamily="34" charset="0"/>
              </a:rPr>
              <a:t>土地</a:t>
            </a:r>
            <a:endParaRPr lang="en-US" altLang="en-US" sz="3200" dirty="0">
              <a:solidFill>
                <a:prstClr val="black"/>
              </a:solidFill>
              <a:latin typeface="Arial" pitchFamily="34" charset="0"/>
              <a:ea typeface="汉仪大宋简" panose="02010609000101010101" pitchFamily="49" charset="-122"/>
              <a:cs typeface="Arial" pitchFamily="34" charset="0"/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10128448" y="4725144"/>
            <a:ext cx="432048" cy="1008112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283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id="{7F966083-FAEF-4E52-B917-3E210DD8C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2612556-DC67-4CE8-8C89-020D9A0C04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617348" name="Text Box 4"/>
          <p:cNvSpPr txBox="1">
            <a:spLocks noChangeArrowheads="1"/>
          </p:cNvSpPr>
          <p:nvPr/>
        </p:nvSpPr>
        <p:spPr bwMode="auto">
          <a:xfrm>
            <a:off x="1848946" y="6107349"/>
            <a:ext cx="5943600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4400" dirty="0">
                <a:solidFill>
                  <a:schemeClr val="bg1"/>
                </a:solidFill>
                <a:latin typeface="Futura Md BT" charset="0"/>
                <a:ea typeface="ＭＳ Ｐゴシック" charset="0"/>
              </a:rPr>
              <a:t>没有耕的地</a:t>
            </a:r>
            <a:endParaRPr lang="en-US" sz="4400" dirty="0">
              <a:solidFill>
                <a:schemeClr val="bg1"/>
              </a:solidFill>
              <a:latin typeface="Futura Md BT" charset="0"/>
              <a:ea typeface="ＭＳ Ｐゴシック" charset="0"/>
            </a:endParaRPr>
          </a:p>
        </p:txBody>
      </p:sp>
      <p:sp>
        <p:nvSpPr>
          <p:cNvPr id="2617349" name="Text Box 5"/>
          <p:cNvSpPr txBox="1">
            <a:spLocks noChangeArrowheads="1"/>
          </p:cNvSpPr>
          <p:nvPr/>
        </p:nvSpPr>
        <p:spPr bwMode="auto">
          <a:xfrm>
            <a:off x="1596548" y="5910372"/>
            <a:ext cx="827045" cy="830997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 rIns="91440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rgbClr val="FFFF00"/>
                </a:solidFill>
                <a:latin typeface="Futura Md BT" charset="0"/>
                <a:ea typeface="ＭＳ Ｐゴシック" charset="0"/>
              </a:rPr>
              <a:t>耕种</a:t>
            </a:r>
            <a:endParaRPr lang="en-US" altLang="zh-CN" sz="2400" b="1">
              <a:solidFill>
                <a:srgbClr val="FFFF00"/>
              </a:solidFill>
              <a:latin typeface="Futura Md BT" charset="0"/>
              <a:ea typeface="ＭＳ Ｐゴシック" charset="0"/>
            </a:endParaRPr>
          </a:p>
          <a:p>
            <a:pPr>
              <a:defRPr/>
            </a:pPr>
            <a:r>
              <a:rPr lang="zh-CN" altLang="en-US" sz="2400" b="1">
                <a:solidFill>
                  <a:srgbClr val="FFFF00"/>
                </a:solidFill>
                <a:latin typeface="Futura Md BT" charset="0"/>
                <a:ea typeface="ＭＳ Ｐゴシック" charset="0"/>
              </a:rPr>
              <a:t>田</a:t>
            </a:r>
            <a:r>
              <a:rPr lang="zh-CN" altLang="en-US" sz="2400" b="1" dirty="0">
                <a:solidFill>
                  <a:srgbClr val="FFFF00"/>
                </a:solidFill>
                <a:latin typeface="Futura Md BT" charset="0"/>
                <a:ea typeface="ＭＳ Ｐゴシック" charset="0"/>
              </a:rPr>
              <a:t>地</a:t>
            </a:r>
            <a:endParaRPr lang="en-US" sz="2400" b="1" dirty="0">
              <a:solidFill>
                <a:srgbClr val="FFFF00"/>
              </a:solidFill>
              <a:latin typeface="Futura Md BT" charset="0"/>
              <a:ea typeface="ＭＳ Ｐゴシック" charset="0"/>
            </a:endParaRPr>
          </a:p>
        </p:txBody>
      </p:sp>
      <p:sp>
        <p:nvSpPr>
          <p:cNvPr id="2617350" name="Text Box 6"/>
          <p:cNvSpPr txBox="1">
            <a:spLocks noChangeArrowheads="1"/>
          </p:cNvSpPr>
          <p:nvPr/>
        </p:nvSpPr>
        <p:spPr bwMode="auto">
          <a:xfrm>
            <a:off x="5735960" y="1334443"/>
            <a:ext cx="3551237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3600" b="1" dirty="0">
                <a:solidFill>
                  <a:srgbClr val="CC0000"/>
                </a:solidFill>
                <a:latin typeface="Futura Md BT" charset="0"/>
                <a:ea typeface="ＭＳ Ｐゴシック" charset="0"/>
              </a:rPr>
              <a:t>被污染的种子</a:t>
            </a:r>
            <a:endParaRPr lang="en-US" sz="3600" b="1" dirty="0">
              <a:solidFill>
                <a:srgbClr val="CC0000"/>
              </a:solidFill>
              <a:latin typeface="Futura Md BT" charset="0"/>
              <a:ea typeface="ＭＳ Ｐゴシック" charset="0"/>
            </a:endParaRPr>
          </a:p>
        </p:txBody>
      </p:sp>
      <p:sp>
        <p:nvSpPr>
          <p:cNvPr id="2617351" name="Text Box 7"/>
          <p:cNvSpPr txBox="1">
            <a:spLocks noChangeArrowheads="1"/>
          </p:cNvSpPr>
          <p:nvPr/>
        </p:nvSpPr>
        <p:spPr bwMode="auto">
          <a:xfrm>
            <a:off x="623392" y="61734"/>
            <a:ext cx="106943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 lIns="0" rIns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“希腊人”在媒体、学校、甚至教会播撒灭亡的种子：进化论、年老地球论、 神导进化论、一日如一纪</a:t>
            </a:r>
            <a:r>
              <a:rPr lang="en-US" altLang="zh-CN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……</a:t>
            </a:r>
            <a:endParaRPr lang="en-US" sz="3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1559496" y="5492080"/>
            <a:ext cx="274320" cy="457200"/>
          </a:xfrm>
          <a:prstGeom prst="up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2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/>
              <a:t>Church Today sowing 00895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C31DE66D-7F4B-4FEB-BCC6-8C58F34CBD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今天的教会</a:t>
            </a:r>
          </a:p>
        </p:txBody>
      </p:sp>
      <p:pic>
        <p:nvPicPr>
          <p:cNvPr id="254978" name="Picture 3" descr="Church Today-Sowing 008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7479" y="847946"/>
            <a:ext cx="7255346" cy="544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927648" y="1556792"/>
            <a:ext cx="33015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我们过去都是这</a:t>
            </a:r>
            <a:endParaRPr lang="en-US" altLang="zh-CN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样传福音的。哇！这些杂草一天比一天厉害！真不知该怎么办！</a:t>
            </a:r>
            <a:endParaRPr lang="en-US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20706660">
            <a:off x="5658767" y="4188975"/>
            <a:ext cx="152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Futura Condensed"/>
                <a:ea typeface="ＭＳ Ｐゴシック" charset="0"/>
                <a:cs typeface="Futura Condensed"/>
              </a:rPr>
              <a:t>福音的</a:t>
            </a:r>
          </a:p>
          <a:p>
            <a:pPr algn="ctr"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Futura Condensed"/>
                <a:ea typeface="ＭＳ Ｐゴシック" charset="0"/>
                <a:cs typeface="Futura Condensed"/>
              </a:rPr>
              <a:t>种子</a:t>
            </a:r>
            <a:endParaRPr lang="en-US" sz="2000" b="1" dirty="0">
              <a:solidFill>
                <a:srgbClr val="000000"/>
              </a:solidFill>
              <a:latin typeface="Futura Condensed"/>
              <a:ea typeface="ＭＳ Ｐゴシック" charset="0"/>
              <a:cs typeface="Futura Condensed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4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4300"/>
              </a:lnSpc>
              <a:spcAft>
                <a:spcPts val="13"/>
              </a:spcAft>
              <a:defRPr/>
            </a:pPr>
            <a:r>
              <a:rPr lang="en-US"/>
              <a:t>Creation Evangelism Bulldozer 00550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7B32B8-8C88-484B-8E8D-6B1057A7EA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创造论传福音</a:t>
            </a:r>
          </a:p>
        </p:txBody>
      </p:sp>
      <p:pic>
        <p:nvPicPr>
          <p:cNvPr id="261122" name="Picture 3" descr="Creation Evangelism Bulldozer 005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6755" y="836712"/>
            <a:ext cx="7296267" cy="54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1444" name="Text Box 4"/>
          <p:cNvSpPr txBox="1">
            <a:spLocks noChangeArrowheads="1"/>
          </p:cNvSpPr>
          <p:nvPr/>
        </p:nvSpPr>
        <p:spPr bwMode="auto">
          <a:xfrm>
            <a:off x="3935760" y="4221088"/>
            <a:ext cx="2354263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创世记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621449" name="Text Box 9"/>
          <p:cNvSpPr txBox="1">
            <a:spLocks noChangeArrowheads="1"/>
          </p:cNvSpPr>
          <p:nvPr/>
        </p:nvSpPr>
        <p:spPr bwMode="auto">
          <a:xfrm rot="-3598372">
            <a:off x="5835636" y="2778049"/>
            <a:ext cx="3657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sz="32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2621450" name="Text Box 10"/>
          <p:cNvSpPr txBox="1">
            <a:spLocks noChangeArrowheads="1"/>
          </p:cNvSpPr>
          <p:nvPr/>
        </p:nvSpPr>
        <p:spPr bwMode="auto">
          <a:xfrm rot="-4886146">
            <a:off x="7292299" y="3104590"/>
            <a:ext cx="3657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5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4300"/>
              </a:lnSpc>
              <a:spcAft>
                <a:spcPts val="13"/>
              </a:spcAft>
              <a:defRPr/>
            </a:pPr>
            <a:r>
              <a:rPr lang="en-US">
                <a:latin typeface="Songti TC" charset="-120"/>
                <a:ea typeface="Songti TC" charset="-120"/>
                <a:cs typeface="Songti TC" charset="-120"/>
              </a:rPr>
              <a:t>Creation Evangelism Bulldozer 00550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77B4F053-C504-4049-97DD-E6596B19E0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解答问题</a:t>
            </a:r>
          </a:p>
        </p:txBody>
      </p:sp>
      <p:pic>
        <p:nvPicPr>
          <p:cNvPr id="263170" name="Picture 3" descr="Creation Evangelism Bulldozer 00550-questions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448260" y="836712"/>
            <a:ext cx="7295479" cy="5472608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2625540" name="Text Box 4"/>
          <p:cNvSpPr txBox="1">
            <a:spLocks noChangeArrowheads="1"/>
          </p:cNvSpPr>
          <p:nvPr/>
        </p:nvSpPr>
        <p:spPr bwMode="auto">
          <a:xfrm>
            <a:off x="1846061" y="908720"/>
            <a:ext cx="4724401" cy="302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回答：</a:t>
            </a:r>
            <a:b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</a:b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上帝怎么来的？</a:t>
            </a:r>
            <a:b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</a:b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进化是科学事实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  <a:b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</a:b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恐龙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猿人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化石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  <a:b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</a:b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地球的年龄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  <a:b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</a:b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挪亚方舟</a:t>
            </a:r>
            <a:r>
              <a:rPr 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ngti TC" charset="-120"/>
              </a:rPr>
              <a:t>?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endParaRPr lang="en-US" sz="2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ngti TC" charset="-12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957761" y="4216093"/>
            <a:ext cx="2354263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创世记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 rot="-3598372">
            <a:off x="5876361" y="2756432"/>
            <a:ext cx="3657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 rot="-4886146">
            <a:off x="7353470" y="3085813"/>
            <a:ext cx="3657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Songti TC" charset="-120"/>
                <a:ea typeface="Songti TC" charset="-120"/>
                <a:cs typeface="Songti TC" charset="-120"/>
              </a:rPr>
              <a:t>进化论</a:t>
            </a:r>
            <a:endParaRPr lang="en-US" sz="2800" b="1" dirty="0">
              <a:solidFill>
                <a:srgbClr val="000000"/>
              </a:solidFill>
              <a:latin typeface="Songti TC" charset="-120"/>
              <a:ea typeface="Songti TC" charset="-120"/>
              <a:cs typeface="Songti TC" charset="-120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923622"/>
            <a:ext cx="3744416" cy="535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20"/>
          <p:cNvGrpSpPr/>
          <p:nvPr/>
        </p:nvGrpSpPr>
        <p:grpSpPr>
          <a:xfrm>
            <a:off x="1523331" y="6282001"/>
            <a:ext cx="9144837" cy="718677"/>
            <a:chOff x="-670" y="6282000"/>
            <a:chExt cx="12192892" cy="718677"/>
          </a:xfrm>
        </p:grpSpPr>
        <p:sp>
          <p:nvSpPr>
            <p:cNvPr id="22" name="矩形 21"/>
            <p:cNvSpPr/>
            <p:nvPr/>
          </p:nvSpPr>
          <p:spPr>
            <a:xfrm>
              <a:off x="223" y="6372000"/>
              <a:ext cx="12191999" cy="504000"/>
            </a:xfrm>
            <a:prstGeom prst="rect">
              <a:avLst/>
            </a:prstGeom>
            <a:gradFill flip="none" rotWithShape="1">
              <a:gsLst>
                <a:gs pos="100000">
                  <a:srgbClr val="002953"/>
                </a:gs>
                <a:gs pos="48000">
                  <a:srgbClr val="024C89"/>
                </a:gs>
                <a:gs pos="0">
                  <a:srgbClr val="00295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V="1">
              <a:off x="-670" y="6390000"/>
              <a:ext cx="12191999" cy="1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标题 1"/>
            <p:cNvSpPr txBox="1">
              <a:spLocks/>
            </p:cNvSpPr>
            <p:nvPr/>
          </p:nvSpPr>
          <p:spPr>
            <a:xfrm>
              <a:off x="7372423" y="6477000"/>
              <a:ext cx="3600399" cy="494570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altLang="zh-CN" sz="22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www.chuangzaolun.com</a:t>
              </a:r>
              <a:endParaRPr lang="zh-CN" altLang="en-US" sz="2200" b="1" dirty="0">
                <a:solidFill>
                  <a:prstClr val="white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2" y="6282000"/>
              <a:ext cx="1067220" cy="718677"/>
            </a:xfrm>
            <a:prstGeom prst="rect">
              <a:avLst/>
            </a:prstGeom>
          </p:spPr>
        </p:pic>
      </p:grpSp>
      <p:sp>
        <p:nvSpPr>
          <p:cNvPr id="3" name="副标题 2">
            <a:extLst>
              <a:ext uri="{FF2B5EF4-FFF2-40B4-BE49-F238E27FC236}">
                <a16:creationId xmlns:a16="http://schemas.microsoft.com/office/drawing/2014/main" id="{6109A3AF-5098-4F77-A122-BA6FCEB30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《</a:t>
            </a:r>
            <a:r>
              <a:rPr lang="zh-CN" altLang="en-US" sz="3600" dirty="0"/>
              <a:t>心系创造</a:t>
            </a:r>
            <a:r>
              <a:rPr lang="en-US" altLang="zh-CN" sz="3600" dirty="0"/>
              <a:t>︰</a:t>
            </a:r>
            <a:r>
              <a:rPr lang="zh-CN" altLang="en-US" sz="3600" dirty="0"/>
              <a:t>福音驱动程式 </a:t>
            </a:r>
            <a:r>
              <a:rPr lang="en-US" altLang="zh-CN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》</a:t>
            </a:r>
            <a:endParaRPr lang="zh-CN" altLang="en-US" dirty="0"/>
          </a:p>
        </p:txBody>
      </p:sp>
      <p:sp>
        <p:nvSpPr>
          <p:cNvPr id="16" name="Title 6"/>
          <p:cNvSpPr txBox="1">
            <a:spLocks/>
          </p:cNvSpPr>
          <p:nvPr/>
        </p:nvSpPr>
        <p:spPr>
          <a:xfrm>
            <a:off x="4810180" y="1639662"/>
            <a:ext cx="2643142" cy="1217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40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创造蓝图</a:t>
            </a:r>
            <a:r>
              <a:rPr lang="en-US" altLang="zh-CN" sz="40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1-01</a:t>
            </a:r>
          </a:p>
        </p:txBody>
      </p:sp>
      <p:sp>
        <p:nvSpPr>
          <p:cNvPr id="38" name="矩形 37"/>
          <p:cNvSpPr/>
          <p:nvPr/>
        </p:nvSpPr>
        <p:spPr>
          <a:xfrm>
            <a:off x="4881554" y="3571876"/>
            <a:ext cx="5643570" cy="2677656"/>
          </a:xfrm>
          <a:prstGeom prst="rect">
            <a:avLst/>
          </a:prstGeom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所有讲员都是基督徒，以圣经真理为信仰根基，并以神话语中的启示和大自然的现象为认识这个被造世界的基础。在神话语的真理中，你的信心会被坚固，装备好自己，以回应信徒和非信徒的质疑和反驳。</a:t>
            </a:r>
          </a:p>
        </p:txBody>
      </p:sp>
      <p:pic>
        <p:nvPicPr>
          <p:cNvPr id="11" name="Picture 10" descr="Bluprt 1-01 (PROBABLY) Key to Witnessing 圣经创造蓝图系列  光盘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05752" y="857232"/>
            <a:ext cx="2619372" cy="2619372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42C607A2-52FE-4448-9C69-127C920609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41113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0" y="0"/>
            <a:ext cx="12192000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/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685800" y="304800"/>
              <a:ext cx="77724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书籍推荐： 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创造论的奇妙故事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endParaRPr lang="tr-TR" sz="2400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" name="组合 56"/>
          <p:cNvGrpSpPr/>
          <p:nvPr/>
        </p:nvGrpSpPr>
        <p:grpSpPr>
          <a:xfrm>
            <a:off x="4733416" y="1728873"/>
            <a:ext cx="6647190" cy="3953471"/>
            <a:chOff x="3429000" y="1295400"/>
            <a:chExt cx="6647190" cy="3953471"/>
          </a:xfrm>
        </p:grpSpPr>
        <p:sp>
          <p:nvSpPr>
            <p:cNvPr id="58" name="L 形 57"/>
            <p:cNvSpPr/>
            <p:nvPr/>
          </p:nvSpPr>
          <p:spPr>
            <a:xfrm rot="5400000">
              <a:off x="3361813" y="1362587"/>
              <a:ext cx="362973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L 形 58"/>
            <p:cNvSpPr/>
            <p:nvPr/>
          </p:nvSpPr>
          <p:spPr>
            <a:xfrm rot="16200000">
              <a:off x="9657090" y="4829771"/>
              <a:ext cx="609600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581399" y="1463219"/>
              <a:ext cx="6331527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0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作者：</a:t>
              </a:r>
              <a:r>
                <a:rPr lang="en-US" altLang="zh-CN" sz="30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Duane T. Gish, Ph.D.</a:t>
              </a:r>
              <a:r>
                <a:rPr lang="zh-CN" altLang="en-US" sz="30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本书是一本深入浅出的创造科学护教著作。书中涵盖内容全面，通俗易懂，图文并茂，用不多的篇幅化解了人们观念中科学与圣经的矛盾。对猿猴还是亚当，创造还是进化，圣经和科学，恐龙和化石等困惑做出解答，尤其适合青少年和慕道友。</a:t>
              </a:r>
            </a:p>
          </p:txBody>
        </p:sp>
      </p:grpSp>
      <p:sp>
        <p:nvSpPr>
          <p:cNvPr id="61" name="矩形 60" hidden="1"/>
          <p:cNvSpPr/>
          <p:nvPr/>
        </p:nvSpPr>
        <p:spPr>
          <a:xfrm>
            <a:off x="5105400" y="2286000"/>
            <a:ext cx="525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                        </a:t>
            </a:r>
            <a:r>
              <a:rPr lang="zh-CN" altLang="en-US" sz="28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人类从哪里来？猿人存在吗？我们是猿人的后代吗？什么是罪？为什么罪是不好的？为什么做坏事很容易，做好事却很难？撒旦是谁？该隐的妻子是谁？</a:t>
            </a:r>
          </a:p>
        </p:txBody>
      </p:sp>
      <p:grpSp>
        <p:nvGrpSpPr>
          <p:cNvPr id="4" name="组合 2"/>
          <p:cNvGrpSpPr/>
          <p:nvPr/>
        </p:nvGrpSpPr>
        <p:grpSpPr>
          <a:xfrm>
            <a:off x="914400" y="1600201"/>
            <a:ext cx="3373394" cy="4582551"/>
            <a:chOff x="211394" y="1676400"/>
            <a:chExt cx="3373394" cy="4582551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676400"/>
              <a:ext cx="2802194" cy="4022846"/>
            </a:xfrm>
            <a:prstGeom prst="rect">
              <a:avLst/>
            </a:prstGeom>
            <a:effectLst/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94" y="5715000"/>
              <a:ext cx="3373394" cy="543951"/>
            </a:xfrm>
            <a:prstGeom prst="rect">
              <a:avLst/>
            </a:prstGeom>
          </p:spPr>
        </p:pic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83A3D9EB-F90A-41D9-AA52-2C5D66BC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19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 hidden="1"/>
          <p:cNvSpPr/>
          <p:nvPr/>
        </p:nvSpPr>
        <p:spPr>
          <a:xfrm>
            <a:off x="5105400" y="2286000"/>
            <a:ext cx="525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                        </a:t>
            </a:r>
            <a:r>
              <a:rPr lang="zh-CN" altLang="en-US" sz="28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人类从哪里来？猿人存在吗？我们是猿人的后代吗？什么是罪？为什么罪是不好的？为什么做坏事很容易，做好事却很难？撒旦是谁？该隐的妻子是谁？</a:t>
            </a:r>
          </a:p>
        </p:txBody>
      </p:sp>
      <p:sp>
        <p:nvSpPr>
          <p:cNvPr id="15" name="矩形 59"/>
          <p:cNvSpPr/>
          <p:nvPr/>
        </p:nvSpPr>
        <p:spPr>
          <a:xfrm>
            <a:off x="9015446" y="4462188"/>
            <a:ext cx="31595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</a:rPr>
              <a:t>有纸板，也可以免费下载或在线阅读电子版。</a:t>
            </a:r>
            <a:endParaRPr lang="zh-CN" altLang="en-US" sz="2800" b="1" dirty="0">
              <a:solidFill>
                <a:prstClr val="black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 descr="黑色的背景白色的字&#10;&#10;描述已自动生成">
            <a:extLst>
              <a:ext uri="{FF2B5EF4-FFF2-40B4-BE49-F238E27FC236}">
                <a16:creationId xmlns:a16="http://schemas.microsoft.com/office/drawing/2014/main" id="{288A4A16-EE28-410E-85FE-4DA18EB18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680" y="1600200"/>
            <a:ext cx="2825576" cy="2825576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6D903121-9790-45B7-BF77-6238B4F61309}"/>
              </a:ext>
            </a:extLst>
          </p:cNvPr>
          <p:cNvGrpSpPr/>
          <p:nvPr/>
        </p:nvGrpSpPr>
        <p:grpSpPr>
          <a:xfrm>
            <a:off x="0" y="0"/>
            <a:ext cx="12192000" cy="1219200"/>
            <a:chOff x="0" y="0"/>
            <a:chExt cx="9144000" cy="1219200"/>
          </a:xfrm>
        </p:grpSpPr>
        <p:sp>
          <p:nvSpPr>
            <p:cNvPr id="40" name="Rectangle 55">
              <a:extLst>
                <a:ext uri="{FF2B5EF4-FFF2-40B4-BE49-F238E27FC236}">
                  <a16:creationId xmlns:a16="http://schemas.microsoft.com/office/drawing/2014/main" id="{0EB9305D-4811-4069-95B7-187725086F99}"/>
                </a:ext>
              </a:extLst>
            </p:cNvPr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/>
            </a:p>
          </p:txBody>
        </p:sp>
        <p:sp>
          <p:nvSpPr>
            <p:cNvPr id="41" name="TextBox 56">
              <a:extLst>
                <a:ext uri="{FF2B5EF4-FFF2-40B4-BE49-F238E27FC236}">
                  <a16:creationId xmlns:a16="http://schemas.microsoft.com/office/drawing/2014/main" id="{8DF3CB94-5F1B-41CB-877A-7D498D52A055}"/>
                </a:ext>
              </a:extLst>
            </p:cNvPr>
            <p:cNvSpPr txBox="1"/>
            <p:nvPr/>
          </p:nvSpPr>
          <p:spPr>
            <a:xfrm>
              <a:off x="685800" y="304800"/>
              <a:ext cx="77724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书籍推荐： 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创世答问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endParaRPr lang="tr-TR" sz="2400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8DA108A-B61F-4F05-B572-FAD7EF10E55F}"/>
              </a:ext>
            </a:extLst>
          </p:cNvPr>
          <p:cNvGrpSpPr/>
          <p:nvPr/>
        </p:nvGrpSpPr>
        <p:grpSpPr>
          <a:xfrm>
            <a:off x="3352800" y="1295400"/>
            <a:ext cx="5420072" cy="5285924"/>
            <a:chOff x="3429000" y="1295400"/>
            <a:chExt cx="5420072" cy="5285924"/>
          </a:xfrm>
        </p:grpSpPr>
        <p:sp>
          <p:nvSpPr>
            <p:cNvPr id="43" name="L 形 42">
              <a:extLst>
                <a:ext uri="{FF2B5EF4-FFF2-40B4-BE49-F238E27FC236}">
                  <a16:creationId xmlns:a16="http://schemas.microsoft.com/office/drawing/2014/main" id="{666331E2-CF54-4373-BCA1-8AB924ADB7AC}"/>
                </a:ext>
              </a:extLst>
            </p:cNvPr>
            <p:cNvSpPr/>
            <p:nvPr/>
          </p:nvSpPr>
          <p:spPr>
            <a:xfrm rot="5400000">
              <a:off x="3361813" y="1362587"/>
              <a:ext cx="362973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L 形 43">
              <a:extLst>
                <a:ext uri="{FF2B5EF4-FFF2-40B4-BE49-F238E27FC236}">
                  <a16:creationId xmlns:a16="http://schemas.microsoft.com/office/drawing/2014/main" id="{4FD7BCA2-84A1-4A80-8549-735EB01076A8}"/>
                </a:ext>
              </a:extLst>
            </p:cNvPr>
            <p:cNvSpPr/>
            <p:nvPr/>
          </p:nvSpPr>
          <p:spPr>
            <a:xfrm rot="16200000">
              <a:off x="8583116" y="5676156"/>
              <a:ext cx="303312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55DB1FB-06D6-47FD-8DA0-F4A9DE32DA02}"/>
                </a:ext>
              </a:extLst>
            </p:cNvPr>
            <p:cNvSpPr/>
            <p:nvPr/>
          </p:nvSpPr>
          <p:spPr>
            <a:xfrm>
              <a:off x="3543299" y="1318345"/>
              <a:ext cx="5181602" cy="52629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宇宙如何开始？一切为何会存在？本书罗列逾</a:t>
              </a:r>
              <a:r>
                <a:rPr lang="en-US" altLang="zh-CN" sz="28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60</a:t>
              </a:r>
              <a:r>
                <a:rPr lang="zh-CN" altLang="en-US" sz="2800" dirty="0"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余条关于创造、进化以及圣经的常见问题，以科学角度和合乎圣经的思路逐一详尽解答。题材丰富，涵盖的范围广泛，恐龙、冰河时期、外星人、星体、挪亚方舟等都有涉及，通过二十个篇章，作出清晰的讨论。本书不仅为基督徒排解许多疑难。也可装备信徒，以正面回应这些对福音不感兴趣的人。</a:t>
              </a:r>
            </a:p>
            <a:p>
              <a:endParaRPr lang="zh-CN" altLang="en-US" sz="2800" dirty="0"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77CE5E6-7B7B-43FC-8353-0D9CC59BD482}"/>
              </a:ext>
            </a:extLst>
          </p:cNvPr>
          <p:cNvGrpSpPr/>
          <p:nvPr/>
        </p:nvGrpSpPr>
        <p:grpSpPr>
          <a:xfrm>
            <a:off x="76200" y="1600200"/>
            <a:ext cx="3373394" cy="4582551"/>
            <a:chOff x="211394" y="1676400"/>
            <a:chExt cx="3373394" cy="4582551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54A3A63D-63C3-46F2-9543-64000E265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676400"/>
              <a:ext cx="2675404" cy="4111657"/>
            </a:xfrm>
            <a:prstGeom prst="rect">
              <a:avLst/>
            </a:prstGeom>
            <a:effectLst/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5B11DA5B-22EC-4F2C-AF45-936ED641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94" y="5715000"/>
              <a:ext cx="3373394" cy="543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502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9" name="图片 98">
            <a:extLst>
              <a:ext uri="{FF2B5EF4-FFF2-40B4-BE49-F238E27FC236}">
                <a16:creationId xmlns:a16="http://schemas.microsoft.com/office/drawing/2014/main" id="{FA6CEC95-6D75-422D-A12A-D4E9041D0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" y="1401696"/>
            <a:ext cx="3552723" cy="4737442"/>
          </a:xfrm>
          <a:prstGeom prst="rect">
            <a:avLst/>
          </a:prstGeom>
          <a:effectLst/>
        </p:spPr>
      </p:pic>
      <p:sp>
        <p:nvSpPr>
          <p:cNvPr id="11" name="矩形 112">
            <a:extLst>
              <a:ext uri="{FF2B5EF4-FFF2-40B4-BE49-F238E27FC236}">
                <a16:creationId xmlns:a16="http://schemas.microsoft.com/office/drawing/2014/main" id="{D280CA4D-8D8B-4ADD-AB81-E908521AD775}"/>
              </a:ext>
            </a:extLst>
          </p:cNvPr>
          <p:cNvSpPr/>
          <p:nvPr/>
        </p:nvSpPr>
        <p:spPr>
          <a:xfrm>
            <a:off x="4943872" y="1524000"/>
            <a:ext cx="673097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本期中文</a:t>
            </a:r>
            <a:r>
              <a:rPr lang="en-US" altLang="zh-CN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《</a:t>
            </a: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创造</a:t>
            </a:r>
            <a:r>
              <a:rPr lang="en-US" altLang="zh-CN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》</a:t>
            </a: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试刊摘选了英语世界的顶级科学护教季刊</a:t>
            </a:r>
            <a:r>
              <a:rPr lang="en-US" altLang="zh-CN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Creation</a:t>
            </a: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往期的精彩内容。四十年来，这本杂志蒙神使用，解答了信徒的诸多问题，引人归主，也将因疑惑而离开信仰的人再度寻回。</a:t>
            </a:r>
            <a:endParaRPr lang="en-US" altLang="zh-CN" sz="32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是传福音的一大利器。</a:t>
            </a:r>
            <a:endParaRPr lang="en-US" altLang="zh-CN" sz="32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是孩子的良师益友。</a:t>
            </a:r>
            <a:endParaRPr lang="en-US" altLang="zh-CN" sz="32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会激发你的热情，坚固你的信心。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06F6D6E-0103-4C22-AE28-8F546402535A}"/>
              </a:ext>
            </a:extLst>
          </p:cNvPr>
          <p:cNvGrpSpPr/>
          <p:nvPr/>
        </p:nvGrpSpPr>
        <p:grpSpPr>
          <a:xfrm>
            <a:off x="0" y="0"/>
            <a:ext cx="12192000" cy="1219200"/>
            <a:chOff x="0" y="0"/>
            <a:chExt cx="9144000" cy="1219200"/>
          </a:xfrm>
        </p:grpSpPr>
        <p:sp>
          <p:nvSpPr>
            <p:cNvPr id="7" name="Rectangle 55">
              <a:extLst>
                <a:ext uri="{FF2B5EF4-FFF2-40B4-BE49-F238E27FC236}">
                  <a16:creationId xmlns:a16="http://schemas.microsoft.com/office/drawing/2014/main" id="{CD5878CC-B8CF-473A-A7A5-BA0689173BB3}"/>
                </a:ext>
              </a:extLst>
            </p:cNvPr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/>
            </a:p>
          </p:txBody>
        </p:sp>
        <p:sp>
          <p:nvSpPr>
            <p:cNvPr id="8" name="TextBox 56">
              <a:extLst>
                <a:ext uri="{FF2B5EF4-FFF2-40B4-BE49-F238E27FC236}">
                  <a16:creationId xmlns:a16="http://schemas.microsoft.com/office/drawing/2014/main" id="{8856DFDD-FB80-474D-A70C-684D5AC2CE02}"/>
                </a:ext>
              </a:extLst>
            </p:cNvPr>
            <p:cNvSpPr txBox="1"/>
            <p:nvPr/>
          </p:nvSpPr>
          <p:spPr>
            <a:xfrm>
              <a:off x="685800" y="304800"/>
              <a:ext cx="77724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免费特刊： 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创造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r>
                <a:rPr lang="zh-CN" altLang="en-US" sz="2400" dirty="0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杂志</a:t>
              </a:r>
              <a:endParaRPr lang="tr-TR" sz="2400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31283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1524000" y="0"/>
            <a:ext cx="9144000" cy="908720"/>
            <a:chOff x="0" y="0"/>
            <a:chExt cx="9144000" cy="90872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90872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990600" y="116632"/>
              <a:ext cx="72390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欢迎订阅</a:t>
              </a:r>
              <a:r>
                <a:rPr lang="en-US" altLang="zh-CN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创造</a:t>
              </a:r>
              <a:r>
                <a:rPr lang="en-US" altLang="zh-CN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CREATION</a:t>
              </a:r>
              <a:r>
                <a:rPr lang="en-US" altLang="zh-CN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r>
                <a:rPr lang="zh-CN" altLang="en-US" sz="3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杂志</a:t>
              </a:r>
              <a:endParaRPr lang="tr-T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</p:grpSp>
      <p:pic>
        <p:nvPicPr>
          <p:cNvPr id="99" name="图片 98">
            <a:extLst>
              <a:ext uri="{FF2B5EF4-FFF2-40B4-BE49-F238E27FC236}">
                <a16:creationId xmlns:a16="http://schemas.microsoft.com/office/drawing/2014/main" id="{FA6CEC95-6D75-422D-A12A-D4E9041D0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618">
            <a:off x="1963039" y="1999734"/>
            <a:ext cx="2742344" cy="3657600"/>
          </a:xfrm>
          <a:prstGeom prst="rect">
            <a:avLst/>
          </a:prstGeom>
          <a:effectLst/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61D14F16-E9DC-404E-AF47-B4AC007781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3036">
            <a:off x="2193513" y="1900382"/>
            <a:ext cx="2742342" cy="3657598"/>
          </a:xfrm>
          <a:prstGeom prst="rect">
            <a:avLst/>
          </a:prstGeom>
          <a:effectLst/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6E99E146-03C7-408E-BE94-180DC9CFC0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96" y="1828799"/>
            <a:ext cx="2742342" cy="3657598"/>
          </a:xfrm>
          <a:prstGeom prst="rect">
            <a:avLst/>
          </a:prstGeom>
          <a:effectLst/>
        </p:spPr>
      </p:pic>
      <p:grpSp>
        <p:nvGrpSpPr>
          <p:cNvPr id="3" name="组合 6">
            <a:extLst>
              <a:ext uri="{FF2B5EF4-FFF2-40B4-BE49-F238E27FC236}">
                <a16:creationId xmlns:a16="http://schemas.microsoft.com/office/drawing/2014/main" id="{37A05CDB-D547-49FD-8967-20DE3BA1D68E}"/>
              </a:ext>
            </a:extLst>
          </p:cNvPr>
          <p:cNvGrpSpPr/>
          <p:nvPr/>
        </p:nvGrpSpPr>
        <p:grpSpPr>
          <a:xfrm>
            <a:off x="5238744" y="980728"/>
            <a:ext cx="5321752" cy="5328592"/>
            <a:chOff x="3886200" y="1147430"/>
            <a:chExt cx="5321752" cy="532859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BAC0FFC-49FD-43E5-9A4D-733E6C498405}"/>
                </a:ext>
              </a:extLst>
            </p:cNvPr>
            <p:cNvSpPr/>
            <p:nvPr/>
          </p:nvSpPr>
          <p:spPr>
            <a:xfrm>
              <a:off x="3886200" y="1147430"/>
              <a:ext cx="5105400" cy="5016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CN" altLang="en-US" sz="2800" dirty="0">
                  <a:solidFill>
                    <a:prstClr val="black"/>
                  </a:solidFill>
                  <a:latin typeface="Times New Roman" panose="02020603050405020304" pitchFamily="18" charset="0"/>
                  <a:ea typeface="百度综艺简体" panose="02010601030101010101" pitchFamily="2" charset="-122"/>
                  <a:cs typeface="Times New Roman" panose="02020603050405020304" pitchFamily="18" charset="0"/>
                </a:rPr>
                <a:t>订阅须知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本季刊随英文版发行，从当季英文版选文。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请提前订阅，</a:t>
              </a:r>
              <a:r>
                <a:rPr lang="zh-CN" alt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一年75元，共四期，包邮。</a:t>
              </a: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订阅数量大（10份起，一年60元，共四期），可申请优惠。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若您有经济困难，无法承担一年的订阅费用，我们可以帮忙。我们也准备发行电子版，如果您想订阅电子版，也请联系我们。</a:t>
              </a:r>
              <a:endParaRPr lang="en-US" altLang="zh-CN" sz="2000" dirty="0">
                <a:solidFill>
                  <a:prstClr val="black"/>
                </a:solidFill>
                <a:latin typeface="Times New Roman" panose="02020603050405020304" pitchFamily="18" charset="0"/>
                <a:ea typeface="汉仪大宋简" panose="02010609000101010101" pitchFamily="49" charset="-122"/>
                <a:cs typeface="Times New Roman" panose="02020603050405020304" pitchFamily="18" charset="0"/>
              </a:endParaRPr>
            </a:p>
            <a:p>
              <a:pPr marL="285750" indent="-285750"/>
              <a:endParaRPr lang="en-US" altLang="zh-CN" sz="2400" dirty="0">
                <a:solidFill>
                  <a:prstClr val="black"/>
                </a:solidFill>
                <a:latin typeface="Times New Roman" panose="02020603050405020304" pitchFamily="18" charset="0"/>
                <a:ea typeface="汉仪大宋简" panose="02010609000101010101" pitchFamily="49" charset="-122"/>
                <a:cs typeface="Times New Roman" panose="02020603050405020304" pitchFamily="18" charset="0"/>
              </a:endParaRPr>
            </a:p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800" dirty="0">
                  <a:solidFill>
                    <a:prstClr val="black"/>
                  </a:solidFill>
                  <a:latin typeface="Times New Roman" panose="02020603050405020304" pitchFamily="18" charset="0"/>
                  <a:ea typeface="百度综艺简体" panose="02010601030101010101" pitchFamily="2" charset="-122"/>
                  <a:cs typeface="Times New Roman" panose="02020603050405020304" pitchFamily="18" charset="0"/>
                </a:rPr>
                <a:t>订阅须知</a:t>
              </a:r>
              <a:endParaRPr lang="en-US" altLang="zh-CN" sz="2800" dirty="0">
                <a:solidFill>
                  <a:prstClr val="black"/>
                </a:solidFill>
                <a:latin typeface="Times New Roman" panose="02020603050405020304" pitchFamily="18" charset="0"/>
                <a:ea typeface="汉仪大宋简" panose="02010609000101010101" pitchFamily="49" charset="-122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请通过右侧二维码，</a:t>
              </a:r>
              <a:r>
                <a: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                                  </a:t>
              </a: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扫一扫报名订</a:t>
              </a:r>
              <a:r>
                <a:rPr lang="zh-CN" altLang="en-US" sz="200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阅</a:t>
              </a:r>
              <a:r>
                <a:rPr lang="en-US" altLang="zh-CN" sz="200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请</a:t>
              </a:r>
              <a:r>
                <a:rPr lang="zh-CN" alt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发送邮件</a:t>
              </a:r>
              <a:r>
                <a:rPr lang="zh-CN" altLang="en-US" sz="2000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至：</a:t>
              </a:r>
              <a:endParaRPr lang="en-US" altLang="zh-CN" sz="2000">
                <a:solidFill>
                  <a:prstClr val="black"/>
                </a:solidFill>
                <a:latin typeface="Times New Roman" panose="02020603050405020304" pitchFamily="18" charset="0"/>
                <a:ea typeface="汉仪大宋简" panose="02010609000101010101" pitchFamily="49" charset="-122"/>
                <a:cs typeface="Times New Roman" panose="02020603050405020304" pitchFamily="18" charset="0"/>
              </a:endParaRPr>
            </a:p>
            <a:p>
              <a:pPr marL="285750" indent="-285750"/>
              <a:r>
                <a:rPr lang="en-US" altLang="zh-CN" sz="2000" b="1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ChuangZaoZaZhi@</a:t>
              </a:r>
            </a:p>
            <a:p>
              <a:pPr marL="285750" indent="-285750"/>
              <a:r>
                <a:rPr lang="en-US" altLang="zh-CN" sz="2000" b="1">
                  <a:solidFill>
                    <a:prstClr val="black"/>
                  </a:solidFill>
                  <a:latin typeface="Times New Roman" panose="02020603050405020304" pitchFamily="18" charset="0"/>
                  <a:ea typeface="汉仪大宋简" panose="02010609000101010101" pitchFamily="49" charset="-122"/>
                  <a:cs typeface="Times New Roman" panose="02020603050405020304" pitchFamily="18" charset="0"/>
                </a:rPr>
                <a:t>gmail.com</a:t>
              </a:r>
              <a:endPara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汉仪大宋简" panose="0201060900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17930D6-4896-4D6D-A822-7D971749F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4" t="3606" r="3606" b="2644"/>
            <a:stretch>
              <a:fillRect/>
            </a:stretch>
          </p:blipFill>
          <p:spPr>
            <a:xfrm>
              <a:off x="6578996" y="3847066"/>
              <a:ext cx="2628956" cy="2628956"/>
            </a:xfrm>
            <a:prstGeom prst="rect">
              <a:avLst/>
            </a:prstGeom>
          </p:spPr>
        </p:pic>
      </p:grpSp>
      <p:sp>
        <p:nvSpPr>
          <p:cNvPr id="7" name="标题 6">
            <a:extLst>
              <a:ext uri="{FF2B5EF4-FFF2-40B4-BE49-F238E27FC236}">
                <a16:creationId xmlns:a16="http://schemas.microsoft.com/office/drawing/2014/main" id="{9E94DE17-AA1E-470B-B6F3-B1E754F0D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85D0E398-FD74-417F-98BF-195B24464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76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21696" y="0"/>
            <a:ext cx="12213696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>
                <a:defRPr/>
              </a:pPr>
              <a:endParaRPr lang="tr-TR" sz="135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1371600" y="304800"/>
              <a:ext cx="6345088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solidFill>
                    <a:prstClr val="white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扫码登记订阅：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创造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endParaRPr lang="tr-TR" sz="3600" dirty="0">
                <a:solidFill>
                  <a:srgbClr val="FFFF00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DF9CCFBC-F6CB-4C83-B73F-74CBBF5A3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26" y="1263843"/>
            <a:ext cx="5029202" cy="50292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AB3FFDF-34C4-4BA6-850B-17AED06C2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8410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55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rgbClr val="024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tr-TR" sz="135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24000" y="990600"/>
            <a:ext cx="9144000" cy="5410200"/>
            <a:chOff x="0" y="1219200"/>
            <a:chExt cx="9144000" cy="5181600"/>
          </a:xfrm>
        </p:grpSpPr>
        <p:sp>
          <p:nvSpPr>
            <p:cNvPr id="22" name="Rectangle 37"/>
            <p:cNvSpPr/>
            <p:nvPr/>
          </p:nvSpPr>
          <p:spPr>
            <a:xfrm>
              <a:off x="0" y="1219200"/>
              <a:ext cx="9144000" cy="51816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3" name="Rectangle 37"/>
            <p:cNvSpPr/>
            <p:nvPr/>
          </p:nvSpPr>
          <p:spPr>
            <a:xfrm>
              <a:off x="0" y="5715000"/>
              <a:ext cx="9144000" cy="685800"/>
            </a:xfrm>
            <a:prstGeom prst="rect">
              <a:avLst/>
            </a:prstGeom>
            <a:solidFill>
              <a:srgbClr val="024C89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</p:grpSp>
      <p:sp>
        <p:nvSpPr>
          <p:cNvPr id="30" name="TextBox 56"/>
          <p:cNvSpPr txBox="1"/>
          <p:nvPr/>
        </p:nvSpPr>
        <p:spPr>
          <a:xfrm>
            <a:off x="2971800" y="1905000"/>
            <a:ext cx="6345088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024C89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rPr>
              <a:t>创造论团契是你的同工！有书籍</a:t>
            </a:r>
            <a:endParaRPr lang="tr-TR" sz="3600" dirty="0">
              <a:solidFill>
                <a:srgbClr val="024C89"/>
              </a:solidFill>
              <a:latin typeface="百度综艺简体" panose="02010601030101010101" pitchFamily="2" charset="-122"/>
              <a:ea typeface="百度综艺简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45" y="994506"/>
            <a:ext cx="8955110" cy="16302894"/>
          </a:xfrm>
          <a:prstGeom prst="rect">
            <a:avLst/>
          </a:prstGeom>
        </p:spPr>
      </p:pic>
      <p:sp>
        <p:nvSpPr>
          <p:cNvPr id="48" name="TextBox 56"/>
          <p:cNvSpPr txBox="1"/>
          <p:nvPr/>
        </p:nvSpPr>
        <p:spPr>
          <a:xfrm>
            <a:off x="1828800" y="214954"/>
            <a:ext cx="8686800" cy="62324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rPr>
              <a:t>网站</a:t>
            </a:r>
            <a:r>
              <a:rPr lang="en-US" altLang="zh-CN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百度综艺简体" panose="02010601030101010101" pitchFamily="2" charset="-122"/>
                <a:ea typeface="百度综艺简体" panose="02010601030101010101" pitchFamily="2" charset="-122"/>
              </a:rPr>
              <a:t>:</a:t>
            </a:r>
            <a:r>
              <a:rPr lang="en-US" altLang="zh-CN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百度综艺简体" panose="02010601030101010101" pitchFamily="2" charset="-122"/>
                <a:cs typeface="Arial" panose="020B0604020202020204" pitchFamily="34" charset="0"/>
              </a:rPr>
              <a:t>www.ChuangZaoLun.com</a:t>
            </a:r>
            <a:endParaRPr lang="tr-TR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百度综艺简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3DBB9219-B836-45D7-87BC-F75C76C92B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46B646B6-EAF9-4E1D-8C0F-7E83D123E9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81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1524000" y="-27384"/>
            <a:ext cx="9180512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1395264" y="188640"/>
              <a:ext cx="6345088" cy="807911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prstClr val="white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公众号：</a:t>
              </a:r>
              <a:r>
                <a:rPr lang="zh-CN" altLang="en-US" sz="48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创造科学</a:t>
              </a:r>
              <a:endParaRPr lang="tr-TR" sz="4800" b="1" dirty="0">
                <a:solidFill>
                  <a:srgbClr val="FFFF00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447800"/>
            <a:ext cx="4724400" cy="4724400"/>
          </a:xfrm>
          <a:prstGeom prst="rect">
            <a:avLst/>
          </a:prstGeom>
          <a:effectLst>
            <a:outerShdw blurRad="139700" dist="762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D32D4E31-3FAA-4F83-8F49-1E6721FCC1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1804B9C3-57D5-49AE-8B55-9406F6EC75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44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1524000" y="0"/>
            <a:ext cx="9144000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1395264" y="188640"/>
              <a:ext cx="6345088" cy="807911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prstClr val="white"/>
                  </a:solidFill>
                  <a:latin typeface="BDZongYi-A001" panose="02010601030101010101" pitchFamily="2" charset="-122"/>
                  <a:ea typeface="BDZongYi-A001" panose="02010601030101010101" pitchFamily="2" charset="-122"/>
                </a:rPr>
                <a:t>微店：</a:t>
              </a:r>
              <a:r>
                <a:rPr lang="zh-CN" altLang="en-US" sz="48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探真小铺</a:t>
              </a:r>
              <a:endParaRPr lang="tr-TR" sz="4800" b="1" dirty="0">
                <a:solidFill>
                  <a:prstClr val="white"/>
                </a:solidFill>
                <a:latin typeface="BDZongYi-A001" panose="02010601030101010101" pitchFamily="2" charset="-122"/>
                <a:ea typeface="BDZongYi-A001" panose="02010601030101010101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8D4035AC-4F8E-411D-93BE-1AA793E5ED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371600"/>
            <a:ext cx="4724400" cy="4724400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5F156246-E309-4A4D-B7EE-4418D0CA9C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FCDA4483-4BA4-49C6-8858-9A1EFB0DB6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6146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1524000" y="0"/>
            <a:ext cx="9144000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685800" y="304800"/>
              <a:ext cx="77724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prstClr val="white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自然科学教材之</a:t>
              </a:r>
              <a:r>
                <a:rPr lang="en-US" altLang="zh-CN" sz="36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科学之初</a:t>
              </a:r>
              <a:r>
                <a:rPr lang="en-US" altLang="zh-CN" sz="36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endParaRPr lang="tr-TR" sz="2400" b="1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" name="组合 56"/>
          <p:cNvGrpSpPr/>
          <p:nvPr/>
        </p:nvGrpSpPr>
        <p:grpSpPr>
          <a:xfrm>
            <a:off x="5334000" y="1295402"/>
            <a:ext cx="5181600" cy="5029199"/>
            <a:chOff x="3810000" y="1295401"/>
            <a:chExt cx="5181600" cy="5029199"/>
          </a:xfrm>
        </p:grpSpPr>
        <p:sp>
          <p:nvSpPr>
            <p:cNvPr id="58" name="L 形 57"/>
            <p:cNvSpPr/>
            <p:nvPr/>
          </p:nvSpPr>
          <p:spPr>
            <a:xfrm rot="5400000">
              <a:off x="3742813" y="1362588"/>
              <a:ext cx="362973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L 形 58"/>
            <p:cNvSpPr/>
            <p:nvPr/>
          </p:nvSpPr>
          <p:spPr>
            <a:xfrm rot="16200000">
              <a:off x="8572500" y="5905500"/>
              <a:ext cx="609600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038600" y="1447800"/>
              <a:ext cx="4876800" cy="4832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prstClr val="black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本教材是小学的第一本，以圣经中的创造为框架，藉着回顾六日的创造次序，带出大量的科学概念，包括光的性质、能量转换、空气与水的特性、植物学、太阳系、动物学以及一些人类解剖学和生理学方面的概念。孩子们通过这样接触这些科学概念，将有效地帮助他们持续不断地认识这位伟大的创造主。</a:t>
              </a:r>
            </a:p>
          </p:txBody>
        </p:sp>
      </p:grpSp>
      <p:sp>
        <p:nvSpPr>
          <p:cNvPr id="61" name="矩形 60" hidden="1"/>
          <p:cNvSpPr/>
          <p:nvPr/>
        </p:nvSpPr>
        <p:spPr>
          <a:xfrm>
            <a:off x="5105400" y="2286000"/>
            <a:ext cx="525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                        </a:t>
            </a:r>
            <a:r>
              <a:rPr lang="zh-CN" altLang="en-US" sz="2800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人类从哪里来？猿人存在吗？我们是猿人的后代吗？什么是罪？为什么罪是不好的？为什么做坏事很容易，做好事却很难？撒旦是谁？该隐的妻子是谁？</a:t>
            </a:r>
          </a:p>
        </p:txBody>
      </p:sp>
      <p:grpSp>
        <p:nvGrpSpPr>
          <p:cNvPr id="4" name="组合 2"/>
          <p:cNvGrpSpPr/>
          <p:nvPr/>
        </p:nvGrpSpPr>
        <p:grpSpPr>
          <a:xfrm>
            <a:off x="1676400" y="1600201"/>
            <a:ext cx="3449594" cy="4582551"/>
            <a:chOff x="152400" y="1676400"/>
            <a:chExt cx="3449594" cy="4582551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676400"/>
              <a:ext cx="3156338" cy="4111657"/>
            </a:xfrm>
            <a:prstGeom prst="rect">
              <a:avLst/>
            </a:prstGeom>
            <a:effectLst/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5715000"/>
              <a:ext cx="3373394" cy="543951"/>
            </a:xfrm>
            <a:prstGeom prst="rect">
              <a:avLst/>
            </a:prstGeom>
          </p:spPr>
        </p:pic>
      </p:grpSp>
      <p:grpSp>
        <p:nvGrpSpPr>
          <p:cNvPr id="5" name="组合 1"/>
          <p:cNvGrpSpPr/>
          <p:nvPr/>
        </p:nvGrpSpPr>
        <p:grpSpPr>
          <a:xfrm>
            <a:off x="2057400" y="1600201"/>
            <a:ext cx="3449594" cy="4582551"/>
            <a:chOff x="3581400" y="1676400"/>
            <a:chExt cx="3449594" cy="4582551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1676400"/>
              <a:ext cx="3154724" cy="4111657"/>
            </a:xfrm>
            <a:prstGeom prst="rect">
              <a:avLst/>
            </a:prstGeom>
            <a:effectLst/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5715000"/>
              <a:ext cx="3373394" cy="543951"/>
            </a:xfrm>
            <a:prstGeom prst="rect">
              <a:avLst/>
            </a:prstGeom>
          </p:spPr>
        </p:pic>
      </p:grpSp>
      <p:sp>
        <p:nvSpPr>
          <p:cNvPr id="7" name="标题 6">
            <a:extLst>
              <a:ext uri="{FF2B5EF4-FFF2-40B4-BE49-F238E27FC236}">
                <a16:creationId xmlns:a16="http://schemas.microsoft.com/office/drawing/2014/main" id="{7EE831EE-6AF0-4D4D-B76A-FAC08B27C9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909B7EA2-ED52-4F9E-909C-D3EEF0CDF1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42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0" y="0"/>
            <a:ext cx="12192000" cy="1219200"/>
            <a:chOff x="0" y="0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>
                <a:solidFill>
                  <a:prstClr val="white"/>
                </a:solidFill>
              </a:endParaRPr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685800" y="304800"/>
              <a:ext cx="7772400" cy="623246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prstClr val="white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自然科学教材之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《</a:t>
              </a:r>
              <a:r>
                <a:rPr lang="zh-CN" altLang="en-US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科学入门</a:t>
              </a:r>
              <a:r>
                <a:rPr lang="en-US" altLang="zh-CN" sz="3600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》</a:t>
              </a:r>
              <a:endParaRPr lang="tr-TR" sz="2400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pic>
        <p:nvPicPr>
          <p:cNvPr id="63" name="图片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279492"/>
            <a:ext cx="4254415" cy="4967706"/>
          </a:xfrm>
          <a:prstGeom prst="rect">
            <a:avLst/>
          </a:prstGeom>
          <a:effectLst/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1" y="1279492"/>
            <a:ext cx="4254414" cy="4967706"/>
          </a:xfrm>
          <a:prstGeom prst="rect">
            <a:avLst/>
          </a:prstGeom>
          <a:effectLst/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54F6F0B-E2FF-4E91-AE55-A1DB3005E4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279492"/>
            <a:ext cx="4254665" cy="4968000"/>
          </a:xfrm>
          <a:prstGeom prst="rect">
            <a:avLst/>
          </a:prstGeom>
          <a:effectLst/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6A646A3-F338-466D-8C68-3A7B35BCC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279492"/>
            <a:ext cx="4254413" cy="4967706"/>
          </a:xfrm>
          <a:prstGeom prst="rect">
            <a:avLst/>
          </a:prstGeom>
          <a:effectLst/>
        </p:spPr>
      </p:pic>
      <p:grpSp>
        <p:nvGrpSpPr>
          <p:cNvPr id="3" name="组合 56"/>
          <p:cNvGrpSpPr/>
          <p:nvPr/>
        </p:nvGrpSpPr>
        <p:grpSpPr>
          <a:xfrm>
            <a:off x="5181602" y="1647118"/>
            <a:ext cx="6179125" cy="4232454"/>
            <a:chOff x="3886201" y="1295403"/>
            <a:chExt cx="6179125" cy="4232454"/>
          </a:xfrm>
        </p:grpSpPr>
        <p:sp>
          <p:nvSpPr>
            <p:cNvPr id="58" name="L 形 57"/>
            <p:cNvSpPr/>
            <p:nvPr/>
          </p:nvSpPr>
          <p:spPr>
            <a:xfrm rot="5400000">
              <a:off x="3819014" y="1362590"/>
              <a:ext cx="362973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L 形 58"/>
            <p:cNvSpPr/>
            <p:nvPr/>
          </p:nvSpPr>
          <p:spPr>
            <a:xfrm rot="16200000">
              <a:off x="9646226" y="5108757"/>
              <a:ext cx="609600" cy="228600"/>
            </a:xfrm>
            <a:prstGeom prst="corner">
              <a:avLst/>
            </a:prstGeom>
            <a:solidFill>
              <a:srgbClr val="002A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038599" y="1447800"/>
              <a:ext cx="6006008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prstClr val="black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本套教材很好地帮助学生从小学过渡到初中，又为高中的学习打好基础。孩子将会在考古学、地质学、古生物学和生物学中探索科学的历史，他们将学习如何研究科学。本课程中的实验将帮助孩子们学习绘制行星轨迹，探索自然界中物质的密度，测量原子的运动，了解在物体自由下落时重量如何影响速度等等。</a:t>
              </a:r>
            </a:p>
          </p:txBody>
        </p:sp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9790FB71-2CEC-4F6F-A23A-3974EB58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51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>
          <a:xfrm>
            <a:off x="1524000" y="-27384"/>
            <a:ext cx="9144000" cy="1219200"/>
            <a:chOff x="0" y="-27384"/>
            <a:chExt cx="9144000" cy="1219200"/>
          </a:xfrm>
        </p:grpSpPr>
        <p:sp>
          <p:nvSpPr>
            <p:cNvPr id="25" name="Rectangle 55"/>
            <p:cNvSpPr/>
            <p:nvPr/>
          </p:nvSpPr>
          <p:spPr>
            <a:xfrm>
              <a:off x="0" y="-27384"/>
              <a:ext cx="9144000" cy="1219200"/>
            </a:xfrm>
            <a:prstGeom prst="rect">
              <a:avLst/>
            </a:prstGeom>
            <a:solidFill>
              <a:srgbClr val="024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tr-TR" sz="1350"/>
            </a:p>
          </p:txBody>
        </p:sp>
        <p:sp>
          <p:nvSpPr>
            <p:cNvPr id="26" name="TextBox 56"/>
            <p:cNvSpPr txBox="1"/>
            <p:nvPr/>
          </p:nvSpPr>
          <p:spPr>
            <a:xfrm>
              <a:off x="304800" y="-27384"/>
              <a:ext cx="4114800" cy="1177243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ctr"/>
              <a:r>
                <a:rPr lang="zh-CN" altLang="en-US" sz="3600" b="1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教育公</a:t>
              </a:r>
              <a:r>
                <a:rPr lang="zh-CN" altLang="en-US" sz="3600" b="1" dirty="0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众</a:t>
              </a:r>
              <a:r>
                <a:rPr lang="zh-CN" altLang="en-US" sz="3600" b="1">
                  <a:solidFill>
                    <a:schemeClr val="bg1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号：</a:t>
              </a:r>
              <a:endParaRPr lang="en-US" altLang="zh-CN" sz="3600" b="1">
                <a:solidFill>
                  <a:schemeClr val="bg1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  <a:p>
              <a:pPr algn="ctr"/>
              <a:r>
                <a:rPr lang="zh-CN" altLang="en-US" sz="3600" b="1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科</a:t>
              </a:r>
              <a:r>
                <a:rPr lang="zh-CN" altLang="en-US" sz="3600" b="1" dirty="0">
                  <a:solidFill>
                    <a:srgbClr val="FFFF00"/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学之初</a:t>
              </a:r>
              <a:endParaRPr lang="en-US" altLang="zh-CN" sz="3600" b="1" dirty="0">
                <a:solidFill>
                  <a:srgbClr val="FFFF00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59024"/>
            <a:ext cx="3886200" cy="3886200"/>
          </a:xfrm>
          <a:prstGeom prst="rect">
            <a:avLst/>
          </a:prstGeom>
          <a:effectLst>
            <a:outerShdw blurRad="139700" dist="762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56">
            <a:extLst>
              <a:ext uri="{FF2B5EF4-FFF2-40B4-BE49-F238E27FC236}">
                <a16:creationId xmlns:a16="http://schemas.microsoft.com/office/drawing/2014/main" id="{B94042EB-1DA5-445D-AAE4-03CF03E7CC9B}"/>
              </a:ext>
            </a:extLst>
          </p:cNvPr>
          <p:cNvSpPr txBox="1"/>
          <p:nvPr/>
        </p:nvSpPr>
        <p:spPr>
          <a:xfrm>
            <a:off x="1752600" y="5562600"/>
            <a:ext cx="4267200" cy="592468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34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提供实验等资源分享</a:t>
            </a:r>
            <a:endParaRPr lang="en-US" altLang="zh-CN" sz="34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8" name="TextBox 56">
            <a:extLst>
              <a:ext uri="{FF2B5EF4-FFF2-40B4-BE49-F238E27FC236}">
                <a16:creationId xmlns:a16="http://schemas.microsoft.com/office/drawing/2014/main" id="{40336539-AA84-4901-A10E-05CBB7A9E1A2}"/>
              </a:ext>
            </a:extLst>
          </p:cNvPr>
          <p:cNvSpPr txBox="1"/>
          <p:nvPr/>
        </p:nvSpPr>
        <p:spPr>
          <a:xfrm>
            <a:off x="6172200" y="5562600"/>
            <a:ext cx="4267200" cy="592468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34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提供购买渠道</a:t>
            </a:r>
            <a:endParaRPr lang="en-US" altLang="zh-CN" sz="34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9" name="TextBox 56">
            <a:extLst>
              <a:ext uri="{FF2B5EF4-FFF2-40B4-BE49-F238E27FC236}">
                <a16:creationId xmlns:a16="http://schemas.microsoft.com/office/drawing/2014/main" id="{C8B52E68-19B1-492A-BCFD-F325DD7DCA3F}"/>
              </a:ext>
            </a:extLst>
          </p:cNvPr>
          <p:cNvSpPr txBox="1"/>
          <p:nvPr/>
        </p:nvSpPr>
        <p:spPr>
          <a:xfrm>
            <a:off x="6172200" y="-27384"/>
            <a:ext cx="4114800" cy="1177243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rPr>
              <a:t>教育微店：</a:t>
            </a:r>
            <a:endParaRPr lang="en-US" altLang="zh-CN" sz="3600" b="1">
              <a:solidFill>
                <a:schemeClr val="bg1"/>
              </a:solidFill>
              <a:latin typeface="百度综艺简体" panose="02010601030101010101" pitchFamily="2" charset="-122"/>
              <a:ea typeface="百度综艺简体" panose="02010601030101010101" pitchFamily="2" charset="-122"/>
            </a:endParaRPr>
          </a:p>
          <a:p>
            <a:pPr algn="ctr"/>
            <a:r>
              <a:rPr lang="zh-CN" altLang="en-US" sz="3600" b="1">
                <a:solidFill>
                  <a:srgbClr val="FFFF00"/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rPr>
              <a:t>科学小卫士</a:t>
            </a:r>
            <a:endParaRPr lang="en-US" altLang="zh-CN" sz="3600" b="1" dirty="0">
              <a:solidFill>
                <a:srgbClr val="FFFF00"/>
              </a:solidFill>
              <a:latin typeface="百度综艺简体" panose="02010601030101010101" pitchFamily="2" charset="-122"/>
              <a:ea typeface="百度综艺简体" panose="02010601030101010101" pitchFamily="2" charset="-122"/>
            </a:endParaRPr>
          </a:p>
        </p:txBody>
      </p:sp>
      <p:pic>
        <p:nvPicPr>
          <p:cNvPr id="10" name="Picture 9" descr="WeiDian QR 科学小卫士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4642" y="1571612"/>
            <a:ext cx="3886200" cy="3886200"/>
          </a:xfrm>
          <a:prstGeom prst="rect">
            <a:avLst/>
          </a:prstGeom>
          <a:effectLst>
            <a:outerShdw blurRad="139700" dist="762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29404219-4B9C-4E0A-B923-C9484C86D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F596F31A-7CE7-487F-9894-86DD4D3E52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4553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, 纵横字谜&#10;&#10;自动生成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31" y="1734198"/>
            <a:ext cx="4503114" cy="4503114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1135D1E5-4FD3-4778-B8D6-303B65AFD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副标题 3">
            <a:extLst>
              <a:ext uri="{FF2B5EF4-FFF2-40B4-BE49-F238E27FC236}">
                <a16:creationId xmlns:a16="http://schemas.microsoft.com/office/drawing/2014/main" id="{88FF1731-82DF-4B05-83F5-9214708F4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73773"/>
            <a:ext cx="12192000" cy="590931"/>
          </a:xfrm>
        </p:spPr>
        <p:txBody>
          <a:bodyPr/>
          <a:lstStyle/>
          <a:p>
            <a:r>
              <a:rPr lang="zh-CN" altLang="en-US" dirty="0"/>
              <a:t>自然科学网络课程</a:t>
            </a:r>
          </a:p>
        </p:txBody>
      </p:sp>
      <p:pic>
        <p:nvPicPr>
          <p:cNvPr id="8" name="图片 7" descr="图片包含 游戏机, 画&#10;&#10;描述已自动生成">
            <a:extLst>
              <a:ext uri="{FF2B5EF4-FFF2-40B4-BE49-F238E27FC236}">
                <a16:creationId xmlns:a16="http://schemas.microsoft.com/office/drawing/2014/main" id="{03FF909C-85B7-4DD1-B4D8-28128D1DFD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950221"/>
            <a:ext cx="4071066" cy="407106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5FA68F5-1C1E-4C7E-81D2-E9379BFF2453}"/>
              </a:ext>
            </a:extLst>
          </p:cNvPr>
          <p:cNvSpPr/>
          <p:nvPr/>
        </p:nvSpPr>
        <p:spPr>
          <a:xfrm>
            <a:off x="1861931" y="810868"/>
            <a:ext cx="846813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3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www.kexuechong.net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老师、家长科学教育培训</a:t>
            </a:r>
          </a:p>
        </p:txBody>
      </p:sp>
      <p:sp>
        <p:nvSpPr>
          <p:cNvPr id="2" name="副标题 1">
            <a:extLst>
              <a:ext uri="{FF2B5EF4-FFF2-40B4-BE49-F238E27FC236}">
                <a16:creationId xmlns:a16="http://schemas.microsoft.com/office/drawing/2014/main" id="{A38D5FBE-642D-4A90-A96A-45B14B897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63602" y="1214423"/>
            <a:ext cx="2967052" cy="35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911" y="2285992"/>
            <a:ext cx="345679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5" cstate="print"/>
          <a:srcRect b="1989"/>
          <a:stretch>
            <a:fillRect/>
          </a:stretch>
        </p:blipFill>
        <p:spPr bwMode="auto">
          <a:xfrm>
            <a:off x="6524628" y="2285992"/>
            <a:ext cx="347248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309786" y="1000108"/>
            <a:ext cx="76429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prstClr val="black"/>
                </a:solidFill>
              </a:rPr>
              <a:t>ccfscienceedu@gmail.com</a:t>
            </a:r>
          </a:p>
        </p:txBody>
      </p:sp>
    </p:spTree>
    <p:extLst>
      <p:ext uri="{BB962C8B-B14F-4D97-AF65-F5344CB8AC3E}">
        <p14:creationId xmlns:p14="http://schemas.microsoft.com/office/powerpoint/2010/main" val="2757793764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3696" cy="68727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0"/>
            <a:ext cx="9143997" cy="68579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3717032"/>
            <a:ext cx="5499147" cy="22133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107" y="4725144"/>
            <a:ext cx="6222483" cy="199901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CD3F22E8-814D-46AE-A04E-8CD3757DC1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3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 hidden="1">
            <a:extLst>
              <a:ext uri="{FF2B5EF4-FFF2-40B4-BE49-F238E27FC236}">
                <a16:creationId xmlns:a16="http://schemas.microsoft.com/office/drawing/2014/main" id="{FD61307F-F736-4B2E-8E8E-DFB24BB9C620}"/>
              </a:ext>
            </a:extLst>
          </p:cNvPr>
          <p:cNvGrpSpPr/>
          <p:nvPr/>
        </p:nvGrpSpPr>
        <p:grpSpPr>
          <a:xfrm>
            <a:off x="2819400" y="381001"/>
            <a:ext cx="6629400" cy="6019799"/>
            <a:chOff x="1295400" y="381000"/>
            <a:chExt cx="6629400" cy="601979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C3D5E27-31C9-41DB-B3CD-C6B4C5B0225A}"/>
                </a:ext>
              </a:extLst>
            </p:cNvPr>
            <p:cNvSpPr/>
            <p:nvPr/>
          </p:nvSpPr>
          <p:spPr>
            <a:xfrm>
              <a:off x="1371600" y="381000"/>
              <a:ext cx="295465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>
                  <a:solidFill>
                    <a:srgbClr val="024C89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暑假期间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4CF62C0-74F7-4882-9209-8D87CC5EC6AF}"/>
                </a:ext>
              </a:extLst>
            </p:cNvPr>
            <p:cNvSpPr/>
            <p:nvPr/>
          </p:nvSpPr>
          <p:spPr>
            <a:xfrm>
              <a:off x="1295400" y="1034296"/>
              <a:ext cx="5064207" cy="17851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0" dirty="0">
                  <a:solidFill>
                    <a:prstClr val="white"/>
                  </a:solidFill>
                  <a:latin typeface="LEXUS 简粗黑 U" panose="020B0904000101010104" pitchFamily="34" charset="-122"/>
                  <a:ea typeface="LEXUS 简粗黑 U" panose="020B0904000101010104" pitchFamily="34" charset="-122"/>
                </a:rPr>
                <a:t>2018</a:t>
              </a:r>
              <a:r>
                <a:rPr lang="zh-CN" altLang="en-US" sz="11000" dirty="0">
                  <a:solidFill>
                    <a:prstClr val="white"/>
                  </a:solidFill>
                  <a:latin typeface="LEXUS 简粗黑 U" panose="020B0904000101010104" pitchFamily="34" charset="-122"/>
                  <a:ea typeface="LEXUS 简粗黑 U" panose="020B0904000101010104" pitchFamily="34" charset="-122"/>
                </a:rPr>
                <a:t>年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B70BB94-BF42-40AB-9722-F6D4FB098FAF}"/>
                </a:ext>
              </a:extLst>
            </p:cNvPr>
            <p:cNvSpPr/>
            <p:nvPr/>
          </p:nvSpPr>
          <p:spPr>
            <a:xfrm>
              <a:off x="6400800" y="1066800"/>
              <a:ext cx="1467068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夏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A520C93-B12B-4865-83B0-002716C11AC9}"/>
                </a:ext>
              </a:extLst>
            </p:cNvPr>
            <p:cNvSpPr/>
            <p:nvPr/>
          </p:nvSpPr>
          <p:spPr>
            <a:xfrm>
              <a:off x="1295400" y="2570202"/>
              <a:ext cx="660950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大概时间：</a:t>
              </a:r>
              <a:r>
                <a:rPr lang="en-US" altLang="zh-CN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2018</a:t>
              </a:r>
              <a:r>
                <a:rPr lang="zh-CN" altLang="en-US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年</a:t>
              </a:r>
              <a:r>
                <a:rPr lang="en-US" altLang="zh-CN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7</a:t>
              </a:r>
              <a:r>
                <a:rPr lang="zh-CN" altLang="en-US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月下旬到</a:t>
              </a:r>
              <a:r>
                <a:rPr lang="en-US" altLang="zh-CN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8</a:t>
              </a:r>
              <a:r>
                <a:rPr lang="zh-CN" altLang="en-US" sz="3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月上旬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E0B723E-71C0-4340-8410-204D744A0967}"/>
                </a:ext>
              </a:extLst>
            </p:cNvPr>
            <p:cNvSpPr/>
            <p:nvPr/>
          </p:nvSpPr>
          <p:spPr>
            <a:xfrm>
              <a:off x="1600200" y="3505200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dirty="0">
                  <a:solidFill>
                    <a:prstClr val="white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培训内容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448E5BE-5864-45A7-B1CA-767EA141E31E}"/>
                </a:ext>
              </a:extLst>
            </p:cNvPr>
            <p:cNvSpPr/>
            <p:nvPr/>
          </p:nvSpPr>
          <p:spPr>
            <a:xfrm>
              <a:off x="1600200" y="4401741"/>
              <a:ext cx="6324600" cy="1846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800" dirty="0">
                  <a:solidFill>
                    <a:prstClr val="black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我们打算开办维持</a:t>
              </a:r>
              <a:r>
                <a:rPr lang="en-US" altLang="zh-CN" sz="3800" dirty="0">
                  <a:solidFill>
                    <a:prstClr val="black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12</a:t>
              </a:r>
              <a:r>
                <a:rPr lang="zh-CN" altLang="en-US" sz="3800" dirty="0">
                  <a:solidFill>
                    <a:prstClr val="black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天的基础培训，主要训练学员如何做带幻灯片</a:t>
              </a:r>
              <a:r>
                <a:rPr lang="zh-CN" altLang="en-US" sz="3800" dirty="0">
                  <a:solidFill>
                    <a:prstClr val="black"/>
                  </a:solidFill>
                  <a:latin typeface="LEXUS 简粗黑 U" panose="020B0904000101010104" pitchFamily="34" charset="-122"/>
                  <a:ea typeface="LEXUS 简粗黑 U" panose="020B0904000101010104" pitchFamily="34" charset="-122"/>
                  <a:cs typeface="Arial" panose="020B0604020202020204" pitchFamily="34" charset="0"/>
                </a:rPr>
                <a:t>创造科学讲座</a:t>
              </a:r>
              <a:r>
                <a:rPr lang="zh-CN" altLang="en-US" sz="3800" dirty="0">
                  <a:solidFill>
                    <a:prstClr val="black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。</a:t>
              </a:r>
            </a:p>
          </p:txBody>
        </p:sp>
        <p:grpSp>
          <p:nvGrpSpPr>
            <p:cNvPr id="5" name="组合 15">
              <a:extLst>
                <a:ext uri="{FF2B5EF4-FFF2-40B4-BE49-F238E27FC236}">
                  <a16:creationId xmlns:a16="http://schemas.microsoft.com/office/drawing/2014/main" id="{01D65229-934E-4634-8E9A-E8D52B6755FA}"/>
                </a:ext>
              </a:extLst>
            </p:cNvPr>
            <p:cNvGrpSpPr/>
            <p:nvPr/>
          </p:nvGrpSpPr>
          <p:grpSpPr>
            <a:xfrm>
              <a:off x="1447800" y="3352800"/>
              <a:ext cx="807716" cy="1066800"/>
              <a:chOff x="1295400" y="2895600"/>
              <a:chExt cx="807716" cy="1066800"/>
            </a:xfrm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3F3D1F4D-9CA2-4A91-B3F6-2BD7DA6C6419}"/>
                  </a:ext>
                </a:extLst>
              </p:cNvPr>
              <p:cNvSpPr/>
              <p:nvPr/>
            </p:nvSpPr>
            <p:spPr>
              <a:xfrm>
                <a:off x="1341116" y="2895600"/>
                <a:ext cx="7620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DF27D14E-0B9D-4AB2-954C-1FCB27910A72}"/>
                  </a:ext>
                </a:extLst>
              </p:cNvPr>
              <p:cNvSpPr/>
              <p:nvPr/>
            </p:nvSpPr>
            <p:spPr>
              <a:xfrm rot="16200000" flipV="1">
                <a:off x="784860" y="3406140"/>
                <a:ext cx="10668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16">
              <a:extLst>
                <a:ext uri="{FF2B5EF4-FFF2-40B4-BE49-F238E27FC236}">
                  <a16:creationId xmlns:a16="http://schemas.microsoft.com/office/drawing/2014/main" id="{7451408C-3649-40D1-A717-92BB68D36CE0}"/>
                </a:ext>
              </a:extLst>
            </p:cNvPr>
            <p:cNvGrpSpPr/>
            <p:nvPr/>
          </p:nvGrpSpPr>
          <p:grpSpPr>
            <a:xfrm rot="10800000">
              <a:off x="6888484" y="5333999"/>
              <a:ext cx="807716" cy="1066800"/>
              <a:chOff x="1295400" y="2895600"/>
              <a:chExt cx="807716" cy="1066800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F2D616A-1051-4D08-96B3-0649CD49FD03}"/>
                  </a:ext>
                </a:extLst>
              </p:cNvPr>
              <p:cNvSpPr/>
              <p:nvPr/>
            </p:nvSpPr>
            <p:spPr>
              <a:xfrm>
                <a:off x="1341116" y="2895600"/>
                <a:ext cx="7620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9E10A182-FFC6-467E-8532-FC5272F16192}"/>
                  </a:ext>
                </a:extLst>
              </p:cNvPr>
              <p:cNvSpPr/>
              <p:nvPr/>
            </p:nvSpPr>
            <p:spPr>
              <a:xfrm rot="16200000" flipV="1">
                <a:off x="784860" y="3406140"/>
                <a:ext cx="10668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" name="组合 32" hidden="1">
            <a:extLst>
              <a:ext uri="{FF2B5EF4-FFF2-40B4-BE49-F238E27FC236}">
                <a16:creationId xmlns:a16="http://schemas.microsoft.com/office/drawing/2014/main" id="{EB8C98BB-F91A-4B44-9D03-BA7BD67F85A1}"/>
              </a:ext>
            </a:extLst>
          </p:cNvPr>
          <p:cNvGrpSpPr/>
          <p:nvPr/>
        </p:nvGrpSpPr>
        <p:grpSpPr>
          <a:xfrm>
            <a:off x="2286000" y="228600"/>
            <a:ext cx="7924800" cy="6446460"/>
            <a:chOff x="762000" y="228600"/>
            <a:chExt cx="7924800" cy="644646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D82D42C-889B-4B3D-833D-2FDE2524F4ED}"/>
                </a:ext>
              </a:extLst>
            </p:cNvPr>
            <p:cNvSpPr/>
            <p:nvPr/>
          </p:nvSpPr>
          <p:spPr>
            <a:xfrm>
              <a:off x="1376442" y="228600"/>
              <a:ext cx="685315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prstClr val="white"/>
                  </a:solidFill>
                  <a:latin typeface="LEXUS 简粗黑 U" panose="020B0904000101010104" pitchFamily="34" charset="-122"/>
                  <a:ea typeface="LEXUS 简粗黑 U" panose="020B0904000101010104" pitchFamily="34" charset="-122"/>
                </a:rPr>
                <a:t>本次讲座培训涉及主题如下：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F76C7D3-A598-4241-B205-560026A2C2B0}"/>
                </a:ext>
              </a:extLst>
            </p:cNvPr>
            <p:cNvSpPr/>
            <p:nvPr/>
          </p:nvSpPr>
          <p:spPr>
            <a:xfrm>
              <a:off x="838200" y="990600"/>
              <a:ext cx="7696200" cy="4031873"/>
            </a:xfrm>
            <a:prstGeom prst="rect">
              <a:avLst/>
            </a:prstGeom>
            <a:ln w="15875">
              <a:solidFill>
                <a:schemeClr val="bg1"/>
              </a:solidFill>
            </a:ln>
          </p:spPr>
          <p:txBody>
            <a:bodyPr wrap="square" anchor="t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zh-CN" altLang="en-US" sz="3200" dirty="0">
                  <a:solidFill>
                    <a:srgbClr val="024C89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年轻地球创造论的重要性 ；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zh-CN" altLang="en-US" sz="3200" dirty="0">
                  <a:solidFill>
                    <a:srgbClr val="024C89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相关经文的解释；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zh-CN" altLang="en-US" sz="3200" dirty="0">
                  <a:solidFill>
                    <a:srgbClr val="024C89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支持独特创造、反驳进化的科学证据：生命的起源、物种起源、“猿人”和化石记录；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zh-CN" altLang="en-US" sz="3200" dirty="0">
                  <a:solidFill>
                    <a:srgbClr val="024C89"/>
                  </a:solidFill>
                  <a:ea typeface="Adobe 黑体 Std R" panose="020B0400000000000000" pitchFamily="34" charset="-122"/>
                  <a:cs typeface="Arial" panose="020B0604020202020204" pitchFamily="34" charset="0"/>
                </a:rPr>
                <a:t>支持年轻地球、反对年老地球的科学证据：地质学及其他年轻地球证据、放射性年代测定法、挪亚洪水、天文学。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184048BB-EBE6-4EA7-80EE-9341BD7EE3DC}"/>
                </a:ext>
              </a:extLst>
            </p:cNvPr>
            <p:cNvSpPr/>
            <p:nvPr/>
          </p:nvSpPr>
          <p:spPr>
            <a:xfrm>
              <a:off x="762000" y="5105400"/>
              <a:ext cx="792480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prstClr val="black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我们会为学员事先准备一套幻灯片，供他们到外面授课的时候使用，或者学员可以把它作为自己讲座的素材。</a:t>
              </a:r>
            </a:p>
          </p:txBody>
        </p:sp>
      </p:grpSp>
      <p:grpSp>
        <p:nvGrpSpPr>
          <p:cNvPr id="13" name="组合 41" hidden="1">
            <a:extLst>
              <a:ext uri="{FF2B5EF4-FFF2-40B4-BE49-F238E27FC236}">
                <a16:creationId xmlns:a16="http://schemas.microsoft.com/office/drawing/2014/main" id="{4EAD5AFC-8D54-44B6-83B6-23D7C6E28B5F}"/>
              </a:ext>
            </a:extLst>
          </p:cNvPr>
          <p:cNvGrpSpPr/>
          <p:nvPr/>
        </p:nvGrpSpPr>
        <p:grpSpPr>
          <a:xfrm>
            <a:off x="1249522" y="2593974"/>
            <a:ext cx="9799479" cy="1444626"/>
            <a:chOff x="-274479" y="2593974"/>
            <a:chExt cx="9799479" cy="1444626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F4D97CB-31A1-4F86-9099-838B5A2DC9C9}"/>
                </a:ext>
              </a:extLst>
            </p:cNvPr>
            <p:cNvSpPr/>
            <p:nvPr/>
          </p:nvSpPr>
          <p:spPr>
            <a:xfrm>
              <a:off x="1002198" y="2593974"/>
              <a:ext cx="7303602" cy="14446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5520"/>
                </a:lnSpc>
              </a:pPr>
              <a:r>
                <a:rPr lang="zh-CN" altLang="en-US" sz="4600" dirty="0">
                  <a:solidFill>
                    <a:prstClr val="black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咨询，报名，请联系我们：</a:t>
              </a:r>
              <a:endParaRPr lang="en-US" altLang="zh-CN" sz="4600" dirty="0">
                <a:solidFill>
                  <a:prstClr val="black"/>
                </a:solidFill>
                <a:latin typeface="LEXUS 简粗黑 U" panose="020B0904000101010104" pitchFamily="34" charset="-122"/>
                <a:ea typeface="长城特粗黑体" panose="02010609010101010101" pitchFamily="49" charset="-122"/>
              </a:endParaRPr>
            </a:p>
            <a:p>
              <a:pPr>
                <a:lnSpc>
                  <a:spcPts val="5520"/>
                </a:lnSpc>
              </a:pPr>
              <a:r>
                <a:rPr lang="en-US" altLang="zh-CN" sz="4000" dirty="0">
                  <a:solidFill>
                    <a:srgbClr val="024C89"/>
                  </a:solidFill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ChuangZaoLun@gmail.com</a:t>
              </a:r>
              <a:endParaRPr lang="zh-CN" altLang="en-US" sz="4000" dirty="0">
                <a:solidFill>
                  <a:srgbClr val="024C89"/>
                </a:solidFill>
                <a:latin typeface="LEXUS 简粗黑 U" panose="020B0904000101010104" pitchFamily="34" charset="-122"/>
                <a:ea typeface="长城特粗黑体" panose="02010609010101010101" pitchFamily="49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1E61D8FF-C6E7-406F-9C10-CA413F656E9A}"/>
                </a:ext>
              </a:extLst>
            </p:cNvPr>
            <p:cNvSpPr/>
            <p:nvPr/>
          </p:nvSpPr>
          <p:spPr>
            <a:xfrm>
              <a:off x="-274479" y="3330714"/>
              <a:ext cx="9799479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4000" b="1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24C89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latin typeface="LEXUS 简粗黑 U" panose="020B0904000101010104" pitchFamily="34" charset="-122"/>
                  <a:ea typeface="长城特粗黑体" panose="02010609010101010101" pitchFamily="49" charset="-122"/>
                </a:rPr>
                <a:t>ChuangZaoLun@gmail.com</a:t>
              </a:r>
              <a:endParaRPr lang="zh-CN" altLang="en-US" sz="4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24C89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61ED9980-EFAB-47E1-AF29-AE973E186908}"/>
              </a:ext>
            </a:extLst>
          </p:cNvPr>
          <p:cNvSpPr/>
          <p:nvPr/>
        </p:nvSpPr>
        <p:spPr>
          <a:xfrm>
            <a:off x="-21696" y="-139966"/>
            <a:ext cx="12213696" cy="64492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25" name="Picture 24" descr="JiangYuanPeiXun 2019讲员培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5069" y="2517373"/>
            <a:ext cx="3571900" cy="3571900"/>
          </a:xfrm>
          <a:prstGeom prst="rect">
            <a:avLst/>
          </a:prstGeom>
        </p:spPr>
      </p:pic>
      <p:sp>
        <p:nvSpPr>
          <p:cNvPr id="17" name="标题 16">
            <a:extLst>
              <a:ext uri="{FF2B5EF4-FFF2-40B4-BE49-F238E27FC236}">
                <a16:creationId xmlns:a16="http://schemas.microsoft.com/office/drawing/2014/main" id="{77372BC4-75F4-4B59-8BC0-8E6DD174A1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0" name="副标题 19">
            <a:extLst>
              <a:ext uri="{FF2B5EF4-FFF2-40B4-BE49-F238E27FC236}">
                <a16:creationId xmlns:a16="http://schemas.microsoft.com/office/drawing/2014/main" id="{721D0B62-7A62-4942-9D51-039121D3B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10926"/>
            <a:ext cx="12192000" cy="757130"/>
          </a:xfrm>
        </p:spPr>
        <p:txBody>
          <a:bodyPr/>
          <a:lstStyle/>
          <a:p>
            <a:r>
              <a:rPr lang="zh-CN" altLang="en-US" sz="4800" dirty="0">
                <a:solidFill>
                  <a:schemeClr val="tx1"/>
                </a:solidFill>
              </a:rPr>
              <a:t>咨询，报名，请联系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9B48866-A058-46F8-B9C9-8D8D6E51361A}"/>
              </a:ext>
            </a:extLst>
          </p:cNvPr>
          <p:cNvSpPr/>
          <p:nvPr/>
        </p:nvSpPr>
        <p:spPr>
          <a:xfrm>
            <a:off x="846583" y="1340768"/>
            <a:ext cx="104988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32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JiangYuanPeiXun@gmail.com</a:t>
            </a:r>
          </a:p>
        </p:txBody>
      </p:sp>
    </p:spTree>
    <p:extLst>
      <p:ext uri="{BB962C8B-B14F-4D97-AF65-F5344CB8AC3E}">
        <p14:creationId xmlns:p14="http://schemas.microsoft.com/office/powerpoint/2010/main" val="2741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24961</TotalTime>
  <Words>3899</Words>
  <Application>Microsoft Office PowerPoint</Application>
  <PresentationFormat>宽屏</PresentationFormat>
  <Paragraphs>512</Paragraphs>
  <Slides>71</Slides>
  <Notes>71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71</vt:i4>
      </vt:variant>
    </vt:vector>
  </HeadingPairs>
  <TitlesOfParts>
    <vt:vector size="91" baseType="lpstr">
      <vt:lpstr>acme secret agent</vt:lpstr>
      <vt:lpstr>Adobe 黑体 Std R</vt:lpstr>
      <vt:lpstr>BDZongYi-A001</vt:lpstr>
      <vt:lpstr>Futura Condensed</vt:lpstr>
      <vt:lpstr>Futura Md BT</vt:lpstr>
      <vt:lpstr>LEXUS 简粗黑 U</vt:lpstr>
      <vt:lpstr>Songti TC</vt:lpstr>
      <vt:lpstr>百度综艺简体</vt:lpstr>
      <vt:lpstr>汉仪大宋简</vt:lpstr>
      <vt:lpstr>华文中宋</vt:lpstr>
      <vt:lpstr>宋体</vt:lpstr>
      <vt:lpstr>微软雅黑</vt:lpstr>
      <vt:lpstr>Arial</vt:lpstr>
      <vt:lpstr>Calibri</vt:lpstr>
      <vt:lpstr>Comic Sans MS</vt:lpstr>
      <vt:lpstr>Times New Roman</vt:lpstr>
      <vt:lpstr>Wingdings</vt:lpstr>
      <vt:lpstr>Wingdings 2</vt:lpstr>
      <vt:lpstr>自定义设计方案</vt:lpstr>
      <vt:lpstr>HDOfficeLightV0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Acts2-Peter + Jews 00903</vt:lpstr>
      <vt:lpstr>PowerPoint 演示文稿</vt:lpstr>
      <vt:lpstr>PowerPoint 演示文稿</vt:lpstr>
      <vt:lpstr>PowerPoint 演示文稿</vt:lpstr>
      <vt:lpstr>01 Jews fall over Gospel</vt:lpstr>
      <vt:lpstr>PowerPoint 演示文稿</vt:lpstr>
      <vt:lpstr>02 Greeks jump road</vt:lpstr>
      <vt:lpstr>PowerPoint 演示文稿</vt:lpstr>
      <vt:lpstr>Blocks – Creation/Evol. Based </vt:lpstr>
      <vt:lpstr>PowerPoint 演示文稿</vt:lpstr>
      <vt:lpstr>PowerPoint 演示文稿</vt:lpstr>
      <vt:lpstr>Acts2-Peter + Jews 00903</vt:lpstr>
      <vt:lpstr>Acts2-Peter + Jews 00903</vt:lpstr>
      <vt:lpstr>PowerPoint 演示文稿</vt:lpstr>
      <vt:lpstr>03 reach Greeks – old clothes</vt:lpstr>
      <vt:lpstr>Church Witness to World</vt:lpstr>
      <vt:lpstr>Church Witness to World</vt:lpstr>
      <vt:lpstr>05 Greeks today</vt:lpstr>
      <vt:lpstr>PowerPoint 演示文稿</vt:lpstr>
      <vt:lpstr>PowerPoint 演示文稿</vt:lpstr>
      <vt:lpstr>PowerPoint 演示文稿</vt:lpstr>
      <vt:lpstr>04 Greeks educating Greeks</vt:lpstr>
      <vt:lpstr>07 Greeks educating Jews</vt:lpstr>
      <vt:lpstr>《达芬奇密码》的作者：丹 · 布朗</vt:lpstr>
      <vt:lpstr>PowerPoint 演示文稿</vt:lpstr>
      <vt:lpstr>School violence-Bible story colored</vt:lpstr>
      <vt:lpstr>Bible Isn't True 00167</vt:lpstr>
      <vt:lpstr>08 Jews educating Jews</vt:lpstr>
      <vt:lpstr>09 Greeks in family</vt:lpstr>
      <vt:lpstr>PowerPoint 演示文稿</vt:lpstr>
      <vt:lpstr>PowerPoint 演示文稿</vt:lpstr>
      <vt:lpstr>10 Reach today's Greeks</vt:lpstr>
      <vt:lpstr>PowerPoint 演示文稿</vt:lpstr>
      <vt:lpstr>Know Your Soil 00899</vt:lpstr>
      <vt:lpstr> </vt:lpstr>
      <vt:lpstr>PowerPoint 演示文稿</vt:lpstr>
      <vt:lpstr>Church Today sowing 00895</vt:lpstr>
      <vt:lpstr>Creation Evangelism Bulldozer 00550</vt:lpstr>
      <vt:lpstr>Creation Evangelism Bulldozer 00550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老师、家长科学教育培训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满家电脑</dc:creator>
  <cp:lastModifiedBy>benjamin lee</cp:lastModifiedBy>
  <cp:revision>1946</cp:revision>
  <dcterms:created xsi:type="dcterms:W3CDTF">2014-01-09T08:42:09Z</dcterms:created>
  <dcterms:modified xsi:type="dcterms:W3CDTF">2020-07-13T08:50:37Z</dcterms:modified>
</cp:coreProperties>
</file>