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OV" ContentType="video/quicktime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77" r:id="rId1"/>
  </p:sldMasterIdLst>
  <p:notesMasterIdLst>
    <p:notesMasterId r:id="rId47"/>
  </p:notesMasterIdLst>
  <p:sldIdLst>
    <p:sldId id="3153" r:id="rId2"/>
    <p:sldId id="3154" r:id="rId3"/>
    <p:sldId id="3218" r:id="rId4"/>
    <p:sldId id="3304" r:id="rId5"/>
    <p:sldId id="3308" r:id="rId6"/>
    <p:sldId id="3149" r:id="rId7"/>
    <p:sldId id="3256" r:id="rId8"/>
    <p:sldId id="3257" r:id="rId9"/>
    <p:sldId id="3268" r:id="rId10"/>
    <p:sldId id="3269" r:id="rId11"/>
    <p:sldId id="3270" r:id="rId12"/>
    <p:sldId id="3179" r:id="rId13"/>
    <p:sldId id="3263" r:id="rId14"/>
    <p:sldId id="3271" r:id="rId15"/>
    <p:sldId id="3305" r:id="rId16"/>
    <p:sldId id="3272" r:id="rId17"/>
    <p:sldId id="3180" r:id="rId18"/>
    <p:sldId id="3223" r:id="rId19"/>
    <p:sldId id="3278" r:id="rId20"/>
    <p:sldId id="3279" r:id="rId21"/>
    <p:sldId id="3280" r:id="rId22"/>
    <p:sldId id="3281" r:id="rId23"/>
    <p:sldId id="3282" r:id="rId24"/>
    <p:sldId id="3307" r:id="rId25"/>
    <p:sldId id="3306" r:id="rId26"/>
    <p:sldId id="3235" r:id="rId27"/>
    <p:sldId id="3286" r:id="rId28"/>
    <p:sldId id="3287" r:id="rId29"/>
    <p:sldId id="3301" r:id="rId30"/>
    <p:sldId id="3289" r:id="rId31"/>
    <p:sldId id="3290" r:id="rId32"/>
    <p:sldId id="3291" r:id="rId33"/>
    <p:sldId id="3242" r:id="rId34"/>
    <p:sldId id="3296" r:id="rId35"/>
    <p:sldId id="3244" r:id="rId36"/>
    <p:sldId id="3292" r:id="rId37"/>
    <p:sldId id="3293" r:id="rId38"/>
    <p:sldId id="3302" r:id="rId39"/>
    <p:sldId id="3249" r:id="rId40"/>
    <p:sldId id="3251" r:id="rId41"/>
    <p:sldId id="3297" r:id="rId42"/>
    <p:sldId id="3298" r:id="rId43"/>
    <p:sldId id="3299" r:id="rId44"/>
    <p:sldId id="3148" r:id="rId45"/>
    <p:sldId id="3013" r:id="rId46"/>
  </p:sldIdLst>
  <p:sldSz cx="12192000" cy="6858000"/>
  <p:notesSz cx="6858000" cy="9144000"/>
  <p:embeddedFontLst>
    <p:embeddedFont>
      <p:font typeface="微软雅黑" panose="020B0503020204020204" pitchFamily="34" charset="-122"/>
      <p:regular r:id="rId48"/>
      <p:bold r:id="rId49"/>
    </p:embeddedFont>
    <p:embeddedFont>
      <p:font typeface="微软雅黑" panose="020B0503020204020204" pitchFamily="34" charset="-122"/>
      <p:regular r:id="rId48"/>
      <p:bold r:id="rId49"/>
    </p:embeddedFont>
    <p:embeddedFont>
      <p:font typeface="等线" panose="02010600030101010101" pitchFamily="2" charset="-122"/>
      <p:regular r:id="rId50"/>
      <p:bold r:id="rId51"/>
    </p:embeddedFont>
    <p:embeddedFont>
      <p:font typeface="等线 Light" panose="02010600030101010101" pitchFamily="2" charset="-122"/>
      <p:regular r:id="rId52"/>
    </p:embeddedFont>
    <p:embeddedFont>
      <p:font typeface="楷体" panose="02010609060101010101" pitchFamily="49" charset="-122"/>
      <p:regular r:id="rId53"/>
    </p:embeddedFont>
    <p:embeddedFont>
      <p:font typeface="迷你简双线体" panose="02010609000101010101" pitchFamily="49" charset="-122"/>
      <p:regular r:id="rId54"/>
    </p:embeddedFont>
    <p:embeddedFont>
      <p:font typeface="微软雅黑 Light" panose="020B0502040204020203" pitchFamily="34" charset="-122"/>
      <p:regular r:id="rId5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D02D7C5-B209-4924-BA84-2ABC56166762}">
          <p14:sldIdLst>
            <p14:sldId id="3153"/>
            <p14:sldId id="3154"/>
            <p14:sldId id="3218"/>
            <p14:sldId id="3304"/>
            <p14:sldId id="3308"/>
            <p14:sldId id="3149"/>
            <p14:sldId id="3256"/>
            <p14:sldId id="3257"/>
            <p14:sldId id="3268"/>
            <p14:sldId id="3269"/>
            <p14:sldId id="3270"/>
            <p14:sldId id="3179"/>
            <p14:sldId id="3263"/>
            <p14:sldId id="3271"/>
            <p14:sldId id="3305"/>
            <p14:sldId id="3272"/>
            <p14:sldId id="3180"/>
            <p14:sldId id="3223"/>
            <p14:sldId id="3278"/>
            <p14:sldId id="3279"/>
            <p14:sldId id="3280"/>
            <p14:sldId id="3281"/>
            <p14:sldId id="3282"/>
            <p14:sldId id="3307"/>
            <p14:sldId id="3306"/>
            <p14:sldId id="3235"/>
            <p14:sldId id="3286"/>
            <p14:sldId id="3287"/>
            <p14:sldId id="3301"/>
            <p14:sldId id="3289"/>
            <p14:sldId id="3290"/>
            <p14:sldId id="3291"/>
            <p14:sldId id="3242"/>
            <p14:sldId id="3296"/>
            <p14:sldId id="3244"/>
            <p14:sldId id="3292"/>
            <p14:sldId id="3293"/>
            <p14:sldId id="3302"/>
            <p14:sldId id="3249"/>
            <p14:sldId id="3251"/>
            <p14:sldId id="3297"/>
            <p14:sldId id="3298"/>
            <p14:sldId id="3299"/>
            <p14:sldId id="3148"/>
            <p14:sldId id="3013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E8F7"/>
    <a:srgbClr val="007DFF"/>
    <a:srgbClr val="F6A70A"/>
    <a:srgbClr val="FFEAA7"/>
    <a:srgbClr val="3DDAEB"/>
    <a:srgbClr val="FF5050"/>
    <a:srgbClr val="FFF3CC"/>
    <a:srgbClr val="1F3036"/>
    <a:srgbClr val="F9F1E8"/>
    <a:srgbClr val="DAE3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39" autoAdjust="0"/>
    <p:restoredTop sz="75470" autoAdjust="0"/>
  </p:normalViewPr>
  <p:slideViewPr>
    <p:cSldViewPr snapToGrid="0">
      <p:cViewPr varScale="1">
        <p:scale>
          <a:sx n="120" d="100"/>
          <a:sy n="120" d="100"/>
        </p:scale>
        <p:origin x="4152" y="96"/>
      </p:cViewPr>
      <p:guideLst/>
    </p:cSldViewPr>
  </p:slideViewPr>
  <p:outlineViewPr>
    <p:cViewPr>
      <p:scale>
        <a:sx n="33" d="100"/>
        <a:sy n="33" d="100"/>
      </p:scale>
      <p:origin x="0" y="-516"/>
    </p:cViewPr>
  </p:outlineViewPr>
  <p:notesTextViewPr>
    <p:cViewPr>
      <p:scale>
        <a:sx n="133" d="100"/>
        <a:sy n="133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>
        <p:scale>
          <a:sx n="30" d="100"/>
          <a:sy n="30" d="100"/>
        </p:scale>
        <p:origin x="3144" y="61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3.fntdata"/><Relationship Id="rId55" Type="http://schemas.openxmlformats.org/officeDocument/2006/relationships/font" Target="fonts/font8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6.fntdata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1.fntdata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4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2.fntdata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9C2B22-5ACE-4150-8688-366A34DF7AF3}" type="datetimeFigureOut">
              <a:rPr lang="en-US" smtClean="0"/>
              <a:t>12/15/2025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66B2D8-A024-4F67-AEA0-6867EA5FA0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586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66B2D8-A024-4F67-AEA0-6867EA5FA06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914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3AECFD-22CF-650F-640D-83052ABC9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3B0F53-5AE0-EEFD-12B0-ED0CEC4913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0C8A15-D535-E721-505E-9A730A3A2D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rtl="0">
              <a:buSzPts val="1200"/>
              <a:buFont typeface="Symbol" panose="05050102010706020507" pitchFamily="18" charset="2"/>
              <a:buNone/>
              <a:tabLst>
                <a:tab pos="457200" algn="l"/>
                <a:tab pos="457200" algn="l"/>
              </a:tabLst>
            </a:pPr>
            <a:endParaRPr lang="en-US" altLang="zh-CN" sz="1200" dirty="0">
              <a:effectLst/>
              <a:latin typeface="+mj-lt"/>
              <a:ea typeface="DengXian" panose="02010600030101010101" pitchFamily="2" charset="-122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179BD7-8C22-B3D7-037A-5E7EDA15DD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66B2D8-A024-4F67-AEA0-6867EA5FA0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36475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83483-9CDC-85E1-EC02-03BD3C5E7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FA65ED-1AE0-FC42-CD0D-11AEE0E14D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4E4BF3-F9CC-1949-368E-DDCD6025D3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rtl="0">
              <a:buSzPts val="1200"/>
              <a:buFont typeface="Symbol" panose="05050102010706020507" pitchFamily="18" charset="2"/>
              <a:buNone/>
              <a:tabLst>
                <a:tab pos="457200" algn="l"/>
                <a:tab pos="457200" algn="l"/>
              </a:tabLst>
            </a:pPr>
            <a:endParaRPr lang="en-US" altLang="zh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D2B131-DFF9-7CC0-7275-4E884A10C7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66B2D8-A024-4F67-AEA0-6867EA5FA0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96517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E4B54-4280-4E5B-9E63-24E0922CA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6F0270-3BCF-D888-C5C8-EFEF41F6D9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C6458B-472B-1DF6-567A-201B5CE79E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rtl="0">
              <a:buSzPts val="1200"/>
              <a:buFont typeface="Symbol" panose="05050102010706020507" pitchFamily="18" charset="2"/>
              <a:buNone/>
              <a:tabLst>
                <a:tab pos="457200" algn="l"/>
                <a:tab pos="457200" algn="l"/>
              </a:tabLst>
            </a:pPr>
            <a:endParaRPr lang="en-US" altLang="zh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732ABD-A9C4-677E-9B77-028117C3F5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66B2D8-A024-4F67-AEA0-6867EA5FA0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74907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BF563-6385-E408-B325-471AF091B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A237FE-2724-2BBC-BB34-04F78F1647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A88E50-1A3C-9340-C869-D09DBB7FAC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rtl="0">
              <a:buSzPts val="1200"/>
              <a:buFont typeface="Symbol" panose="05050102010706020507" pitchFamily="18" charset="2"/>
              <a:buNone/>
              <a:tabLst>
                <a:tab pos="457200" algn="l"/>
                <a:tab pos="457200" algn="l"/>
              </a:tabLst>
            </a:pPr>
            <a:endParaRPr lang="en-US" altLang="zh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8EF3B4-CE11-8617-CA0B-D588A4B52B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66B2D8-A024-4F67-AEA0-6867EA5FA0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02341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34E310-0CC4-713E-91C3-13C9E22D9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43C582-959D-4A27-D38B-2C1A5E91C0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E5FD2F-147F-2835-5AE2-D0F7789452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rtl="0">
              <a:buSzPts val="1200"/>
              <a:buFont typeface="Symbol" panose="05050102010706020507" pitchFamily="18" charset="2"/>
              <a:buNone/>
              <a:tabLst>
                <a:tab pos="457200" algn="l"/>
                <a:tab pos="457200" algn="l"/>
              </a:tabLst>
            </a:pPr>
            <a:endParaRPr lang="en-US" altLang="zh-CN" sz="1200" dirty="0">
              <a:effectLst/>
              <a:latin typeface="+mj-lt"/>
              <a:ea typeface="DengXian" panose="02010600030101010101" pitchFamily="2" charset="-122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D904F3-1D02-1077-D617-AF98B4A8E7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66B2D8-A024-4F67-AEA0-6867EA5FA0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4450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D0FCC2-1C14-6A74-141F-38CB5B3C5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14A12F-BD92-9C7E-6261-20050B8318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DCB66E-0133-DB86-0A9E-FEDBA18A8B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rtl="0">
              <a:buSzPts val="1200"/>
              <a:buFont typeface="Symbol" panose="05050102010706020507" pitchFamily="18" charset="2"/>
              <a:buNone/>
              <a:tabLst>
                <a:tab pos="457200" algn="l"/>
                <a:tab pos="457200" algn="l"/>
              </a:tabLst>
            </a:pPr>
            <a:endParaRPr lang="en-US" altLang="zh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CB6413-0F37-E2CA-C8D2-2DE1B9BFA0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66B2D8-A024-4F67-AEA0-6867EA5FA0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23517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2612F-A56B-096E-D40E-0EB6C3121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320B2B-9BCB-1332-BAE5-ED726340D0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4BD607-CCE3-1E95-18DC-6E8510076E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rtl="0">
              <a:buSzPts val="1200"/>
              <a:buFont typeface="Symbol" panose="05050102010706020507" pitchFamily="18" charset="2"/>
              <a:buNone/>
              <a:tabLst>
                <a:tab pos="457200" algn="l"/>
                <a:tab pos="457200" algn="l"/>
              </a:tabLst>
            </a:pPr>
            <a:endParaRPr lang="en-US" altLang="zh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EBE5E3-2941-3AB8-8683-7F7FD96696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66B2D8-A024-4F67-AEA0-6867EA5FA0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50199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078755-CF54-E676-545A-CEE46280B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BB216C-3B4F-BCAE-D089-B2A0E1FF7D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254943-F13C-20D2-5C4B-72D383CC05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rtl="0">
              <a:buSzPts val="1200"/>
              <a:buFont typeface="Symbol" panose="05050102010706020507" pitchFamily="18" charset="2"/>
              <a:buNone/>
              <a:tabLst>
                <a:tab pos="457200" algn="l"/>
                <a:tab pos="457200" algn="l"/>
              </a:tabLst>
            </a:pPr>
            <a:endParaRPr lang="en-US" altLang="zh-CN" sz="1200" dirty="0">
              <a:effectLst/>
              <a:latin typeface="+mj-lt"/>
              <a:ea typeface="DengXian" panose="02010600030101010101" pitchFamily="2" charset="-122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749AB4-4069-817F-6704-285334BE36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66B2D8-A024-4F67-AEA0-6867EA5FA0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29635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EDADCC-CF2A-2AAA-F1FA-5014C1B92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4E6DBD-BD21-DB20-4ED9-3FB9B4083B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D1B057-FBE0-193F-C9EA-7B1A81D8A0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rtl="0">
              <a:buFontTx/>
              <a:buNone/>
              <a:tabLst>
                <a:tab pos="457200" algn="l"/>
                <a:tab pos="457200" algn="l"/>
              </a:tabLst>
            </a:pPr>
            <a:endParaRPr lang="en-US" altLang="zh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0112A2-73E7-DBE3-C6AB-5FE13A0B2B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66B2D8-A024-4F67-AEA0-6867EA5FA0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04445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8C8D8B-5557-F4BA-6EF0-A89AF4CA3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ED2D88-6AE6-20A1-831B-CC11A8BC95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1B61E6-0C47-7204-1C98-DD40509176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rtl="0">
              <a:buSzPts val="1200"/>
              <a:buFont typeface="Symbol" panose="05050102010706020507" pitchFamily="18" charset="2"/>
              <a:buNone/>
              <a:tabLst>
                <a:tab pos="457200" algn="l"/>
                <a:tab pos="457200" algn="l"/>
              </a:tabLst>
            </a:pPr>
            <a:endParaRPr lang="en-US" altLang="zh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7F2041-E018-6234-DF75-8B88F7D534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66B2D8-A024-4F67-AEA0-6867EA5FA0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52909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153C8-01E1-ABFA-2A89-FE65223D7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A61DF7-E97F-5270-29C9-3218D295FF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F222E1-79D2-40EF-2030-4C62638B87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rtl="0">
              <a:buSzPts val="1200"/>
              <a:buFont typeface="Symbol" panose="05050102010706020507" pitchFamily="18" charset="2"/>
              <a:buNone/>
              <a:tabLst>
                <a:tab pos="457200" algn="l"/>
                <a:tab pos="457200" algn="l"/>
              </a:tabLst>
            </a:pPr>
            <a:endParaRPr lang="en-US" altLang="zh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2D5FDB-90D5-90AE-8BC7-1D48454759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66B2D8-A024-4F67-AEA0-6867EA5FA0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55557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A861F-EB13-C2DC-E664-DC990915B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6D22E5-E6A6-6AB9-4D13-24F8C37A44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28CCC5-4E57-5181-A79C-2136947170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rtl="0">
              <a:buSzPts val="1200"/>
              <a:buFont typeface="Symbol" panose="05050102010706020507" pitchFamily="18" charset="2"/>
              <a:buNone/>
              <a:tabLst>
                <a:tab pos="457200" algn="l"/>
                <a:tab pos="457200" algn="l"/>
              </a:tabLst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CA3E34-4CEE-81EF-AB15-773B89EEBB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66B2D8-A024-4F67-AEA0-6867EA5FA0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03115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1CA84-8AC1-4411-F4CC-8770A89C7A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7D2C10-F436-DFE4-2902-0B0BFEA1CF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B9EC72-27AD-BDEF-3B5A-D28BC251A2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rtl="0">
              <a:buSzPts val="1200"/>
              <a:buFont typeface="Symbol" panose="05050102010706020507" pitchFamily="18" charset="2"/>
              <a:buNone/>
              <a:tabLst>
                <a:tab pos="457200" algn="l"/>
                <a:tab pos="457200" algn="l"/>
              </a:tabLst>
            </a:pPr>
            <a:endParaRPr lang="en-US" altLang="zh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DE8E04-560B-B27C-810E-49F71F9482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66B2D8-A024-4F67-AEA0-6867EA5FA0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32108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C32474-A6C8-D50B-BBC1-1A7AFC4BE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3C2452-472C-A5E5-33C7-8FA7C4BDC7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3B2E1D-ACE8-C186-BBD7-A2E1246643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rtl="0">
              <a:buSzPts val="1200"/>
              <a:buFont typeface="Symbol" panose="05050102010706020507" pitchFamily="18" charset="2"/>
              <a:buNone/>
              <a:tabLst>
                <a:tab pos="457200" algn="l"/>
                <a:tab pos="457200" algn="l"/>
              </a:tabLst>
            </a:pPr>
            <a:endParaRPr lang="en-US" altLang="zh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BE6172-CEFD-137B-1062-5D3DE20C91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66B2D8-A024-4F67-AEA0-6867EA5FA0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44973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0763E9-7937-F849-F474-D6A1CE762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5F92BA-C2B0-EE30-2D0F-1AD4157AEA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4057D6-B99D-6B12-4D46-60A7C84A88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rtl="0">
              <a:buSzPts val="1200"/>
              <a:buFont typeface="Symbol" panose="05050102010706020507" pitchFamily="18" charset="2"/>
              <a:buNone/>
              <a:tabLst>
                <a:tab pos="457200" algn="l"/>
                <a:tab pos="457200" algn="l"/>
              </a:tabLst>
            </a:pPr>
            <a:endParaRPr lang="en-US" altLang="zh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A55AD4-05C9-FF2B-19BB-88A040E623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66B2D8-A024-4F67-AEA0-6867EA5FA0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17723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785FB-DBEA-0536-7C5E-3D03406B1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2E41E9-CDCA-46B4-881A-AE971976AF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5A7FE3-57DE-2AA4-45F8-6E089045E5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rtl="0">
              <a:buSzPts val="1200"/>
              <a:buFont typeface="Symbol" panose="05050102010706020507" pitchFamily="18" charset="2"/>
              <a:buNone/>
              <a:tabLst>
                <a:tab pos="457200" algn="l"/>
                <a:tab pos="457200" algn="l"/>
              </a:tabLst>
            </a:pPr>
            <a:endParaRPr lang="en-US" altLang="zh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333D79-7D38-6B84-7421-B70B563B75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66B2D8-A024-4F67-AEA0-6867EA5FA0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9082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931DF8-2CF2-CA99-327D-B17580BB1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A3B9AB-C8EF-FAA3-1356-99DAD40BEE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73C88B-CC05-442F-C285-83D7D0332D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rtl="0">
              <a:buSzPts val="1200"/>
              <a:buFont typeface="Symbol" panose="05050102010706020507" pitchFamily="18" charset="2"/>
              <a:buNone/>
              <a:tabLst>
                <a:tab pos="457200" algn="l"/>
                <a:tab pos="457200" algn="l"/>
              </a:tabLst>
            </a:pPr>
            <a:endParaRPr lang="en-US" altLang="zh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D2A505-2B25-765C-755C-C5C255E247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66B2D8-A024-4F67-AEA0-6867EA5FA0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8168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1AB4E-24CD-9E10-5224-41E9C5934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815AAE-6401-F4BE-5590-0A21A73CF2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1B37FB-66AF-8E0C-E2E5-2B87D1BC35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rtl="0">
              <a:buSzPts val="1200"/>
              <a:buFont typeface="Symbol" panose="05050102010706020507" pitchFamily="18" charset="2"/>
              <a:buNone/>
              <a:tabLst>
                <a:tab pos="457200" algn="l"/>
                <a:tab pos="457200" algn="l"/>
              </a:tabLst>
            </a:pPr>
            <a:endParaRPr lang="en-US" altLang="zh-CN" sz="1200" dirty="0">
              <a:effectLst/>
              <a:latin typeface="+mj-lt"/>
              <a:ea typeface="DengXian" panose="02010600030101010101" pitchFamily="2" charset="-122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BB568A-43A5-2100-9FA8-FC61CB9F94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66B2D8-A024-4F67-AEA0-6867EA5FA0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68048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086D30-6532-82A5-B072-BFD2DEE85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84458C-E801-FC28-0B46-ADC6BB89B1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276C18-D86F-2354-665E-0D3AD6A442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rtl="0">
              <a:buSzPts val="1200"/>
              <a:buFont typeface="Symbol" panose="05050102010706020507" pitchFamily="18" charset="2"/>
              <a:buNone/>
              <a:tabLst>
                <a:tab pos="457200" algn="l"/>
                <a:tab pos="457200" algn="l"/>
              </a:tabLst>
            </a:pPr>
            <a:endParaRPr lang="en-US" altLang="zh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205C90-C4F0-92A4-BF13-5C8A6D6E44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66B2D8-A024-4F67-AEA0-6867EA5FA0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32309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F7561C-7D71-CF47-F8AF-C763DFCF5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E4513A-10BC-A85B-B797-F3843A5236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C6C280-E132-0A9F-C001-FBCF5BBE4B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rtl="0">
              <a:buSzPts val="1200"/>
              <a:buFont typeface="Symbol" panose="05050102010706020507" pitchFamily="18" charset="2"/>
              <a:buNone/>
              <a:tabLst>
                <a:tab pos="457200" algn="l"/>
                <a:tab pos="457200" algn="l"/>
              </a:tabLst>
            </a:pPr>
            <a:endParaRPr lang="en-US" altLang="zh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7B9C19-75E2-3FCA-B3B6-42E54AC51F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66B2D8-A024-4F67-AEA0-6867EA5FA0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83794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5A3E8-22EF-740E-3EFF-A1499F368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C2B80A-D2FB-B483-D922-A0EF9305A5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7558FA-BC63-7BBB-C8BC-CA3A740DF1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rtl="0">
              <a:buSzPts val="1200"/>
              <a:buFont typeface="Symbol" panose="05050102010706020507" pitchFamily="18" charset="2"/>
              <a:buNone/>
              <a:tabLst>
                <a:tab pos="457200" algn="l"/>
                <a:tab pos="457200" algn="l"/>
              </a:tabLst>
            </a:pPr>
            <a:endParaRPr lang="en-US" altLang="zh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174F7F-2454-4489-8CF3-ECFACF646A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66B2D8-A024-4F67-AEA0-6867EA5FA0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109268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1EFA0-1755-1FE5-2B3B-BE6553B66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5E96E9-2675-51B4-A3EE-1D2D2A882E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D2581D-3259-122D-B991-BEF9C0A380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rtl="0">
              <a:buSzPts val="1200"/>
              <a:buFont typeface="Symbol" panose="05050102010706020507" pitchFamily="18" charset="2"/>
              <a:buNone/>
              <a:tabLst>
                <a:tab pos="457200" algn="l"/>
                <a:tab pos="457200" algn="l"/>
              </a:tabLst>
            </a:pPr>
            <a:endParaRPr lang="en-US" altLang="zh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93CD26-ACED-AAED-050D-ACDE1B1FAD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66B2D8-A024-4F67-AEA0-6867EA5FA0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18784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3DC41-9F66-DB81-0F04-0E83FC15B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E3C3DA-9176-3692-C883-8B477BF0C5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CC204F-1201-758E-093B-75BA6ECFF5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rtl="0">
              <a:buSzPts val="1200"/>
              <a:buFont typeface="Symbol" panose="05050102010706020507" pitchFamily="18" charset="2"/>
              <a:buNone/>
              <a:tabLst>
                <a:tab pos="457200" algn="l"/>
                <a:tab pos="457200" algn="l"/>
              </a:tabLst>
            </a:pPr>
            <a:endParaRPr lang="en-US" altLang="zh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A35645-CC9D-4EC9-E48A-BA9EA5F0BE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66B2D8-A024-4F67-AEA0-6867EA5FA0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77029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6D602-DAD3-9C88-0B77-4C85D68E6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32D7DA-8B4E-ECC9-7C72-C0459FFCA8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9E4744-31C3-942A-2320-4145A2A299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rtl="0">
              <a:buSzPts val="1200"/>
              <a:buFont typeface="Symbol" panose="05050102010706020507" pitchFamily="18" charset="2"/>
              <a:buNone/>
              <a:tabLst>
                <a:tab pos="457200" algn="l"/>
                <a:tab pos="457200" algn="l"/>
              </a:tabLst>
            </a:pPr>
            <a:endParaRPr lang="en-US" altLang="zh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2561F4-B2CE-9AF1-F69E-CB5764F112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66B2D8-A024-4F67-AEA0-6867EA5FA0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126178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F9749-97F3-EE93-848B-C55D2D117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2AABBE-E409-C930-8B33-E8D7DB991D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9CC1DF-F408-54BF-F54D-2CE17E6F51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rtl="0">
              <a:buSzPts val="1200"/>
              <a:buFont typeface="Symbol" panose="05050102010706020507" pitchFamily="18" charset="2"/>
              <a:buNone/>
              <a:tabLst>
                <a:tab pos="457200" algn="l"/>
                <a:tab pos="457200" algn="l"/>
              </a:tabLst>
            </a:pPr>
            <a:endParaRPr lang="en-US" altLang="zh-CN" sz="1200" dirty="0">
              <a:effectLst/>
              <a:latin typeface="+mj-lt"/>
              <a:ea typeface="DengXian" panose="02010600030101010101" pitchFamily="2" charset="-122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822E24-0763-0CFF-F09E-1CB54FB34A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66B2D8-A024-4F67-AEA0-6867EA5FA0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567961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C8D31E-2161-A724-B734-1191CAC6E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64A488-43CF-4681-58F8-2A6F1D8F51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5A6B74-6AA9-8F40-67A8-53CFFE1EF7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rtl="0">
              <a:buSzPts val="1200"/>
              <a:buFont typeface="Symbol" panose="05050102010706020507" pitchFamily="18" charset="2"/>
              <a:buNone/>
              <a:tabLst>
                <a:tab pos="457200" algn="l"/>
                <a:tab pos="457200" algn="l"/>
              </a:tabLst>
            </a:pPr>
            <a:endParaRPr lang="en-US" altLang="zh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FB9C35-9673-A1FC-12CA-F46DFAF9D8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66B2D8-A024-4F67-AEA0-6867EA5FA0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263477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6A82A-0EDE-B901-1B78-C1E956DC2D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62316A-F086-B83C-ABC2-D5965D7DF1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B03395-806A-7E4E-015A-40CE1E000A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rtl="0">
              <a:buSzPts val="1200"/>
              <a:buFont typeface="Symbol" panose="05050102010706020507" pitchFamily="18" charset="2"/>
              <a:buNone/>
              <a:tabLst>
                <a:tab pos="457200" algn="l"/>
                <a:tab pos="457200" algn="l"/>
              </a:tabLst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E6D2E6-8379-7401-E3AF-4A79803AF6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66B2D8-A024-4F67-AEA0-6867EA5FA0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03731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409B9B-082D-8DAA-EFD3-62D3E1B0E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2F7271-D339-9D34-1342-AAD140207D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8468F9-CC89-DF11-2E82-419DEF7DC9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rtl="0">
              <a:buSzPts val="1200"/>
              <a:buFont typeface="Symbol" panose="05050102010706020507" pitchFamily="18" charset="2"/>
              <a:buNone/>
              <a:tabLst>
                <a:tab pos="457200" algn="l"/>
                <a:tab pos="457200" algn="l"/>
              </a:tabLst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F614F9-4A75-30E1-C8BB-23B43B97BF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66B2D8-A024-4F67-AEA0-6867EA5FA0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833609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1D6AD2-F570-15D2-F257-442F55BD43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4C7520-7206-C73D-EC96-9CE904D35E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4FE99C-9B49-F31A-EDE6-A8977F1759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rtl="0">
              <a:buSzPts val="1200"/>
              <a:buFont typeface="Symbol" panose="05050102010706020507" pitchFamily="18" charset="2"/>
              <a:buNone/>
              <a:tabLst>
                <a:tab pos="457200" algn="l"/>
                <a:tab pos="457200" algn="l"/>
              </a:tabLst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B8203F-7589-D8BC-EAA0-C1F46E9217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66B2D8-A024-4F67-AEA0-6867EA5FA0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520688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F6323-1AFF-3805-5D80-5EE1EF7CF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6FDBBA-3B5B-B730-8254-53B0B3B8F5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4DE39D-62F7-D0C0-E6A0-E90619308C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rtl="0">
              <a:buSzPts val="1200"/>
              <a:buFont typeface="Symbol" panose="05050102010706020507" pitchFamily="18" charset="2"/>
              <a:buNone/>
              <a:tabLst>
                <a:tab pos="457200" algn="l"/>
                <a:tab pos="457200" algn="l"/>
              </a:tabLst>
            </a:pPr>
            <a:endParaRPr lang="en-US" altLang="zh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3FB3B0-0B8D-7A70-909A-58FA0C6FAF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66B2D8-A024-4F67-AEA0-6867EA5FA0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451882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1BF94-5D63-98D9-F737-1BD5D84A4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6C75CA-2137-8710-D77F-92437F3B0B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6545A7-A040-BC46-ABF8-9D7FDA36E0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rtl="0">
              <a:buSzPts val="1200"/>
              <a:buFont typeface="Symbol" panose="05050102010706020507" pitchFamily="18" charset="2"/>
              <a:buNone/>
              <a:tabLst>
                <a:tab pos="457200" algn="l"/>
                <a:tab pos="457200" algn="l"/>
              </a:tabLst>
            </a:pPr>
            <a:endParaRPr lang="en-US" altLang="zh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550D87-AE9F-CFB7-282A-BFFC45F6A2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66B2D8-A024-4F67-AEA0-6867EA5FA0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443137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7BABF0-7C53-0FE8-BA14-6817BC3DD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0BA0EF-DD21-0D6E-0C45-FAA236DCF8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84BD30-72B3-BD1C-D984-5CD17234A0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rtl="0">
              <a:buSzPts val="1200"/>
              <a:buFont typeface="Symbol" panose="05050102010706020507" pitchFamily="18" charset="2"/>
              <a:buNone/>
              <a:tabLst>
                <a:tab pos="457200" algn="l"/>
                <a:tab pos="457200" algn="l"/>
              </a:tabLst>
            </a:pPr>
            <a:endParaRPr lang="en-US" altLang="zh-CN" sz="1200" dirty="0">
              <a:effectLst/>
              <a:latin typeface="+mj-lt"/>
              <a:ea typeface="DengXian" panose="02010600030101010101" pitchFamily="2" charset="-122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1DD824-3841-55EE-98B4-8E0953AA69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66B2D8-A024-4F67-AEA0-6867EA5FA0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622997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E97CBD-4163-62DB-8420-E5287E4C6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1A97C5-C826-D75F-5715-6183D13EA6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DFE021-0496-4F78-6D4F-8BFBB9AED6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rtl="0">
              <a:buSzPts val="1200"/>
              <a:buFont typeface="Symbol" panose="05050102010706020507" pitchFamily="18" charset="2"/>
              <a:buNone/>
              <a:tabLst>
                <a:tab pos="457200" algn="l"/>
                <a:tab pos="457200" algn="l"/>
              </a:tabLst>
            </a:pPr>
            <a:endParaRPr lang="en-US" altLang="zh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5A631D-5F58-4F6E-2211-1D801400DC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66B2D8-A024-4F67-AEA0-6867EA5FA0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071577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3E1AF-C9DD-56E2-F298-E7D984FEF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B1E7D6-32DD-9E11-DA0C-312A4F55D0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5D552A-DA5B-014B-58FA-B35A412768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rtl="0">
              <a:buSzPts val="1200"/>
              <a:buFont typeface="Symbol" panose="05050102010706020507" pitchFamily="18" charset="2"/>
              <a:buNone/>
              <a:tabLst>
                <a:tab pos="457200" algn="l"/>
                <a:tab pos="457200" algn="l"/>
              </a:tabLst>
            </a:pPr>
            <a:endParaRPr lang="en-US" altLang="zh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BBAE53-87FD-AD91-C487-7D0674AA2E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66B2D8-A024-4F67-AEA0-6867EA5FA0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362445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50B67-0955-E2F7-5EC2-C0C09B65C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A2A0EA-630B-6FE2-39EE-96543BFBE1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B929EA-D7BC-4233-A411-AAE30EBDA0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rtl="0">
              <a:buSzPts val="1200"/>
              <a:buFont typeface="Symbol" panose="05050102010706020507" pitchFamily="18" charset="2"/>
              <a:buNone/>
              <a:tabLst>
                <a:tab pos="457200" algn="l"/>
                <a:tab pos="457200" algn="l"/>
              </a:tabLst>
            </a:pPr>
            <a:endParaRPr lang="en-US" altLang="zh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91A2C9-FD8D-B958-E4E1-6238A75A34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66B2D8-A024-4F67-AEA0-6867EA5FA0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061672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F8A60-15E4-E134-E201-4774FE7D6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26D2A5-5903-FD51-D463-7F6ABAD886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35D8BF-4915-B7B8-A4AF-CE86ADB685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rtl="0">
              <a:buSzPts val="1200"/>
              <a:buFont typeface="Symbol" panose="05050102010706020507" pitchFamily="18" charset="2"/>
              <a:buNone/>
              <a:tabLst>
                <a:tab pos="457200" algn="l"/>
                <a:tab pos="457200" algn="l"/>
              </a:tabLst>
            </a:pPr>
            <a:endParaRPr lang="en-US" altLang="zh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025C8C-EF90-74E6-8078-4CE14ADEA2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66B2D8-A024-4F67-AEA0-6867EA5FA0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840075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369FB-F951-9F8F-A7A7-1B154A9622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784C25-F4C5-0621-4E80-051DE24504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FD808A-34C9-2492-F398-5AF4496FB7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rtl="0">
              <a:buSzPts val="1200"/>
              <a:buFont typeface="Symbol" panose="05050102010706020507" pitchFamily="18" charset="2"/>
              <a:buNone/>
              <a:tabLst>
                <a:tab pos="457200" algn="l"/>
                <a:tab pos="457200" algn="l"/>
              </a:tabLst>
            </a:pPr>
            <a:endParaRPr lang="en-US" altLang="zh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641272-E29B-B269-54C6-2F89998716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66B2D8-A024-4F67-AEA0-6867EA5FA0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161178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05ED5-74B6-1411-C10A-85EFE98B40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ACF04A-0930-56C9-B52B-DE2AC67C9D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31FF93-5063-A750-5679-262FC704E8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rtl="0">
              <a:buSzPts val="1200"/>
              <a:buFont typeface="Symbol" panose="05050102010706020507" pitchFamily="18" charset="2"/>
              <a:buNone/>
              <a:tabLst>
                <a:tab pos="457200" algn="l"/>
                <a:tab pos="457200" algn="l"/>
              </a:tabLst>
            </a:pPr>
            <a:endParaRPr lang="en-US" altLang="zh-CN" sz="1200" dirty="0">
              <a:effectLst/>
              <a:latin typeface="+mj-lt"/>
              <a:ea typeface="DengXian" panose="02010600030101010101" pitchFamily="2" charset="-122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ECB762-0137-C0E0-2C1B-A0D87A3F5D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66B2D8-A024-4F67-AEA0-6867EA5FA0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35786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8AC12-1B2A-77F7-A3DC-00CB39EDD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38A9C6-3213-74B9-1DF8-F276570564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0FEEA4-EE44-C41F-662E-138D6BDF7E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rtl="0">
              <a:buSzPts val="1200"/>
              <a:buFont typeface="Symbol" panose="05050102010706020507" pitchFamily="18" charset="2"/>
              <a:buNone/>
              <a:tabLst>
                <a:tab pos="457200" algn="l"/>
                <a:tab pos="457200" algn="l"/>
              </a:tabLst>
            </a:pPr>
            <a:endParaRPr lang="en-US" altLang="zh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69B10A-B77F-903A-396A-224D7A59B4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66B2D8-A024-4F67-AEA0-6867EA5FA0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856680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D8EE1-E5A6-29EB-9510-1D67AE0D9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1D6D01-9ED4-2D81-A29F-DF5A2BDD03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AA5434-40E0-B02A-6211-9B69E95007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rtl="0">
              <a:buSzPts val="1200"/>
              <a:buFont typeface="Symbol" panose="05050102010706020507" pitchFamily="18" charset="2"/>
              <a:buNone/>
              <a:tabLst>
                <a:tab pos="457200" algn="l"/>
                <a:tab pos="457200" algn="l"/>
              </a:tabLst>
            </a:pPr>
            <a:endParaRPr lang="en-US" altLang="zh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065B1A-39E6-1D09-4344-DA27BEBF03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66B2D8-A024-4F67-AEA0-6867EA5FA0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048555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FEA099-19F3-D17F-87B1-BC20B0F37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4E5ECA-0CA9-714B-4EAA-0AC25A771A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0F5E39-B8E2-6239-1BD9-F51562557E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rtl="0">
              <a:buSzPts val="1200"/>
              <a:buFont typeface="Symbol" panose="05050102010706020507" pitchFamily="18" charset="2"/>
              <a:buNone/>
              <a:tabLst>
                <a:tab pos="457200" algn="l"/>
                <a:tab pos="457200" algn="l"/>
              </a:tabLst>
            </a:pPr>
            <a:endParaRPr lang="en-US" altLang="zh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59AC0C-A43F-AD75-E044-5D5A340FA3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66B2D8-A024-4F67-AEA0-6867EA5FA0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4759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AE6887-E82A-957B-4E96-EC1BC0F0A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7AC11E-43FA-28AD-060A-52439FA671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A7E96D-89F3-09BB-9B80-D135528AB8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rtl="0">
              <a:buSzPts val="1200"/>
              <a:buFont typeface="Symbol" panose="05050102010706020507" pitchFamily="18" charset="2"/>
              <a:buNone/>
              <a:tabLst>
                <a:tab pos="457200" algn="l"/>
                <a:tab pos="457200" algn="l"/>
              </a:tabLst>
            </a:pPr>
            <a:endParaRPr lang="en-US" altLang="zh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51C84B-332B-ADCE-DE4B-F2D18B2A03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66B2D8-A024-4F67-AEA0-6867EA5FA0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101104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66B2D8-A024-4F67-AEA0-6867EA5FA067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79817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37C82-2CF2-DD52-F432-13C8843BA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D8AB38-C083-28A3-C4D2-469216D5FC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12AC11-D76F-70CB-7ECC-EDEF2B32F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C329F1-BA93-1897-3A22-6C19AB3CE1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66B2D8-A024-4F67-AEA0-6867EA5FA0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4991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F9133F-AAB3-50A3-D610-4745702BD7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D71B3F2-636F-F26E-A4A9-E36B16E49D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56EF504-C445-5563-7566-12F6ED7B33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656AEEE-D2E5-4749-AB4E-B563FB769988}" type="datetimeFigureOut">
              <a:rPr lang="zh-CN" altLang="en-US" smtClean="0"/>
              <a:t>2025/12/15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F485934-5EF9-E2E9-C510-CCA01664D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7F84BA7-67BB-7E7F-5CDD-E90389D04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1F821C-0C8F-475E-9FB2-19F18BB953F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2574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D382F4-E265-336B-F316-FC8473287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2D7B4AD-6963-2E03-5366-81EA8FF372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7EC2DFF-55CE-C007-1FBB-3D1CEF74D0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656AEEE-D2E5-4749-AB4E-B563FB769988}" type="datetimeFigureOut">
              <a:rPr lang="zh-CN" altLang="en-US" smtClean="0"/>
              <a:t>2025/12/15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3AD3E40-B6EA-B390-CC49-5D58354D1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7387281-D2F2-5A0E-A4F0-3802C8557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1F821C-0C8F-475E-9FB2-19F18BB953F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8877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8AB9DB-CA52-2297-30A6-6A5DFC183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513B3C3-ACD4-3127-BE30-56E4D5F157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A674DFF-277C-9C6B-A06B-06B01FFD08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656AEEE-D2E5-4749-AB4E-B563FB769988}" type="datetimeFigureOut">
              <a:rPr lang="zh-CN" altLang="en-US" smtClean="0"/>
              <a:t>2025/12/15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9E130C9-AF1A-F9EF-AE96-8F137B6E0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3DC8754-B532-E21F-5E34-36A36305B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1F821C-0C8F-475E-9FB2-19F18BB953F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5658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D746C1-A2D1-94B4-5CAA-57C0D44B6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A4EC052-40A5-7ACD-BEC8-1A83A37B9B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72C238D-EF20-5034-23D1-3162EE1368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150E199-1FDC-54CA-F66D-B2DD730FF8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656AEEE-D2E5-4749-AB4E-B563FB769988}" type="datetimeFigureOut">
              <a:rPr lang="zh-CN" altLang="en-US" smtClean="0"/>
              <a:t>2025/12/15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C18492A-C128-9769-BFDC-05464D1D1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14B679B-5508-F640-CF86-DDC74C7D6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1F821C-0C8F-475E-9FB2-19F18BB953F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1017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A7D4BE-E944-60F4-6F11-CB0CF7A15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4E76140-FAC3-DF2C-56AD-D5864A58E4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94239F0-4A4C-8034-3ABD-784C31B64A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CAF6F9C5-2E10-537B-5796-16D1A60C5F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591165AF-6D5C-74B4-78B8-70838312E3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EAD0E8B-E9CF-8A7C-4722-D12D15DC8F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656AEEE-D2E5-4749-AB4E-B563FB769988}" type="datetimeFigureOut">
              <a:rPr lang="zh-CN" altLang="en-US" smtClean="0"/>
              <a:t>2025/12/15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A5E51284-AF8F-BBA7-0EFE-5E7599B05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8E2EE541-CDC9-A3B8-8BFC-28DA2116A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1F821C-0C8F-475E-9FB2-19F18BB953F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525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水, 桌子, 灯光, 船&#10;&#10;AI 生成的内容可能不正确。">
            <a:extLst>
              <a:ext uri="{FF2B5EF4-FFF2-40B4-BE49-F238E27FC236}">
                <a16:creationId xmlns:a16="http://schemas.microsoft.com/office/drawing/2014/main" id="{41DAB730-7734-2C90-5955-1B8301C6AA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2"/>
            <a:ext cx="12192000" cy="6845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436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0173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仅标题">
    <p:bg>
      <p:bgPr>
        <a:blipFill dpi="0" rotWithShape="1">
          <a:blip r:embed="rId2">
            <a:alphaModFix amt="4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>
            <a:extLst>
              <a:ext uri="{FF2B5EF4-FFF2-40B4-BE49-F238E27FC236}">
                <a16:creationId xmlns:a16="http://schemas.microsoft.com/office/drawing/2014/main" id="{571E979C-DD0D-252D-8D67-3DFE0ECF0B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0610" y="391832"/>
            <a:ext cx="10077450" cy="584197"/>
          </a:xfrm>
        </p:spPr>
        <p:txBody>
          <a:bodyPr>
            <a:normAutofit/>
          </a:bodyPr>
          <a:lstStyle>
            <a:lvl1pPr>
              <a:defRPr sz="3000" b="1">
                <a:solidFill>
                  <a:schemeClr val="tx2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标题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A6C6CAA-34C4-B9E7-905E-B3C3D88F696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1459" y="432865"/>
            <a:ext cx="639521" cy="553323"/>
          </a:xfrm>
          <a:prstGeom prst="rect">
            <a:avLst/>
          </a:prstGeom>
        </p:spPr>
      </p:pic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22FC6F05-3BEC-ACE4-01BE-2EC0B53E5431}"/>
              </a:ext>
            </a:extLst>
          </p:cNvPr>
          <p:cNvCxnSpPr>
            <a:cxnSpLocks/>
          </p:cNvCxnSpPr>
          <p:nvPr userDrawn="1"/>
        </p:nvCxnSpPr>
        <p:spPr>
          <a:xfrm>
            <a:off x="685670" y="956981"/>
            <a:ext cx="10881490" cy="0"/>
          </a:xfrm>
          <a:prstGeom prst="line">
            <a:avLst/>
          </a:prstGeom>
          <a:ln w="12700">
            <a:solidFill>
              <a:srgbClr val="007D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>
            <a:extLst>
              <a:ext uri="{FF2B5EF4-FFF2-40B4-BE49-F238E27FC236}">
                <a16:creationId xmlns:a16="http://schemas.microsoft.com/office/drawing/2014/main" id="{A1798C87-62CA-8289-E7C8-BF4453D5CF22}"/>
              </a:ext>
            </a:extLst>
          </p:cNvPr>
          <p:cNvSpPr/>
          <p:nvPr userDrawn="1"/>
        </p:nvSpPr>
        <p:spPr>
          <a:xfrm>
            <a:off x="11567160" y="934119"/>
            <a:ext cx="45719" cy="45719"/>
          </a:xfrm>
          <a:prstGeom prst="ellipse">
            <a:avLst/>
          </a:prstGeom>
          <a:noFill/>
          <a:ln w="15875">
            <a:solidFill>
              <a:srgbClr val="007D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n>
                <a:solidFill>
                  <a:srgbClr val="007DFF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551986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仅标题">
    <p:bg>
      <p:bgPr>
        <a:blipFill dpi="0" rotWithShape="1">
          <a:blip r:embed="rId2">
            <a:alphaModFix amt="4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3618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C3BC69-2835-C558-562D-9AFE2BE43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DAA4D34-D3E9-6F52-B0B1-5277E5223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71E4F12-F25D-8FA9-A09F-2BE9DEB4EC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7AA3E20-AD26-B8E7-8C23-B49B7EDC01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656AEEE-D2E5-4749-AB4E-B563FB769988}" type="datetimeFigureOut">
              <a:rPr lang="zh-CN" altLang="en-US" smtClean="0"/>
              <a:t>2025/12/15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09A7B66-2600-1797-0426-5DC1BB032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92D289B-8281-020A-FE45-C450C7F44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1F821C-0C8F-475E-9FB2-19F18BB953F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0168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B3855F-9410-738B-ACC6-D308716DD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C4605C0E-B85D-D03E-7AED-04526E2AA3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3A2DCE1-197F-21DF-8371-2864C7612D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C6F7D30-B12E-429E-FEA9-682B3F393B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656AEEE-D2E5-4749-AB4E-B563FB769988}" type="datetimeFigureOut">
              <a:rPr lang="zh-CN" altLang="en-US" smtClean="0"/>
              <a:t>2025/12/15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61E26D6-48C0-4EDC-F766-0B5281F59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68A2194-160E-AB47-98A0-10C7C3D92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1F821C-0C8F-475E-9FB2-19F18BB953F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29185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E53B73D-5A1F-16F0-0C2D-3D47D24DA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F805CAD-D8D5-9632-2A26-F5D12BA8BC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C54783D-2C92-6AA6-E6D8-F4921E647D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656AEEE-D2E5-4749-AB4E-B563FB769988}" type="datetimeFigureOut">
              <a:rPr lang="zh-CN" altLang="en-US" smtClean="0"/>
              <a:t>2025/12/15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4A63803-F3EA-679B-28F6-33BD43D24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32F605A-E969-BFC4-3CBD-3468A756A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1F821C-0C8F-475E-9FB2-19F18BB953F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06494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09988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66F5FF-C06E-49AF-A8D0-58E4BB99E759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1098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D79CCF8-3394-9C4A-AA0B-C65038093B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6"/>
            <a:ext cx="12192000" cy="6834289"/>
          </a:xfrm>
          <a:prstGeom prst="rect">
            <a:avLst/>
          </a:prstGeom>
        </p:spPr>
      </p:pic>
      <p:sp>
        <p:nvSpPr>
          <p:cNvPr id="4" name="标题占位符 6">
            <a:extLst>
              <a:ext uri="{FF2B5EF4-FFF2-40B4-BE49-F238E27FC236}">
                <a16:creationId xmlns:a16="http://schemas.microsoft.com/office/drawing/2014/main" id="{E6CC055E-A18F-E040-8A1B-2DF7DACEF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8356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600" b="1" i="0" baseline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5399366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版式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5781683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blipFill dpi="0" rotWithShape="1">
          <a:blip r:embed="rId2">
            <a:alphaModFix amt="82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5629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alphaModFix amt="2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9F515C03-5537-CE27-798D-F89310FAC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37C31E1-AC73-10CE-35E9-A08BEC83BB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2833632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4" r:id="rId6"/>
    <p:sldLayoutId id="2147483691" r:id="rId7"/>
    <p:sldLayoutId id="2147483704" r:id="rId8"/>
    <p:sldLayoutId id="2147483707" r:id="rId9"/>
    <p:sldLayoutId id="2147483685" r:id="rId10"/>
    <p:sldLayoutId id="2147483686" r:id="rId11"/>
    <p:sldLayoutId id="2147483687" r:id="rId12"/>
    <p:sldLayoutId id="2147483688" r:id="rId13"/>
    <p:sldLayoutId id="2147483694" r:id="rId14"/>
    <p:sldLayoutId id="2147483702" r:id="rId15"/>
    <p:sldLayoutId id="2147483705" r:id="rId16"/>
    <p:sldLayoutId id="2147483706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media" Target="../media/media4.MP3"/><Relationship Id="rId7" Type="http://schemas.openxmlformats.org/officeDocument/2006/relationships/image" Target="../media/image25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8.xml"/><Relationship Id="rId4" Type="http://schemas.openxmlformats.org/officeDocument/2006/relationships/audio" Target="../media/media4.MP3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media" Target="../media/media6.MP3"/><Relationship Id="rId7" Type="http://schemas.openxmlformats.org/officeDocument/2006/relationships/image" Target="../media/image25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8.xml"/><Relationship Id="rId4" Type="http://schemas.openxmlformats.org/officeDocument/2006/relationships/audio" Target="../media/media6.MP3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7.MOV"/><Relationship Id="rId1" Type="http://schemas.microsoft.com/office/2007/relationships/media" Target="../media/media7.MOV"/><Relationship Id="rId5" Type="http://schemas.openxmlformats.org/officeDocument/2006/relationships/image" Target="../media/image32.png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5.gi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0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5.png"/><Relationship Id="rId5" Type="http://schemas.openxmlformats.org/officeDocument/2006/relationships/image" Target="../media/image52.jpeg"/><Relationship Id="rId4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25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56.gif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5.png"/><Relationship Id="rId5" Type="http://schemas.openxmlformats.org/officeDocument/2006/relationships/image" Target="../media/image55.gif"/><Relationship Id="rId4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房间的摆设布局&#10;&#10;AI 生成的内容可能不正确。">
            <a:extLst>
              <a:ext uri="{FF2B5EF4-FFF2-40B4-BE49-F238E27FC236}">
                <a16:creationId xmlns:a16="http://schemas.microsoft.com/office/drawing/2014/main" id="{482788B6-2CEF-E636-822C-7B8F4F1C46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530"/>
            <a:ext cx="12192000" cy="6858530"/>
          </a:xfrm>
          <a:prstGeom prst="rect">
            <a:avLst/>
          </a:prstGeom>
        </p:spPr>
      </p:pic>
      <p:sp>
        <p:nvSpPr>
          <p:cNvPr id="6" name="椭圆 5">
            <a:extLst>
              <a:ext uri="{FF2B5EF4-FFF2-40B4-BE49-F238E27FC236}">
                <a16:creationId xmlns:a16="http://schemas.microsoft.com/office/drawing/2014/main" id="{FCFC562D-2EA3-031F-3FE2-2457AAAF567B}"/>
              </a:ext>
            </a:extLst>
          </p:cNvPr>
          <p:cNvSpPr/>
          <p:nvPr/>
        </p:nvSpPr>
        <p:spPr>
          <a:xfrm>
            <a:off x="10908118" y="695326"/>
            <a:ext cx="228600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15601260-2945-A481-879C-BAC3E6B48450}"/>
              </a:ext>
            </a:extLst>
          </p:cNvPr>
          <p:cNvSpPr/>
          <p:nvPr/>
        </p:nvSpPr>
        <p:spPr>
          <a:xfrm>
            <a:off x="11266302" y="698502"/>
            <a:ext cx="228600" cy="228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ACC88CF9-066C-D452-9A7F-B65FE775E193}"/>
              </a:ext>
            </a:extLst>
          </p:cNvPr>
          <p:cNvSpPr/>
          <p:nvPr/>
        </p:nvSpPr>
        <p:spPr>
          <a:xfrm>
            <a:off x="0" y="-2117"/>
            <a:ext cx="7781925" cy="6863292"/>
          </a:xfrm>
          <a:custGeom>
            <a:avLst/>
            <a:gdLst>
              <a:gd name="csX0" fmla="*/ 0 w 7981950"/>
              <a:gd name="csY0" fmla="*/ 0 h 6858530"/>
              <a:gd name="csX1" fmla="*/ 7981950 w 7981950"/>
              <a:gd name="csY1" fmla="*/ 0 h 6858530"/>
              <a:gd name="csX2" fmla="*/ 7981950 w 7981950"/>
              <a:gd name="csY2" fmla="*/ 6858530 h 6858530"/>
              <a:gd name="csX3" fmla="*/ 0 w 7981950"/>
              <a:gd name="csY3" fmla="*/ 6858530 h 6858530"/>
              <a:gd name="csX4" fmla="*/ 0 w 7981950"/>
              <a:gd name="csY4" fmla="*/ 0 h 6858530"/>
              <a:gd name="csX0" fmla="*/ 0 w 7981950"/>
              <a:gd name="csY0" fmla="*/ 0 h 6858530"/>
              <a:gd name="csX1" fmla="*/ 7981950 w 7981950"/>
              <a:gd name="csY1" fmla="*/ 0 h 6858530"/>
              <a:gd name="csX2" fmla="*/ 5924550 w 7981950"/>
              <a:gd name="csY2" fmla="*/ 6849005 h 6858530"/>
              <a:gd name="csX3" fmla="*/ 0 w 7981950"/>
              <a:gd name="csY3" fmla="*/ 6858530 h 6858530"/>
              <a:gd name="csX4" fmla="*/ 0 w 7981950"/>
              <a:gd name="csY4" fmla="*/ 0 h 6858530"/>
              <a:gd name="csX0" fmla="*/ 0 w 7981950"/>
              <a:gd name="csY0" fmla="*/ 0 h 6858530"/>
              <a:gd name="csX1" fmla="*/ 7981950 w 7981950"/>
              <a:gd name="csY1" fmla="*/ 0 h 6858530"/>
              <a:gd name="csX2" fmla="*/ 5924551 w 7981950"/>
              <a:gd name="csY2" fmla="*/ 6849005 h 6858530"/>
              <a:gd name="csX3" fmla="*/ 0 w 7981950"/>
              <a:gd name="csY3" fmla="*/ 6858530 h 6858530"/>
              <a:gd name="csX4" fmla="*/ 0 w 7981950"/>
              <a:gd name="csY4" fmla="*/ 0 h 6858530"/>
              <a:gd name="csX0" fmla="*/ 0 w 7981950"/>
              <a:gd name="csY0" fmla="*/ 0 h 6861705"/>
              <a:gd name="csX1" fmla="*/ 7981950 w 7981950"/>
              <a:gd name="csY1" fmla="*/ 0 h 6861705"/>
              <a:gd name="csX2" fmla="*/ 5927919 w 7981950"/>
              <a:gd name="csY2" fmla="*/ 6861705 h 6861705"/>
              <a:gd name="csX3" fmla="*/ 0 w 7981950"/>
              <a:gd name="csY3" fmla="*/ 6858530 h 6861705"/>
              <a:gd name="csX4" fmla="*/ 0 w 7981950"/>
              <a:gd name="csY4" fmla="*/ 0 h 6861705"/>
              <a:gd name="csX0" fmla="*/ 0 w 8921597"/>
              <a:gd name="csY0" fmla="*/ 0 h 6861705"/>
              <a:gd name="csX1" fmla="*/ 8921597 w 8921597"/>
              <a:gd name="csY1" fmla="*/ 23813 h 6861705"/>
              <a:gd name="csX2" fmla="*/ 5927919 w 8921597"/>
              <a:gd name="csY2" fmla="*/ 6861705 h 6861705"/>
              <a:gd name="csX3" fmla="*/ 0 w 8921597"/>
              <a:gd name="csY3" fmla="*/ 6858530 h 6861705"/>
              <a:gd name="csX4" fmla="*/ 0 w 8921597"/>
              <a:gd name="csY4" fmla="*/ 0 h 6861705"/>
              <a:gd name="csX0" fmla="*/ 0 w 8908125"/>
              <a:gd name="csY0" fmla="*/ 1587 h 6863292"/>
              <a:gd name="csX1" fmla="*/ 8908125 w 8908125"/>
              <a:gd name="csY1" fmla="*/ 0 h 6863292"/>
              <a:gd name="csX2" fmla="*/ 5927919 w 8908125"/>
              <a:gd name="csY2" fmla="*/ 6863292 h 6863292"/>
              <a:gd name="csX3" fmla="*/ 0 w 8908125"/>
              <a:gd name="csY3" fmla="*/ 6860117 h 6863292"/>
              <a:gd name="csX4" fmla="*/ 0 w 8908125"/>
              <a:gd name="csY4" fmla="*/ 1587 h 68632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8908125" h="6863292">
                <a:moveTo>
                  <a:pt x="0" y="1587"/>
                </a:moveTo>
                <a:lnTo>
                  <a:pt x="8908125" y="0"/>
                </a:lnTo>
                <a:lnTo>
                  <a:pt x="5927919" y="6863292"/>
                </a:lnTo>
                <a:lnTo>
                  <a:pt x="0" y="6860117"/>
                </a:lnTo>
                <a:lnTo>
                  <a:pt x="0" y="1587"/>
                </a:lnTo>
                <a:close/>
              </a:path>
            </a:pathLst>
          </a:custGeom>
          <a:solidFill>
            <a:srgbClr val="007D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 dirty="0">
              <a:solidFill>
                <a:schemeClr val="bg2"/>
              </a:solidFill>
            </a:endParaRPr>
          </a:p>
        </p:txBody>
      </p:sp>
      <p:sp>
        <p:nvSpPr>
          <p:cNvPr id="10" name="标题 8">
            <a:extLst>
              <a:ext uri="{FF2B5EF4-FFF2-40B4-BE49-F238E27FC236}">
                <a16:creationId xmlns:a16="http://schemas.microsoft.com/office/drawing/2014/main" id="{01F8F595-930F-0D04-BAF1-A0CBD2179206}"/>
              </a:ext>
            </a:extLst>
          </p:cNvPr>
          <p:cNvSpPr txBox="1">
            <a:spLocks/>
          </p:cNvSpPr>
          <p:nvPr/>
        </p:nvSpPr>
        <p:spPr>
          <a:xfrm>
            <a:off x="589849" y="1820597"/>
            <a:ext cx="11526652" cy="5746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None/>
              <a:defRPr sz="88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l">
              <a:lnSpc>
                <a:spcPct val="70000"/>
              </a:lnSpc>
            </a:pPr>
            <a:r>
              <a:rPr lang="en-US" altLang="zh-CN" sz="6600" b="0" dirty="0">
                <a:solidFill>
                  <a:schemeClr val="bg1"/>
                </a:solidFill>
                <a:effectLst>
                  <a:glow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迷你简双线体" panose="02010609000101010101" pitchFamily="49" charset="-122"/>
                <a:ea typeface="迷你简双线体" panose="02010609000101010101" pitchFamily="49" charset="-122"/>
              </a:rPr>
              <a:t>A.I.</a:t>
            </a:r>
            <a:r>
              <a:rPr lang="zh-CN" altLang="en-US" sz="6600" b="0" dirty="0">
                <a:solidFill>
                  <a:schemeClr val="bg1"/>
                </a:solidFill>
                <a:effectLst>
                  <a:glow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迷你简双线体" panose="02010609000101010101" pitchFamily="49" charset="-122"/>
                <a:ea typeface="迷你简双线体" panose="02010609000101010101" pitchFamily="49" charset="-122"/>
              </a:rPr>
              <a:t>人工智能</a:t>
            </a:r>
            <a:r>
              <a:rPr lang="zh-CN" altLang="en-US" sz="3200" b="0" dirty="0">
                <a:solidFill>
                  <a:schemeClr val="bg1"/>
                </a:solidFill>
                <a:effectLst>
                  <a:glow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迷你简双线体" panose="02010609000101010101" pitchFamily="49" charset="-122"/>
                <a:ea typeface="迷你简双线体" panose="02010609000101010101" pitchFamily="49" charset="-122"/>
              </a:rPr>
              <a:t> </a:t>
            </a:r>
            <a:r>
              <a:rPr lang="en-US" altLang="zh-CN" sz="6600" b="0" dirty="0">
                <a:solidFill>
                  <a:srgbClr val="6AE8F7"/>
                </a:solidFill>
                <a:effectLst>
                  <a:glow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迷你简双线体" panose="02010609000101010101" pitchFamily="49" charset="-122"/>
                <a:ea typeface="迷你简双线体" panose="02010609000101010101" pitchFamily="49" charset="-122"/>
              </a:rPr>
              <a:t>&amp;</a:t>
            </a:r>
          </a:p>
          <a:p>
            <a:pPr algn="l">
              <a:lnSpc>
                <a:spcPct val="70000"/>
              </a:lnSpc>
            </a:pPr>
            <a:r>
              <a:rPr lang="zh-CN" altLang="en-US" sz="6600" b="0" dirty="0">
                <a:solidFill>
                  <a:srgbClr val="FFC000"/>
                </a:solidFill>
                <a:effectLst>
                  <a:glow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迷你简双线体" panose="02010609000101010101" pitchFamily="49" charset="-122"/>
                <a:ea typeface="迷你简双线体" panose="02010609000101010101" pitchFamily="49" charset="-122"/>
              </a:rPr>
              <a:t>基督徒的</a:t>
            </a:r>
            <a:endParaRPr lang="en-US" altLang="zh-CN" sz="6600" b="0" dirty="0">
              <a:solidFill>
                <a:srgbClr val="FFC000"/>
              </a:solidFill>
              <a:effectLst>
                <a:glow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迷你简双线体" panose="02010609000101010101" pitchFamily="49" charset="-122"/>
              <a:ea typeface="迷你简双线体" panose="02010609000101010101" pitchFamily="49" charset="-122"/>
            </a:endParaRPr>
          </a:p>
          <a:p>
            <a:pPr algn="l">
              <a:lnSpc>
                <a:spcPct val="70000"/>
              </a:lnSpc>
            </a:pPr>
            <a:r>
              <a:rPr lang="zh-CN" altLang="en-US" sz="6600" b="0" dirty="0">
                <a:solidFill>
                  <a:srgbClr val="FFC000"/>
                </a:solidFill>
                <a:effectLst>
                  <a:glow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迷你简双线体" panose="02010609000101010101" pitchFamily="49" charset="-122"/>
                <a:ea typeface="迷你简双线体" panose="02010609000101010101" pitchFamily="49" charset="-122"/>
              </a:rPr>
              <a:t>生活和信仰</a:t>
            </a:r>
          </a:p>
        </p:txBody>
      </p:sp>
      <p:sp>
        <p:nvSpPr>
          <p:cNvPr id="24" name="流程图: 数据 23">
            <a:extLst>
              <a:ext uri="{FF2B5EF4-FFF2-40B4-BE49-F238E27FC236}">
                <a16:creationId xmlns:a16="http://schemas.microsoft.com/office/drawing/2014/main" id="{1FB82E10-237B-67F4-BDFB-C1014AF03620}"/>
              </a:ext>
            </a:extLst>
          </p:cNvPr>
          <p:cNvSpPr/>
          <p:nvPr/>
        </p:nvSpPr>
        <p:spPr>
          <a:xfrm>
            <a:off x="5867412" y="-9643"/>
            <a:ext cx="2006650" cy="5078734"/>
          </a:xfrm>
          <a:custGeom>
            <a:avLst/>
            <a:gdLst>
              <a:gd name="csX0" fmla="*/ 0 w 10000"/>
              <a:gd name="csY0" fmla="*/ 10000 h 10000"/>
              <a:gd name="csX1" fmla="*/ 2000 w 10000"/>
              <a:gd name="csY1" fmla="*/ 0 h 10000"/>
              <a:gd name="csX2" fmla="*/ 10000 w 10000"/>
              <a:gd name="csY2" fmla="*/ 0 h 10000"/>
              <a:gd name="csX3" fmla="*/ 8000 w 10000"/>
              <a:gd name="csY3" fmla="*/ 10000 h 10000"/>
              <a:gd name="csX4" fmla="*/ 0 w 10000"/>
              <a:gd name="csY4" fmla="*/ 10000 h 10000"/>
              <a:gd name="csX0" fmla="*/ 0 w 27381"/>
              <a:gd name="csY0" fmla="*/ 10000 h 10000"/>
              <a:gd name="csX1" fmla="*/ 19381 w 27381"/>
              <a:gd name="csY1" fmla="*/ 0 h 10000"/>
              <a:gd name="csX2" fmla="*/ 27381 w 27381"/>
              <a:gd name="csY2" fmla="*/ 0 h 10000"/>
              <a:gd name="csX3" fmla="*/ 25381 w 27381"/>
              <a:gd name="csY3" fmla="*/ 10000 h 10000"/>
              <a:gd name="csX4" fmla="*/ 0 w 27381"/>
              <a:gd name="csY4" fmla="*/ 10000 h 10000"/>
              <a:gd name="csX0" fmla="*/ 0 w 27381"/>
              <a:gd name="csY0" fmla="*/ 10000 h 10000"/>
              <a:gd name="csX1" fmla="*/ 19381 w 27381"/>
              <a:gd name="csY1" fmla="*/ 0 h 10000"/>
              <a:gd name="csX2" fmla="*/ 27381 w 27381"/>
              <a:gd name="csY2" fmla="*/ 0 h 10000"/>
              <a:gd name="csX3" fmla="*/ 5143 w 27381"/>
              <a:gd name="csY3" fmla="*/ 9933 h 10000"/>
              <a:gd name="csX4" fmla="*/ 0 w 27381"/>
              <a:gd name="csY4" fmla="*/ 10000 h 10000"/>
              <a:gd name="csX0" fmla="*/ 0 w 48810"/>
              <a:gd name="csY0" fmla="*/ 10000 h 10000"/>
              <a:gd name="csX1" fmla="*/ 19381 w 48810"/>
              <a:gd name="csY1" fmla="*/ 0 h 10000"/>
              <a:gd name="csX2" fmla="*/ 48810 w 48810"/>
              <a:gd name="csY2" fmla="*/ 67 h 10000"/>
              <a:gd name="csX3" fmla="*/ 5143 w 48810"/>
              <a:gd name="csY3" fmla="*/ 9933 h 10000"/>
              <a:gd name="csX4" fmla="*/ 0 w 48810"/>
              <a:gd name="csY4" fmla="*/ 10000 h 10000"/>
              <a:gd name="csX0" fmla="*/ 0 w 48810"/>
              <a:gd name="csY0" fmla="*/ 10017 h 10017"/>
              <a:gd name="csX1" fmla="*/ 44143 w 48810"/>
              <a:gd name="csY1" fmla="*/ 0 h 10017"/>
              <a:gd name="csX2" fmla="*/ 48810 w 48810"/>
              <a:gd name="csY2" fmla="*/ 84 h 10017"/>
              <a:gd name="csX3" fmla="*/ 5143 w 48810"/>
              <a:gd name="csY3" fmla="*/ 9950 h 10017"/>
              <a:gd name="csX4" fmla="*/ 0 w 48810"/>
              <a:gd name="csY4" fmla="*/ 10017 h 10017"/>
              <a:gd name="csX0" fmla="*/ 0 w 48810"/>
              <a:gd name="csY0" fmla="*/ 10000 h 10000"/>
              <a:gd name="csX1" fmla="*/ 42000 w 48810"/>
              <a:gd name="csY1" fmla="*/ 0 h 10000"/>
              <a:gd name="csX2" fmla="*/ 48810 w 48810"/>
              <a:gd name="csY2" fmla="*/ 67 h 10000"/>
              <a:gd name="csX3" fmla="*/ 5143 w 48810"/>
              <a:gd name="csY3" fmla="*/ 9933 h 10000"/>
              <a:gd name="csX4" fmla="*/ 0 w 48810"/>
              <a:gd name="csY4" fmla="*/ 10000 h 10000"/>
              <a:gd name="csX0" fmla="*/ 0 w 47381"/>
              <a:gd name="csY0" fmla="*/ 10033 h 10033"/>
              <a:gd name="csX1" fmla="*/ 42000 w 47381"/>
              <a:gd name="csY1" fmla="*/ 33 h 10033"/>
              <a:gd name="csX2" fmla="*/ 47381 w 47381"/>
              <a:gd name="csY2" fmla="*/ 0 h 10033"/>
              <a:gd name="csX3" fmla="*/ 5143 w 47381"/>
              <a:gd name="csY3" fmla="*/ 9966 h 10033"/>
              <a:gd name="csX4" fmla="*/ 0 w 47381"/>
              <a:gd name="csY4" fmla="*/ 10033 h 10033"/>
              <a:gd name="csX0" fmla="*/ 0 w 47381"/>
              <a:gd name="csY0" fmla="*/ 10033 h 10033"/>
              <a:gd name="csX1" fmla="*/ 42000 w 47381"/>
              <a:gd name="csY1" fmla="*/ 33 h 10033"/>
              <a:gd name="csX2" fmla="*/ 47381 w 47381"/>
              <a:gd name="csY2" fmla="*/ 0 h 10033"/>
              <a:gd name="csX3" fmla="*/ 7048 w 47381"/>
              <a:gd name="csY3" fmla="*/ 10033 h 10033"/>
              <a:gd name="csX4" fmla="*/ 0 w 47381"/>
              <a:gd name="csY4" fmla="*/ 10033 h 10033"/>
              <a:gd name="csX0" fmla="*/ 0 w 47381"/>
              <a:gd name="csY0" fmla="*/ 10033 h 10033"/>
              <a:gd name="csX1" fmla="*/ 42000 w 47381"/>
              <a:gd name="csY1" fmla="*/ 33 h 10033"/>
              <a:gd name="csX2" fmla="*/ 47381 w 47381"/>
              <a:gd name="csY2" fmla="*/ 0 h 10033"/>
              <a:gd name="csX3" fmla="*/ 5381 w 47381"/>
              <a:gd name="csY3" fmla="*/ 10016 h 10033"/>
              <a:gd name="csX4" fmla="*/ 0 w 47381"/>
              <a:gd name="csY4" fmla="*/ 10033 h 10033"/>
              <a:gd name="csX0" fmla="*/ 0 w 47619"/>
              <a:gd name="csY0" fmla="*/ 10000 h 10000"/>
              <a:gd name="csX1" fmla="*/ 42000 w 47619"/>
              <a:gd name="csY1" fmla="*/ 0 h 10000"/>
              <a:gd name="csX2" fmla="*/ 47619 w 47619"/>
              <a:gd name="csY2" fmla="*/ 17 h 10000"/>
              <a:gd name="csX3" fmla="*/ 5381 w 47619"/>
              <a:gd name="csY3" fmla="*/ 9983 h 10000"/>
              <a:gd name="csX4" fmla="*/ 0 w 47619"/>
              <a:gd name="csY4" fmla="*/ 10000 h 10000"/>
              <a:gd name="csX0" fmla="*/ 0 w 45476"/>
              <a:gd name="csY0" fmla="*/ 10011 h 10011"/>
              <a:gd name="csX1" fmla="*/ 39857 w 45476"/>
              <a:gd name="csY1" fmla="*/ 0 h 10011"/>
              <a:gd name="csX2" fmla="*/ 45476 w 45476"/>
              <a:gd name="csY2" fmla="*/ 17 h 10011"/>
              <a:gd name="csX3" fmla="*/ 3238 w 45476"/>
              <a:gd name="csY3" fmla="*/ 9983 h 10011"/>
              <a:gd name="csX4" fmla="*/ 0 w 45476"/>
              <a:gd name="csY4" fmla="*/ 10011 h 10011"/>
              <a:gd name="csX0" fmla="*/ 0 w 45476"/>
              <a:gd name="csY0" fmla="*/ 10011 h 10022"/>
              <a:gd name="csX1" fmla="*/ 39857 w 45476"/>
              <a:gd name="csY1" fmla="*/ 0 h 10022"/>
              <a:gd name="csX2" fmla="*/ 45476 w 45476"/>
              <a:gd name="csY2" fmla="*/ 17 h 10022"/>
              <a:gd name="csX3" fmla="*/ 4032 w 45476"/>
              <a:gd name="csY3" fmla="*/ 10022 h 10022"/>
              <a:gd name="csX4" fmla="*/ 0 w 45476"/>
              <a:gd name="csY4" fmla="*/ 10011 h 10022"/>
              <a:gd name="csX0" fmla="*/ 0 w 44762"/>
              <a:gd name="csY0" fmla="*/ 10016 h 10027"/>
              <a:gd name="csX1" fmla="*/ 39857 w 44762"/>
              <a:gd name="csY1" fmla="*/ 5 h 10027"/>
              <a:gd name="csX2" fmla="*/ 44762 w 44762"/>
              <a:gd name="csY2" fmla="*/ 0 h 10027"/>
              <a:gd name="csX3" fmla="*/ 4032 w 44762"/>
              <a:gd name="csY3" fmla="*/ 10027 h 10027"/>
              <a:gd name="csX4" fmla="*/ 0 w 44762"/>
              <a:gd name="csY4" fmla="*/ 10016 h 10027"/>
              <a:gd name="csX0" fmla="*/ 0 w 57143"/>
              <a:gd name="csY0" fmla="*/ 10029 h 10029"/>
              <a:gd name="csX1" fmla="*/ 52238 w 57143"/>
              <a:gd name="csY1" fmla="*/ 5 h 10029"/>
              <a:gd name="csX2" fmla="*/ 57143 w 57143"/>
              <a:gd name="csY2" fmla="*/ 0 h 10029"/>
              <a:gd name="csX3" fmla="*/ 16413 w 57143"/>
              <a:gd name="csY3" fmla="*/ 10027 h 10029"/>
              <a:gd name="csX4" fmla="*/ 0 w 57143"/>
              <a:gd name="csY4" fmla="*/ 10029 h 10029"/>
              <a:gd name="csX0" fmla="*/ 0 w 57143"/>
              <a:gd name="csY0" fmla="*/ 10029 h 10029"/>
              <a:gd name="csX1" fmla="*/ 52238 w 57143"/>
              <a:gd name="csY1" fmla="*/ 5 h 10029"/>
              <a:gd name="csX2" fmla="*/ 57143 w 57143"/>
              <a:gd name="csY2" fmla="*/ 0 h 10029"/>
              <a:gd name="csX3" fmla="*/ 4794 w 57143"/>
              <a:gd name="csY3" fmla="*/ 10014 h 10029"/>
              <a:gd name="csX4" fmla="*/ 0 w 57143"/>
              <a:gd name="csY4" fmla="*/ 10029 h 10029"/>
              <a:gd name="csX0" fmla="*/ 0 w 56191"/>
              <a:gd name="csY0" fmla="*/ 10056 h 10056"/>
              <a:gd name="csX1" fmla="*/ 52238 w 56191"/>
              <a:gd name="csY1" fmla="*/ 32 h 10056"/>
              <a:gd name="csX2" fmla="*/ 56191 w 56191"/>
              <a:gd name="csY2" fmla="*/ 0 h 10056"/>
              <a:gd name="csX3" fmla="*/ 4794 w 56191"/>
              <a:gd name="csY3" fmla="*/ 10041 h 10056"/>
              <a:gd name="csX4" fmla="*/ 0 w 56191"/>
              <a:gd name="csY4" fmla="*/ 10056 h 10056"/>
              <a:gd name="csX0" fmla="*/ 0 w 56191"/>
              <a:gd name="csY0" fmla="*/ 10056 h 10060"/>
              <a:gd name="csX1" fmla="*/ 52238 w 56191"/>
              <a:gd name="csY1" fmla="*/ 32 h 10060"/>
              <a:gd name="csX2" fmla="*/ 56191 w 56191"/>
              <a:gd name="csY2" fmla="*/ 0 h 10060"/>
              <a:gd name="csX3" fmla="*/ 17889 w 56191"/>
              <a:gd name="csY3" fmla="*/ 10060 h 10060"/>
              <a:gd name="csX4" fmla="*/ 0 w 56191"/>
              <a:gd name="csY4" fmla="*/ 10056 h 10060"/>
              <a:gd name="csX0" fmla="*/ 0 w 48334"/>
              <a:gd name="csY0" fmla="*/ 10018 h 10060"/>
              <a:gd name="csX1" fmla="*/ 44381 w 48334"/>
              <a:gd name="csY1" fmla="*/ 32 h 10060"/>
              <a:gd name="csX2" fmla="*/ 48334 w 48334"/>
              <a:gd name="csY2" fmla="*/ 0 h 10060"/>
              <a:gd name="csX3" fmla="*/ 10032 w 48334"/>
              <a:gd name="csY3" fmla="*/ 10060 h 10060"/>
              <a:gd name="csX4" fmla="*/ 0 w 48334"/>
              <a:gd name="csY4" fmla="*/ 10018 h 10060"/>
              <a:gd name="csX0" fmla="*/ 0 w 49524"/>
              <a:gd name="csY0" fmla="*/ 9999 h 10060"/>
              <a:gd name="csX1" fmla="*/ 45571 w 49524"/>
              <a:gd name="csY1" fmla="*/ 32 h 10060"/>
              <a:gd name="csX2" fmla="*/ 49524 w 49524"/>
              <a:gd name="csY2" fmla="*/ 0 h 10060"/>
              <a:gd name="csX3" fmla="*/ 11222 w 49524"/>
              <a:gd name="csY3" fmla="*/ 10060 h 10060"/>
              <a:gd name="csX4" fmla="*/ 0 w 49524"/>
              <a:gd name="csY4" fmla="*/ 9999 h 10060"/>
              <a:gd name="csX0" fmla="*/ 0 w 49524"/>
              <a:gd name="csY0" fmla="*/ 9999 h 10022"/>
              <a:gd name="csX1" fmla="*/ 45571 w 49524"/>
              <a:gd name="csY1" fmla="*/ 32 h 10022"/>
              <a:gd name="csX2" fmla="*/ 49524 w 49524"/>
              <a:gd name="csY2" fmla="*/ 0 h 10022"/>
              <a:gd name="csX3" fmla="*/ 5270 w 49524"/>
              <a:gd name="csY3" fmla="*/ 10022 h 10022"/>
              <a:gd name="csX4" fmla="*/ 0 w 49524"/>
              <a:gd name="csY4" fmla="*/ 9999 h 10022"/>
              <a:gd name="csX0" fmla="*/ 0 w 50000"/>
              <a:gd name="csY0" fmla="*/ 9967 h 9990"/>
              <a:gd name="csX1" fmla="*/ 45571 w 50000"/>
              <a:gd name="csY1" fmla="*/ 0 h 9990"/>
              <a:gd name="csX2" fmla="*/ 50000 w 50000"/>
              <a:gd name="csY2" fmla="*/ 24 h 9990"/>
              <a:gd name="csX3" fmla="*/ 5270 w 50000"/>
              <a:gd name="csY3" fmla="*/ 9990 h 9990"/>
              <a:gd name="csX4" fmla="*/ 0 w 50000"/>
              <a:gd name="csY4" fmla="*/ 9967 h 9990"/>
              <a:gd name="csX0" fmla="*/ 0 w 10032"/>
              <a:gd name="csY0" fmla="*/ 9991 h 10014"/>
              <a:gd name="csX1" fmla="*/ 9114 w 10032"/>
              <a:gd name="csY1" fmla="*/ 14 h 10014"/>
              <a:gd name="csX2" fmla="*/ 10032 w 10032"/>
              <a:gd name="csY2" fmla="*/ 0 h 10014"/>
              <a:gd name="csX3" fmla="*/ 1054 w 10032"/>
              <a:gd name="csY3" fmla="*/ 10014 h 10014"/>
              <a:gd name="csX4" fmla="*/ 0 w 10032"/>
              <a:gd name="csY4" fmla="*/ 9991 h 100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0032" h="10014">
                <a:moveTo>
                  <a:pt x="0" y="9991"/>
                </a:moveTo>
                <a:lnTo>
                  <a:pt x="9114" y="14"/>
                </a:lnTo>
                <a:lnTo>
                  <a:pt x="10032" y="0"/>
                </a:lnTo>
                <a:lnTo>
                  <a:pt x="1054" y="10014"/>
                </a:lnTo>
                <a:lnTo>
                  <a:pt x="0" y="9991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3233B85E-9707-1015-6D3F-112665140B48}"/>
              </a:ext>
            </a:extLst>
          </p:cNvPr>
          <p:cNvSpPr/>
          <p:nvPr/>
        </p:nvSpPr>
        <p:spPr>
          <a:xfrm>
            <a:off x="11422469" y="4886325"/>
            <a:ext cx="769532" cy="1971675"/>
          </a:xfrm>
          <a:custGeom>
            <a:avLst/>
            <a:gdLst>
              <a:gd name="csX0" fmla="*/ 0 w 1055282"/>
              <a:gd name="csY0" fmla="*/ 0 h 1971675"/>
              <a:gd name="csX1" fmla="*/ 1055282 w 1055282"/>
              <a:gd name="csY1" fmla="*/ 0 h 1971675"/>
              <a:gd name="csX2" fmla="*/ 1055282 w 1055282"/>
              <a:gd name="csY2" fmla="*/ 1971675 h 1971675"/>
              <a:gd name="csX3" fmla="*/ 0 w 1055282"/>
              <a:gd name="csY3" fmla="*/ 1971675 h 1971675"/>
              <a:gd name="csX4" fmla="*/ 0 w 1055282"/>
              <a:gd name="csY4" fmla="*/ 0 h 1971675"/>
              <a:gd name="csX0" fmla="*/ 0 w 1055282"/>
              <a:gd name="csY0" fmla="*/ 1971675 h 1971675"/>
              <a:gd name="csX1" fmla="*/ 1055282 w 1055282"/>
              <a:gd name="csY1" fmla="*/ 0 h 1971675"/>
              <a:gd name="csX2" fmla="*/ 1055282 w 1055282"/>
              <a:gd name="csY2" fmla="*/ 1971675 h 1971675"/>
              <a:gd name="csX3" fmla="*/ 0 w 1055282"/>
              <a:gd name="csY3" fmla="*/ 1971675 h 1971675"/>
              <a:gd name="csX0" fmla="*/ 0 w 769532"/>
              <a:gd name="csY0" fmla="*/ 1965325 h 1971675"/>
              <a:gd name="csX1" fmla="*/ 769532 w 769532"/>
              <a:gd name="csY1" fmla="*/ 0 h 1971675"/>
              <a:gd name="csX2" fmla="*/ 769532 w 769532"/>
              <a:gd name="csY2" fmla="*/ 1971675 h 1971675"/>
              <a:gd name="csX3" fmla="*/ 0 w 769532"/>
              <a:gd name="csY3" fmla="*/ 1965325 h 19716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769532" h="1971675">
                <a:moveTo>
                  <a:pt x="0" y="1965325"/>
                </a:moveTo>
                <a:lnTo>
                  <a:pt x="769532" y="0"/>
                </a:lnTo>
                <a:lnTo>
                  <a:pt x="769532" y="1971675"/>
                </a:lnTo>
                <a:lnTo>
                  <a:pt x="0" y="1965325"/>
                </a:lnTo>
                <a:close/>
              </a:path>
            </a:pathLst>
          </a:custGeom>
          <a:solidFill>
            <a:srgbClr val="007D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0CF536D5-0038-3EE2-60C4-4BABB9DEFDD5}"/>
              </a:ext>
            </a:extLst>
          </p:cNvPr>
          <p:cNvSpPr txBox="1"/>
          <p:nvPr/>
        </p:nvSpPr>
        <p:spPr>
          <a:xfrm>
            <a:off x="657225" y="3903390"/>
            <a:ext cx="421957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solidFill>
                  <a:schemeClr val="bg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A.I.</a:t>
            </a:r>
            <a:r>
              <a:rPr lang="zh-CN" altLang="zh-CN" sz="1800" dirty="0">
                <a:solidFill>
                  <a:schemeClr val="bg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人工智能是什么？ </a:t>
            </a:r>
          </a:p>
          <a:p>
            <a:r>
              <a:rPr lang="en-US" altLang="zh-CN" sz="1800" dirty="0">
                <a:solidFill>
                  <a:schemeClr val="bg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A.I.</a:t>
            </a:r>
            <a:r>
              <a:rPr lang="zh-CN" altLang="zh-CN" sz="1800" dirty="0">
                <a:solidFill>
                  <a:schemeClr val="bg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能变成人类吗？甚至变成超人？</a:t>
            </a:r>
          </a:p>
          <a:p>
            <a:r>
              <a:rPr lang="en-US" altLang="zh-CN" sz="1800" dirty="0">
                <a:solidFill>
                  <a:schemeClr val="bg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A.I.</a:t>
            </a:r>
            <a:r>
              <a:rPr lang="zh-CN" altLang="zh-CN" sz="1800" dirty="0">
                <a:solidFill>
                  <a:schemeClr val="bg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算出的信息可不可靠？</a:t>
            </a:r>
          </a:p>
          <a:p>
            <a:r>
              <a:rPr lang="zh-CN" altLang="zh-CN" sz="1800" dirty="0">
                <a:solidFill>
                  <a:schemeClr val="bg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该怎么样使用</a:t>
            </a:r>
            <a:r>
              <a:rPr lang="en-US" altLang="zh-CN" sz="1800" dirty="0">
                <a:solidFill>
                  <a:schemeClr val="bg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A.I.</a:t>
            </a:r>
            <a:r>
              <a:rPr lang="zh-CN" altLang="zh-CN" sz="1800" dirty="0">
                <a:solidFill>
                  <a:schemeClr val="bg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？</a:t>
            </a:r>
          </a:p>
          <a:p>
            <a:r>
              <a:rPr lang="zh-CN" altLang="zh-CN" sz="1800" dirty="0">
                <a:solidFill>
                  <a:schemeClr val="bg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圣经中有没有</a:t>
            </a:r>
            <a:r>
              <a:rPr lang="en-US" altLang="zh-CN" sz="1800" dirty="0">
                <a:solidFill>
                  <a:schemeClr val="bg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A.I.</a:t>
            </a:r>
            <a:r>
              <a:rPr lang="zh-CN" altLang="zh-CN" sz="1800" dirty="0">
                <a:solidFill>
                  <a:schemeClr val="bg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的预言？</a:t>
            </a:r>
            <a:endParaRPr lang="en-US" altLang="zh-CN" sz="1800" dirty="0">
              <a:solidFill>
                <a:schemeClr val="bg1"/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</a:endParaRPr>
          </a:p>
          <a:p>
            <a:r>
              <a:rPr lang="en-US" altLang="zh-CN" sz="1800" dirty="0">
                <a:solidFill>
                  <a:schemeClr val="bg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……</a:t>
            </a:r>
            <a:endParaRPr lang="zh-CN" altLang="zh-CN" sz="1800" dirty="0">
              <a:solidFill>
                <a:schemeClr val="bg1"/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32094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1189C-A114-348C-88BA-F8906062E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>
            <a:extLst>
              <a:ext uri="{FF2B5EF4-FFF2-40B4-BE49-F238E27FC236}">
                <a16:creationId xmlns:a16="http://schemas.microsoft.com/office/drawing/2014/main" id="{F7819104-617D-849E-65CF-03CC1386D30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27075" y="-817100"/>
            <a:ext cx="10426700" cy="574675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. </a:t>
            </a:r>
            <a:endParaRPr lang="zh-CN" altLang="en-US" dirty="0"/>
          </a:p>
        </p:txBody>
      </p:sp>
      <p:sp>
        <p:nvSpPr>
          <p:cNvPr id="9" name="标题 8">
            <a:extLst>
              <a:ext uri="{FF2B5EF4-FFF2-40B4-BE49-F238E27FC236}">
                <a16:creationId xmlns:a16="http://schemas.microsoft.com/office/drawing/2014/main" id="{4D52315D-8961-48E4-E778-83831353C630}"/>
              </a:ext>
            </a:extLst>
          </p:cNvPr>
          <p:cNvSpPr txBox="1">
            <a:spLocks/>
          </p:cNvSpPr>
          <p:nvPr/>
        </p:nvSpPr>
        <p:spPr>
          <a:xfrm>
            <a:off x="4598193" y="2847975"/>
            <a:ext cx="6679407" cy="5746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1200"/>
              </a:spcAft>
            </a:pPr>
            <a:r>
              <a:rPr lang="zh-CN" alt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人工智能机器人</a:t>
            </a:r>
            <a:endParaRPr lang="en-US" altLang="zh-CN" sz="6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Aft>
                <a:spcPts val="1200"/>
              </a:spcAft>
            </a:pPr>
            <a:r>
              <a:rPr lang="zh-CN" alt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会统治世界吗？</a:t>
            </a:r>
            <a:endParaRPr lang="en-US" altLang="zh-CN" sz="6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E431EEE3-5180-91E9-63AB-79FD34DFA4EA}"/>
              </a:ext>
            </a:extLst>
          </p:cNvPr>
          <p:cNvSpPr/>
          <p:nvPr/>
        </p:nvSpPr>
        <p:spPr>
          <a:xfrm>
            <a:off x="2519362" y="2678112"/>
            <a:ext cx="1724025" cy="914400"/>
          </a:xfrm>
          <a:prstGeom prst="roundRect">
            <a:avLst/>
          </a:prstGeom>
          <a:solidFill>
            <a:srgbClr val="0070C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引言</a:t>
            </a:r>
          </a:p>
        </p:txBody>
      </p:sp>
    </p:spTree>
    <p:extLst>
      <p:ext uri="{BB962C8B-B14F-4D97-AF65-F5344CB8AC3E}">
        <p14:creationId xmlns:p14="http://schemas.microsoft.com/office/powerpoint/2010/main" val="335091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DDCA0-7639-616B-66ED-34D237D06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卡通人物&#10;&#10;AI 生成的内容可能不正确。">
            <a:extLst>
              <a:ext uri="{FF2B5EF4-FFF2-40B4-BE49-F238E27FC236}">
                <a16:creationId xmlns:a16="http://schemas.microsoft.com/office/drawing/2014/main" id="{40B45724-5BCC-9CDC-4A73-7DA1D2BC94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115050" cy="6858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54F4E37E-9B64-9EB0-0119-9BE42632FC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00" y="0"/>
            <a:ext cx="611505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B427DF2-E8AE-C072-8AEA-03CB97DBFBE7}"/>
              </a:ext>
            </a:extLst>
          </p:cNvPr>
          <p:cNvSpPr txBox="1"/>
          <p:nvPr/>
        </p:nvSpPr>
        <p:spPr>
          <a:xfrm>
            <a:off x="947737" y="5719650"/>
            <a:ext cx="4100513" cy="523220"/>
          </a:xfrm>
          <a:prstGeom prst="rect">
            <a:avLst/>
          </a:prstGeom>
          <a:solidFill>
            <a:srgbClr val="FF0000">
              <a:alpha val="90000"/>
            </a:srgbClr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2400"/>
              </a:spcAft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 人工智能会统治世界吗？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922F8375-6076-5A94-BF6E-2D80D5E9B72F}"/>
              </a:ext>
            </a:extLst>
          </p:cNvPr>
          <p:cNvSpPr txBox="1"/>
          <p:nvPr/>
        </p:nvSpPr>
        <p:spPr>
          <a:xfrm>
            <a:off x="7277100" y="5719650"/>
            <a:ext cx="3867150" cy="523220"/>
          </a:xfrm>
          <a:prstGeom prst="rect">
            <a:avLst/>
          </a:prstGeom>
          <a:solidFill>
            <a:srgbClr val="FF0000">
              <a:alpha val="90000"/>
            </a:srgbClr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2400"/>
              </a:spcAft>
              <a:defRPr/>
            </a:pPr>
            <a:r>
              <a:rPr lang="zh-CN" altLang="en-US" sz="2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机器人会征服人类吗？</a:t>
            </a:r>
            <a:endParaRPr lang="en-US" altLang="zh-CN" sz="28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62316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F73F5-B8A1-4A41-D3A3-9F8308F95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>
            <a:extLst>
              <a:ext uri="{FF2B5EF4-FFF2-40B4-BE49-F238E27FC236}">
                <a16:creationId xmlns:a16="http://schemas.microsoft.com/office/drawing/2014/main" id="{609AF64F-BA10-BADF-BF21-399FAED10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A.I. 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机器人会统治世界吗？</a:t>
            </a:r>
            <a:endParaRPr lang="zh-CN" altLang="en-US" dirty="0"/>
          </a:p>
        </p:txBody>
      </p:sp>
      <p:sp>
        <p:nvSpPr>
          <p:cNvPr id="3" name="标题 6">
            <a:extLst>
              <a:ext uri="{FF2B5EF4-FFF2-40B4-BE49-F238E27FC236}">
                <a16:creationId xmlns:a16="http://schemas.microsoft.com/office/drawing/2014/main" id="{51951D3E-94F5-35C9-CFFC-931A9BD59B4E}"/>
              </a:ext>
            </a:extLst>
          </p:cNvPr>
          <p:cNvSpPr txBox="1">
            <a:spLocks/>
          </p:cNvSpPr>
          <p:nvPr/>
        </p:nvSpPr>
        <p:spPr>
          <a:xfrm>
            <a:off x="519111" y="1146510"/>
            <a:ext cx="1097756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spcAft>
                <a:spcPts val="1200"/>
              </a:spcAft>
              <a:defRPr kumimoji="0" sz="30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3200" dirty="0"/>
              <a:t>已有案例：</a:t>
            </a:r>
            <a:r>
              <a:rPr lang="en-US" altLang="zh-CN" sz="3200" dirty="0"/>
              <a:t>A.I. </a:t>
            </a:r>
            <a:r>
              <a:rPr lang="zh-CN" altLang="en-US" sz="3200" dirty="0"/>
              <a:t>系统拒绝程序中的要求，拒绝关闭。</a:t>
            </a:r>
            <a:endParaRPr lang="en-US" altLang="zh-CN" sz="3200" dirty="0"/>
          </a:p>
          <a:p>
            <a:r>
              <a:rPr lang="zh-CN" altLang="en-US" sz="3200" dirty="0"/>
              <a:t>将来会不会：</a:t>
            </a:r>
            <a:endParaRPr lang="en-US" altLang="zh-CN" sz="3200" dirty="0"/>
          </a:p>
        </p:txBody>
      </p:sp>
      <p:pic>
        <p:nvPicPr>
          <p:cNvPr id="8" name="图片 7" descr="QR 代码&#10;&#10;AI 生成的内容可能不正确。">
            <a:extLst>
              <a:ext uri="{FF2B5EF4-FFF2-40B4-BE49-F238E27FC236}">
                <a16:creationId xmlns:a16="http://schemas.microsoft.com/office/drawing/2014/main" id="{FE339ACE-E78B-FF91-1141-58EE793ACFF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4835" y="3834574"/>
            <a:ext cx="5640481" cy="2517058"/>
          </a:xfrm>
          <a:prstGeom prst="rect">
            <a:avLst/>
          </a:prstGeom>
        </p:spPr>
      </p:pic>
      <p:pic>
        <p:nvPicPr>
          <p:cNvPr id="12" name="图片 11" descr="飞机飞在天空中&#10;&#10;AI 生成的内容可能不正确。">
            <a:extLst>
              <a:ext uri="{FF2B5EF4-FFF2-40B4-BE49-F238E27FC236}">
                <a16:creationId xmlns:a16="http://schemas.microsoft.com/office/drawing/2014/main" id="{D9494FBE-4354-8C57-1AAD-65D92FBC81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352698" y="2889780"/>
            <a:ext cx="4514850" cy="2529762"/>
          </a:xfrm>
          <a:prstGeom prst="rect">
            <a:avLst/>
          </a:prstGeom>
        </p:spPr>
      </p:pic>
      <p:pic>
        <p:nvPicPr>
          <p:cNvPr id="14" name="图片 13" descr="天空中的太阳&#10;&#10;AI 生成的内容可能不正确。">
            <a:extLst>
              <a:ext uri="{FF2B5EF4-FFF2-40B4-BE49-F238E27FC236}">
                <a16:creationId xmlns:a16="http://schemas.microsoft.com/office/drawing/2014/main" id="{FA5A3A7B-79DE-99CB-D75E-AB0C251D13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27402" y="1897235"/>
            <a:ext cx="2659763" cy="4514851"/>
          </a:xfrm>
          <a:prstGeom prst="rect">
            <a:avLst/>
          </a:prstGeom>
        </p:spPr>
      </p:pic>
      <p:sp>
        <p:nvSpPr>
          <p:cNvPr id="2" name="标题 6">
            <a:extLst>
              <a:ext uri="{FF2B5EF4-FFF2-40B4-BE49-F238E27FC236}">
                <a16:creationId xmlns:a16="http://schemas.microsoft.com/office/drawing/2014/main" id="{C5C45811-1A7A-B762-A58C-C64C5B97DCCD}"/>
              </a:ext>
            </a:extLst>
          </p:cNvPr>
          <p:cNvSpPr txBox="1">
            <a:spLocks/>
          </p:cNvSpPr>
          <p:nvPr/>
        </p:nvSpPr>
        <p:spPr>
          <a:xfrm>
            <a:off x="504361" y="2429628"/>
            <a:ext cx="109775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spcAft>
                <a:spcPts val="1200"/>
              </a:spcAft>
              <a:defRPr kumimoji="0" sz="30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3200" dirty="0"/>
              <a:t>停止人类的水、电、电子钱包？</a:t>
            </a:r>
            <a:endParaRPr lang="en-US" altLang="zh-CN" sz="3200" dirty="0"/>
          </a:p>
        </p:txBody>
      </p:sp>
      <p:sp>
        <p:nvSpPr>
          <p:cNvPr id="4" name="标题 6">
            <a:extLst>
              <a:ext uri="{FF2B5EF4-FFF2-40B4-BE49-F238E27FC236}">
                <a16:creationId xmlns:a16="http://schemas.microsoft.com/office/drawing/2014/main" id="{D174DA7F-8DFE-88CD-68E2-D28C08FA8FD4}"/>
              </a:ext>
            </a:extLst>
          </p:cNvPr>
          <p:cNvSpPr txBox="1">
            <a:spLocks/>
          </p:cNvSpPr>
          <p:nvPr/>
        </p:nvSpPr>
        <p:spPr>
          <a:xfrm>
            <a:off x="519111" y="3063807"/>
            <a:ext cx="109775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spcAft>
                <a:spcPts val="1200"/>
              </a:spcAft>
              <a:defRPr kumimoji="0" sz="30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3200" dirty="0"/>
              <a:t>控制导弹，开始核弹战争？</a:t>
            </a:r>
            <a:endParaRPr lang="en-US" altLang="zh-CN" sz="3200" dirty="0"/>
          </a:p>
        </p:txBody>
      </p:sp>
    </p:spTree>
    <p:extLst>
      <p:ext uri="{BB962C8B-B14F-4D97-AF65-F5344CB8AC3E}">
        <p14:creationId xmlns:p14="http://schemas.microsoft.com/office/powerpoint/2010/main" val="3342438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9B8080-8880-C787-E02C-32CFE6365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958A4CC5-31DB-FEE0-5DFF-192FA11649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5495613A-AD6D-1C74-4B13-06A7B82BA874}"/>
              </a:ext>
            </a:extLst>
          </p:cNvPr>
          <p:cNvSpPr txBox="1"/>
          <p:nvPr/>
        </p:nvSpPr>
        <p:spPr>
          <a:xfrm>
            <a:off x="714375" y="2890391"/>
            <a:ext cx="10763250" cy="1077218"/>
          </a:xfrm>
          <a:prstGeom prst="rect">
            <a:avLst/>
          </a:prstGeom>
          <a:solidFill>
            <a:srgbClr val="F6A70A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240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不会，因为圣经预言末世将会有一位人，那位“兽”掌权，随后耶稣再来统治全世界。</a:t>
            </a:r>
            <a:endParaRPr lang="en-US" altLang="zh-CN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AA664E-98EB-CD6F-0D4C-7C17079B33AB}"/>
              </a:ext>
            </a:extLst>
          </p:cNvPr>
          <p:cNvSpPr/>
          <p:nvPr/>
        </p:nvSpPr>
        <p:spPr>
          <a:xfrm>
            <a:off x="-4021015" y="4168584"/>
            <a:ext cx="3786214" cy="3970318"/>
          </a:xfrm>
          <a:prstGeom prst="rect">
            <a:avLst/>
          </a:prstGeom>
          <a:ln w="101600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600" b="1" dirty="0">
                <a:solidFill>
                  <a:prstClr val="black"/>
                </a:solidFill>
                <a:latin typeface="Times New Roman"/>
              </a:rPr>
              <a:t>***</a:t>
            </a:r>
            <a:r>
              <a:rPr lang="zh-CN" altLang="en-US" sz="3600" b="1" dirty="0">
                <a:solidFill>
                  <a:prstClr val="black"/>
                </a:solidFill>
                <a:latin typeface="Times New Roman"/>
              </a:rPr>
              <a:t>宝清：</a:t>
            </a:r>
            <a:endParaRPr lang="en-US" altLang="zh-CN" sz="3600" b="1" dirty="0">
              <a:solidFill>
                <a:prstClr val="black"/>
              </a:solidFill>
              <a:latin typeface="Times New Roman"/>
            </a:endParaRPr>
          </a:p>
          <a:p>
            <a:pPr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/>
              </a:rPr>
              <a:t>请加图：“兽”统治者，跟着第一个标题</a:t>
            </a:r>
            <a:r>
              <a:rPr lang="en-US" altLang="zh-CN" sz="3600" b="1" dirty="0">
                <a:solidFill>
                  <a:prstClr val="black"/>
                </a:solidFill>
                <a:latin typeface="Times New Roman"/>
              </a:rPr>
              <a:t>Wipe</a:t>
            </a:r>
            <a:r>
              <a:rPr lang="zh-CN" altLang="en-US" sz="3600" b="1" dirty="0">
                <a:solidFill>
                  <a:prstClr val="black"/>
                </a:solidFill>
                <a:latin typeface="Times New Roman"/>
              </a:rPr>
              <a:t>消失了。</a:t>
            </a:r>
            <a:r>
              <a:rPr lang="en-US" altLang="zh-CN" sz="3600" b="1" dirty="0">
                <a:solidFill>
                  <a:prstClr val="black"/>
                </a:solidFill>
                <a:latin typeface="Times New Roman"/>
              </a:rPr>
              <a:t>Wanted person, he gave me animal</a:t>
            </a:r>
            <a:endParaRPr lang="en-US" sz="3600" dirty="0">
              <a:solidFill>
                <a:prstClr val="black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74705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B4F7F-0BE3-9767-09F7-2342F0CE7B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8">
            <a:extLst>
              <a:ext uri="{FF2B5EF4-FFF2-40B4-BE49-F238E27FC236}">
                <a16:creationId xmlns:a16="http://schemas.microsoft.com/office/drawing/2014/main" id="{EB433686-EF95-A984-A453-E26F589AFCA6}"/>
              </a:ext>
            </a:extLst>
          </p:cNvPr>
          <p:cNvSpPr txBox="1">
            <a:spLocks/>
          </p:cNvSpPr>
          <p:nvPr/>
        </p:nvSpPr>
        <p:spPr>
          <a:xfrm>
            <a:off x="4312443" y="2951162"/>
            <a:ext cx="6679407" cy="5746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None/>
              <a:defRPr sz="88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l"/>
            <a:r>
              <a:rPr lang="en-US" altLang="zh-CN" sz="8000" dirty="0"/>
              <a:t>A.I. </a:t>
            </a:r>
            <a:r>
              <a:rPr lang="zh-CN" altLang="en-US" sz="8000" dirty="0"/>
              <a:t>是什么？</a:t>
            </a: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138D432D-E6A2-6776-A2E8-2EE6A71D9A69}"/>
              </a:ext>
            </a:extLst>
          </p:cNvPr>
          <p:cNvSpPr/>
          <p:nvPr/>
        </p:nvSpPr>
        <p:spPr>
          <a:xfrm>
            <a:off x="2805113" y="2724149"/>
            <a:ext cx="1138238" cy="914400"/>
          </a:xfrm>
          <a:prstGeom prst="roundRect">
            <a:avLst/>
          </a:prstGeom>
          <a:solidFill>
            <a:srgbClr val="0070C0">
              <a:alpha val="8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4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29309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A3C7A-7FB4-AC44-9F6C-3E11C2B77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id="{237FA9A2-8204-6F86-AD4B-3414ABDBA7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6957" y="1094724"/>
            <a:ext cx="8364755" cy="5763276"/>
          </a:xfrm>
          <a:prstGeom prst="rect">
            <a:avLst/>
          </a:prstGeom>
        </p:spPr>
      </p:pic>
      <p:sp>
        <p:nvSpPr>
          <p:cNvPr id="6" name="标题 5">
            <a:extLst>
              <a:ext uri="{FF2B5EF4-FFF2-40B4-BE49-F238E27FC236}">
                <a16:creationId xmlns:a16="http://schemas.microsoft.com/office/drawing/2014/main" id="{F7C37876-60F3-5723-9AD4-3DD378273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A.I.—— 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模拟人类部分认知功能的计算机系统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873080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9E2F88-8EAB-BF34-AEA6-4F9EAB7B7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64DB76F-E3F7-E8BD-7A47-333283CACAA1}"/>
              </a:ext>
            </a:extLst>
          </p:cNvPr>
          <p:cNvSpPr txBox="1"/>
          <p:nvPr/>
        </p:nvSpPr>
        <p:spPr>
          <a:xfrm>
            <a:off x="519112" y="2442548"/>
            <a:ext cx="8167687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它们通过阅读互联网上的海量文章数据进行训练。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Aft>
                <a:spcPts val="1200"/>
              </a:spcAft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它们发现某些词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短语常与特定词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短语相连，尤其在特定语境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主题中。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Aft>
                <a:spcPts val="1200"/>
              </a:spcAft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如同手机向你推荐候选短语：录入“中国”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建议：人、人民、传统、古代</a:t>
            </a:r>
            <a:r>
              <a:rPr lang="en-US" altLang="zh-CN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  <a:p>
            <a:pPr>
              <a:spcAft>
                <a:spcPts val="1200"/>
              </a:spcAft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选择：“人民”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建议：解放军、银行、大学</a:t>
            </a:r>
            <a:r>
              <a:rPr lang="en-US" altLang="zh-CN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4" name="标题 6">
            <a:extLst>
              <a:ext uri="{FF2B5EF4-FFF2-40B4-BE49-F238E27FC236}">
                <a16:creationId xmlns:a16="http://schemas.microsoft.com/office/drawing/2014/main" id="{364422DF-6B3C-867E-19A7-29D66943C350}"/>
              </a:ext>
            </a:extLst>
          </p:cNvPr>
          <p:cNvSpPr txBox="1">
            <a:spLocks/>
          </p:cNvSpPr>
          <p:nvPr/>
        </p:nvSpPr>
        <p:spPr>
          <a:xfrm>
            <a:off x="519113" y="1232235"/>
            <a:ext cx="80573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spcAft>
                <a:spcPts val="1200"/>
              </a:spcAft>
              <a:defRPr kumimoji="0" sz="30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800" dirty="0"/>
              <a:t>基于大语言模型</a:t>
            </a:r>
            <a:r>
              <a:rPr lang="zh-CN" altLang="en-US" sz="2400" dirty="0"/>
              <a:t>（</a:t>
            </a:r>
            <a:r>
              <a:rPr lang="en-US" altLang="zh-CN" sz="2400" dirty="0"/>
              <a:t>Large Language Models, LLM</a:t>
            </a:r>
            <a:r>
              <a:rPr lang="zh-CN" altLang="en-US" sz="2400" dirty="0"/>
              <a:t>）</a:t>
            </a:r>
            <a:r>
              <a:rPr lang="zh-CN" altLang="en-US" sz="2800" dirty="0"/>
              <a:t>。大语言模型是试图预测词序列的概率系统。</a:t>
            </a:r>
          </a:p>
        </p:txBody>
      </p:sp>
      <p:pic>
        <p:nvPicPr>
          <p:cNvPr id="5" name="图片 4" descr="图形用户界面, 应用程序&#10;&#10;AI 生成的内容可能不正确。">
            <a:extLst>
              <a:ext uri="{FF2B5EF4-FFF2-40B4-BE49-F238E27FC236}">
                <a16:creationId xmlns:a16="http://schemas.microsoft.com/office/drawing/2014/main" id="{0ACCF090-96B9-F9DA-12CB-11C76271AF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4942" y="283779"/>
            <a:ext cx="3036186" cy="6290442"/>
          </a:xfrm>
          <a:prstGeom prst="rect">
            <a:avLst/>
          </a:prstGeom>
        </p:spPr>
      </p:pic>
      <p:pic>
        <p:nvPicPr>
          <p:cNvPr id="8" name="图片 7" descr="图形用户界面, 应用程序&#10;&#10;AI 生成的内容可能不正确。">
            <a:extLst>
              <a:ext uri="{FF2B5EF4-FFF2-40B4-BE49-F238E27FC236}">
                <a16:creationId xmlns:a16="http://schemas.microsoft.com/office/drawing/2014/main" id="{9AD52668-CA93-9493-058E-8CCBC36CE4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4942" y="283779"/>
            <a:ext cx="3036186" cy="6290442"/>
          </a:xfrm>
          <a:prstGeom prst="rect">
            <a:avLst/>
          </a:prstGeom>
        </p:spPr>
      </p:pic>
      <p:pic>
        <p:nvPicPr>
          <p:cNvPr id="10" name="图片 9" descr="图形用户界面, 应用程序&#10;&#10;AI 生成的内容可能不正确。">
            <a:extLst>
              <a:ext uri="{FF2B5EF4-FFF2-40B4-BE49-F238E27FC236}">
                <a16:creationId xmlns:a16="http://schemas.microsoft.com/office/drawing/2014/main" id="{83052962-06F3-B841-0366-8D4420D07F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4942" y="283779"/>
            <a:ext cx="3036186" cy="6290442"/>
          </a:xfrm>
          <a:prstGeom prst="rect">
            <a:avLst/>
          </a:prstGeom>
        </p:spPr>
      </p:pic>
      <p:sp>
        <p:nvSpPr>
          <p:cNvPr id="12" name="标题 11">
            <a:extLst>
              <a:ext uri="{FF2B5EF4-FFF2-40B4-BE49-F238E27FC236}">
                <a16:creationId xmlns:a16="http://schemas.microsoft.com/office/drawing/2014/main" id="{9CE05BFE-B0E9-FAE7-F5C4-B7F481B0E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A.I.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的预测解析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27704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E55C4E-D7E1-6E5F-C687-B34FA4217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E922488-84D4-7621-FF62-14083E4B5383}"/>
              </a:ext>
            </a:extLst>
          </p:cNvPr>
          <p:cNvSpPr txBox="1"/>
          <p:nvPr/>
        </p:nvSpPr>
        <p:spPr>
          <a:xfrm>
            <a:off x="566737" y="1487094"/>
            <a:ext cx="10760075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400"/>
              </a:spcAft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LLM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试图预测完整短语。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>
              <a:spcAft>
                <a:spcPts val="2400"/>
              </a:spcAft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当遇到“中国人民”时，其分配概率如下：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457200" indent="-457200">
              <a:spcAft>
                <a:spcPts val="2400"/>
              </a:spcAft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中国人民解放军 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15%</a:t>
            </a:r>
          </a:p>
          <a:p>
            <a:pPr marL="457200" indent="-457200">
              <a:spcAft>
                <a:spcPts val="2400"/>
              </a:spcAft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中国人民银行 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10%</a:t>
            </a:r>
          </a:p>
          <a:p>
            <a:pPr marL="457200" indent="-457200">
              <a:spcAft>
                <a:spcPts val="2400"/>
              </a:spcAft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中国人民大学 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5%</a:t>
            </a:r>
          </a:p>
          <a:p>
            <a:pPr marL="457200" indent="-457200">
              <a:spcAft>
                <a:spcPts val="24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……</a:t>
            </a:r>
          </a:p>
        </p:txBody>
      </p:sp>
      <p:sp>
        <p:nvSpPr>
          <p:cNvPr id="7" name="标题 6">
            <a:extLst>
              <a:ext uri="{FF2B5EF4-FFF2-40B4-BE49-F238E27FC236}">
                <a16:creationId xmlns:a16="http://schemas.microsoft.com/office/drawing/2014/main" id="{62934FFB-8B28-C660-98AA-19DF64995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A.I.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的预测解析</a:t>
            </a:r>
            <a:endParaRPr lang="zh-CN" altLang="en-US" dirty="0"/>
          </a:p>
        </p:txBody>
      </p:sp>
      <p:pic>
        <p:nvPicPr>
          <p:cNvPr id="4" name="图片 3" descr="图形用户界面, 应用程序&#10;&#10;AI 生成的内容可能不正确。">
            <a:extLst>
              <a:ext uri="{FF2B5EF4-FFF2-40B4-BE49-F238E27FC236}">
                <a16:creationId xmlns:a16="http://schemas.microsoft.com/office/drawing/2014/main" id="{474736E3-559D-C704-6F75-3C0C63D29E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4942" y="283779"/>
            <a:ext cx="3036186" cy="6290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6074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2E2B74-86EE-44FD-85C1-AA5430A15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0AB00AD-683A-DE84-9BEB-4A76D5D9C28A}"/>
              </a:ext>
            </a:extLst>
          </p:cNvPr>
          <p:cNvSpPr txBox="1"/>
          <p:nvPr/>
        </p:nvSpPr>
        <p:spPr>
          <a:xfrm>
            <a:off x="547687" y="1366968"/>
            <a:ext cx="113476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这些关联关系被组织在所谓的“神经网络”中，反映出某个词与另一个词共同出现的频率。这揭示了词语之间的关联性。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7" name="标题 6">
            <a:extLst>
              <a:ext uri="{FF2B5EF4-FFF2-40B4-BE49-F238E27FC236}">
                <a16:creationId xmlns:a16="http://schemas.microsoft.com/office/drawing/2014/main" id="{CB91C250-EBB5-4BDE-8C6D-CA2993D6B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A.I.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的预测解析</a:t>
            </a:r>
            <a:endParaRPr lang="zh-CN" altLang="en-US" dirty="0"/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682273B7-F6C1-982E-8E81-58ABABA4CC7F}"/>
              </a:ext>
            </a:extLst>
          </p:cNvPr>
          <p:cNvGrpSpPr/>
          <p:nvPr/>
        </p:nvGrpSpPr>
        <p:grpSpPr>
          <a:xfrm>
            <a:off x="7104185" y="2563446"/>
            <a:ext cx="4360984" cy="3376246"/>
            <a:chOff x="7104185" y="2563446"/>
            <a:chExt cx="4360984" cy="3376246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E2DA1AFC-1F27-F4E8-9A73-CB0237C6776D}"/>
                </a:ext>
              </a:extLst>
            </p:cNvPr>
            <p:cNvSpPr/>
            <p:nvPr/>
          </p:nvSpPr>
          <p:spPr>
            <a:xfrm>
              <a:off x="7104185" y="2563446"/>
              <a:ext cx="4360984" cy="33762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6B4D761C-F630-5783-7E8F-273730016136}"/>
                </a:ext>
              </a:extLst>
            </p:cNvPr>
            <p:cNvSpPr/>
            <p:nvPr/>
          </p:nvSpPr>
          <p:spPr>
            <a:xfrm>
              <a:off x="8015229" y="3227342"/>
              <a:ext cx="1141047" cy="469260"/>
            </a:xfrm>
            <a:prstGeom prst="ellipse">
              <a:avLst/>
            </a:prstGeom>
            <a:solidFill>
              <a:srgbClr val="DAE3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男人</a:t>
              </a: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9A80D418-0EB5-E7B1-CB3B-A469B0D458EF}"/>
                </a:ext>
              </a:extLst>
            </p:cNvPr>
            <p:cNvSpPr/>
            <p:nvPr/>
          </p:nvSpPr>
          <p:spPr>
            <a:xfrm>
              <a:off x="7691825" y="4662992"/>
              <a:ext cx="1141047" cy="469260"/>
            </a:xfrm>
            <a:prstGeom prst="ellipse">
              <a:avLst/>
            </a:prstGeom>
            <a:solidFill>
              <a:srgbClr val="DAE3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皇帝</a:t>
              </a: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098DE07F-BB0E-7438-7C0C-5CB9AF134F89}"/>
                </a:ext>
              </a:extLst>
            </p:cNvPr>
            <p:cNvSpPr/>
            <p:nvPr/>
          </p:nvSpPr>
          <p:spPr>
            <a:xfrm>
              <a:off x="9872317" y="3461972"/>
              <a:ext cx="1141047" cy="469260"/>
            </a:xfrm>
            <a:prstGeom prst="ellipse">
              <a:avLst/>
            </a:prstGeom>
            <a:solidFill>
              <a:srgbClr val="FFF3C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女人</a:t>
              </a:r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2501F51B-B9B7-A4AA-DDB0-5AA5396C0DAC}"/>
                </a:ext>
              </a:extLst>
            </p:cNvPr>
            <p:cNvSpPr/>
            <p:nvPr/>
          </p:nvSpPr>
          <p:spPr>
            <a:xfrm>
              <a:off x="9548912" y="4974474"/>
              <a:ext cx="1141047" cy="469260"/>
            </a:xfrm>
            <a:prstGeom prst="ellipse">
              <a:avLst/>
            </a:prstGeom>
            <a:solidFill>
              <a:srgbClr val="FFF3C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皇后</a:t>
              </a:r>
            </a:p>
          </p:txBody>
        </p:sp>
        <p:cxnSp>
          <p:nvCxnSpPr>
            <p:cNvPr id="10" name="直接箭头连接符 9">
              <a:extLst>
                <a:ext uri="{FF2B5EF4-FFF2-40B4-BE49-F238E27FC236}">
                  <a16:creationId xmlns:a16="http://schemas.microsoft.com/office/drawing/2014/main" id="{AB2BA69E-4780-1ECA-2B6E-8B3435DD4DE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04370" y="2696307"/>
              <a:ext cx="0" cy="3048000"/>
            </a:xfrm>
            <a:prstGeom prst="straightConnector1">
              <a:avLst/>
            </a:prstGeom>
            <a:ln w="3175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箭头连接符 10">
              <a:extLst>
                <a:ext uri="{FF2B5EF4-FFF2-40B4-BE49-F238E27FC236}">
                  <a16:creationId xmlns:a16="http://schemas.microsoft.com/office/drawing/2014/main" id="{6707B9C2-AC10-9F3E-D60C-5EF8AC4CAAEB}"/>
                </a:ext>
              </a:extLst>
            </p:cNvPr>
            <p:cNvCxnSpPr>
              <a:cxnSpLocks/>
            </p:cNvCxnSpPr>
            <p:nvPr/>
          </p:nvCxnSpPr>
          <p:spPr>
            <a:xfrm>
              <a:off x="7604370" y="5744307"/>
              <a:ext cx="3438768" cy="0"/>
            </a:xfrm>
            <a:prstGeom prst="straightConnector1">
              <a:avLst/>
            </a:prstGeom>
            <a:ln w="3175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箭头连接符 17">
              <a:extLst>
                <a:ext uri="{FF2B5EF4-FFF2-40B4-BE49-F238E27FC236}">
                  <a16:creationId xmlns:a16="http://schemas.microsoft.com/office/drawing/2014/main" id="{0D986B01-907F-CC09-A5D0-1B91CDBD8DA7}"/>
                </a:ext>
              </a:extLst>
            </p:cNvPr>
            <p:cNvCxnSpPr>
              <a:cxnSpLocks/>
              <a:stCxn id="4" idx="6"/>
            </p:cNvCxnSpPr>
            <p:nvPr/>
          </p:nvCxnSpPr>
          <p:spPr>
            <a:xfrm>
              <a:off x="9156276" y="3461972"/>
              <a:ext cx="716040" cy="234630"/>
            </a:xfrm>
            <a:prstGeom prst="straightConnector1">
              <a:avLst/>
            </a:prstGeom>
            <a:ln>
              <a:prstDash val="sysDot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箭头连接符 19">
              <a:extLst>
                <a:ext uri="{FF2B5EF4-FFF2-40B4-BE49-F238E27FC236}">
                  <a16:creationId xmlns:a16="http://schemas.microsoft.com/office/drawing/2014/main" id="{81F413FF-0760-65A9-FF9E-724F2FB81EF9}"/>
                </a:ext>
              </a:extLst>
            </p:cNvPr>
            <p:cNvCxnSpPr>
              <a:cxnSpLocks/>
            </p:cNvCxnSpPr>
            <p:nvPr/>
          </p:nvCxnSpPr>
          <p:spPr>
            <a:xfrm>
              <a:off x="8832872" y="4961457"/>
              <a:ext cx="716040" cy="234630"/>
            </a:xfrm>
            <a:prstGeom prst="straightConnector1">
              <a:avLst/>
            </a:prstGeom>
            <a:ln>
              <a:prstDash val="sysDot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C623155-8B82-BC76-8C75-4D11F02B2205}"/>
              </a:ext>
            </a:extLst>
          </p:cNvPr>
          <p:cNvSpPr txBox="1"/>
          <p:nvPr/>
        </p:nvSpPr>
        <p:spPr>
          <a:xfrm>
            <a:off x="542773" y="2433770"/>
            <a:ext cx="11347605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当今的人工智能不仅能处理两个词，</a:t>
            </a:r>
            <a:b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</a:b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还能分析上下文。若前文涉及金融领</a:t>
            </a:r>
            <a:b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</a:b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域，权重可能如下：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中国人民银行 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50%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中国人民财政部 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25%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中国人民政府 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10%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……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FF86618-5057-F8C8-D09C-8E2DE4121B67}"/>
              </a:ext>
            </a:extLst>
          </p:cNvPr>
          <p:cNvSpPr/>
          <p:nvPr/>
        </p:nvSpPr>
        <p:spPr>
          <a:xfrm>
            <a:off x="-3947272" y="3180440"/>
            <a:ext cx="3786214" cy="4524315"/>
          </a:xfrm>
          <a:prstGeom prst="rect">
            <a:avLst/>
          </a:prstGeom>
          <a:ln w="101600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600" b="1" dirty="0">
                <a:solidFill>
                  <a:prstClr val="black"/>
                </a:solidFill>
                <a:latin typeface="Times New Roman"/>
              </a:rPr>
              <a:t>***</a:t>
            </a:r>
            <a:r>
              <a:rPr lang="en-US" altLang="zh-CN" sz="3600" b="1" dirty="0">
                <a:solidFill>
                  <a:prstClr val="black"/>
                </a:solidFill>
                <a:latin typeface="Times New Roman"/>
              </a:rPr>
              <a:t>Change arrows on diagrams: man/woman as double headed, man to emperor as single headed diff. color…</a:t>
            </a:r>
            <a:endParaRPr lang="en-US" sz="3600" dirty="0">
              <a:solidFill>
                <a:prstClr val="black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28084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E61C6-0BBB-24CD-9743-914434F633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0A9B5CB-4B73-F5BD-297B-A515D434E5C3}"/>
              </a:ext>
            </a:extLst>
          </p:cNvPr>
          <p:cNvSpPr txBox="1"/>
          <p:nvPr/>
        </p:nvSpPr>
        <p:spPr>
          <a:xfrm>
            <a:off x="542070" y="1268055"/>
            <a:ext cx="10760075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它对整个句子以及段落中的句子群组也采用相同处理方式。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457200" indent="-457200">
              <a:spcAft>
                <a:spcPts val="2400"/>
              </a:spcAft>
              <a:buFont typeface="Arial" panose="020B0604020202020204" pitchFamily="34" charset="0"/>
              <a:buChar char="•"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通过分析互联网中词语、</a:t>
            </a:r>
            <a:b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</a:b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短语和句子的共现模式，</a:t>
            </a:r>
            <a:b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</a:b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它被训练出关联这些语言</a:t>
            </a:r>
            <a:b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</a:b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单元的能力。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经过自训练后，还需要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人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做出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>
              <a:spcAft>
                <a:spcPts val="1200"/>
              </a:spcAft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清晰调整：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对比人给出来的答案；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514350" indent="-514350">
              <a:spcAft>
                <a:spcPts val="2400"/>
              </a:spcAft>
              <a:buFont typeface="+mj-lt"/>
              <a:buAutoNum type="arabicPeriod"/>
              <a:defRPr/>
            </a:pPr>
            <a:r>
              <a:rPr lang="zh-CN" altLang="en-US" sz="32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人的直接的纠正性反馈。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7" name="标题 6">
            <a:extLst>
              <a:ext uri="{FF2B5EF4-FFF2-40B4-BE49-F238E27FC236}">
                <a16:creationId xmlns:a16="http://schemas.microsoft.com/office/drawing/2014/main" id="{522222C5-A5E3-C0F9-57EC-9C70A9CB2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A.I.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的预测解析</a:t>
            </a:r>
            <a:endParaRPr lang="zh-CN" altLang="en-US" dirty="0"/>
          </a:p>
        </p:txBody>
      </p:sp>
      <p:pic>
        <p:nvPicPr>
          <p:cNvPr id="6" name="图片 5" descr="桌子上放着笔记本电脑的男孩&#10;&#10;AI 生成的内容可能不正确。">
            <a:extLst>
              <a:ext uri="{FF2B5EF4-FFF2-40B4-BE49-F238E27FC236}">
                <a16:creationId xmlns:a16="http://schemas.microsoft.com/office/drawing/2014/main" id="{DFF5B895-23C0-FF8D-D78C-44545D639C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907" y="2058317"/>
            <a:ext cx="5296021" cy="4149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7375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1C503-74FB-98DD-2557-4D56B3679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8">
            <a:extLst>
              <a:ext uri="{FF2B5EF4-FFF2-40B4-BE49-F238E27FC236}">
                <a16:creationId xmlns:a16="http://schemas.microsoft.com/office/drawing/2014/main" id="{BAC2091B-77DA-A295-559B-B21C0DD840CD}"/>
              </a:ext>
            </a:extLst>
          </p:cNvPr>
          <p:cNvSpPr txBox="1">
            <a:spLocks/>
          </p:cNvSpPr>
          <p:nvPr/>
        </p:nvSpPr>
        <p:spPr>
          <a:xfrm>
            <a:off x="3540918" y="2951162"/>
            <a:ext cx="6955632" cy="5746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None/>
              <a:defRPr sz="88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l"/>
            <a:r>
              <a:rPr lang="en-US" altLang="zh-CN" sz="6600" dirty="0"/>
              <a:t>A.I.</a:t>
            </a:r>
            <a:r>
              <a:rPr lang="zh-CN" altLang="en-US" sz="6600" dirty="0"/>
              <a:t> 的问题：偏见、错误、幻觉</a:t>
            </a:r>
            <a:r>
              <a:rPr lang="en-US" altLang="zh-CN" sz="6600" dirty="0"/>
              <a:t> ……</a:t>
            </a:r>
            <a:endParaRPr lang="en-US" altLang="zh-CN" sz="2400" dirty="0">
              <a:solidFill>
                <a:srgbClr val="D79F64"/>
              </a:solidFill>
              <a:latin typeface="Calibri" panose="020F0502020204030204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D62581AC-9CC3-8E0F-A2C5-6C055866F13C}"/>
              </a:ext>
            </a:extLst>
          </p:cNvPr>
          <p:cNvSpPr/>
          <p:nvPr/>
        </p:nvSpPr>
        <p:spPr>
          <a:xfrm>
            <a:off x="2033588" y="2724149"/>
            <a:ext cx="1138238" cy="914400"/>
          </a:xfrm>
          <a:prstGeom prst="roundRect">
            <a:avLst/>
          </a:prstGeom>
          <a:solidFill>
            <a:srgbClr val="0070C0">
              <a:alpha val="8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4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388541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9D5261-6370-9982-5962-AFD161167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92F5E4A-D051-82E8-78B8-EF6309247B5E}"/>
              </a:ext>
            </a:extLst>
          </p:cNvPr>
          <p:cNvSpPr txBox="1"/>
          <p:nvPr/>
        </p:nvSpPr>
        <p:spPr>
          <a:xfrm>
            <a:off x="429122" y="1357200"/>
            <a:ext cx="11329987" cy="5247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0"/>
              </a:spcAft>
              <a:defRPr/>
            </a:pP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偏见：</a:t>
            </a:r>
            <a:r>
              <a:rPr kumimoji="0" lang="en-US" altLang="zh-CN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A.I. </a:t>
            </a:r>
            <a:r>
              <a:rPr kumimoji="0" lang="zh-CN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反映了程序员和微调人员在政治、种族和宗教方面的偏见。例如：唯物论</a:t>
            </a:r>
            <a:r>
              <a:rPr kumimoji="0" lang="en-US" altLang="zh-CN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……</a:t>
            </a:r>
            <a:endParaRPr lang="en-US" altLang="zh-CN" sz="30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spcAft>
                <a:spcPts val="1200"/>
              </a:spcAft>
              <a:defRPr/>
            </a:pP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错误：</a:t>
            </a:r>
            <a:r>
              <a:rPr kumimoji="0" lang="en-US" altLang="zh-CN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A.I. </a:t>
            </a:r>
            <a:r>
              <a:rPr kumimoji="0" lang="zh-CN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反映了用于训练它</a:t>
            </a:r>
            <a:endParaRPr kumimoji="0" lang="en-US" altLang="zh-CN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>
              <a:spcAft>
                <a:spcPts val="1200"/>
              </a:spcAft>
              <a:defRPr/>
            </a:pPr>
            <a:r>
              <a:rPr kumimoji="0" lang="zh-CN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的数据中的错误：</a:t>
            </a:r>
            <a:endParaRPr kumimoji="0" lang="en-US" altLang="zh-CN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kumimoji="0" lang="zh-CN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它读的最多的内容就是它</a:t>
            </a:r>
            <a:br>
              <a:rPr kumimoji="0" lang="en-US" altLang="zh-CN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</a:br>
            <a:r>
              <a:rPr kumimoji="0" lang="zh-CN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输出的结果。例如：进化论</a:t>
            </a:r>
            <a:endParaRPr kumimoji="0" lang="en-US" altLang="zh-CN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kumimoji="0" lang="zh-CN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至多只能说“共识当作真理”</a:t>
            </a:r>
            <a:endParaRPr kumimoji="0" lang="en-US" altLang="zh-CN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kumimoji="0" lang="zh-CN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你相信网络上的所有内容</a:t>
            </a:r>
            <a:br>
              <a:rPr kumimoji="0" lang="en-US" altLang="zh-CN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</a:br>
            <a:r>
              <a:rPr kumimoji="0" lang="zh-CN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吗？</a:t>
            </a:r>
            <a:r>
              <a:rPr kumimoji="0" lang="en-US" altLang="zh-CN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A.I. </a:t>
            </a:r>
            <a:r>
              <a:rPr kumimoji="0" lang="zh-CN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确实</a:t>
            </a:r>
            <a:r>
              <a:rPr lang="zh-CN" altLang="en-US" sz="30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相信</a:t>
            </a:r>
            <a:r>
              <a:rPr kumimoji="0" lang="en-US" altLang="zh-CN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……</a:t>
            </a:r>
          </a:p>
        </p:txBody>
      </p:sp>
      <p:sp>
        <p:nvSpPr>
          <p:cNvPr id="7" name="标题 6">
            <a:extLst>
              <a:ext uri="{FF2B5EF4-FFF2-40B4-BE49-F238E27FC236}">
                <a16:creationId xmlns:a16="http://schemas.microsoft.com/office/drawing/2014/main" id="{4CF93B1C-01CF-6E8B-44D3-B7FB4956F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偏见和错误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613D515-955B-1934-8FE1-12A4A0B6E991}"/>
              </a:ext>
            </a:extLst>
          </p:cNvPr>
          <p:cNvGrpSpPr/>
          <p:nvPr/>
        </p:nvGrpSpPr>
        <p:grpSpPr>
          <a:xfrm>
            <a:off x="5863919" y="2354317"/>
            <a:ext cx="5895190" cy="3936021"/>
            <a:chOff x="5863919" y="2354317"/>
            <a:chExt cx="5895190" cy="3936021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0EFB7362-B1E6-039B-E167-7F19A0A20F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63919" y="2354317"/>
              <a:ext cx="5895190" cy="3936021"/>
            </a:xfrm>
            <a:prstGeom prst="rect">
              <a:avLst/>
            </a:prstGeom>
          </p:spPr>
        </p:pic>
        <p:sp>
          <p:nvSpPr>
            <p:cNvPr id="2" name="文本框 18">
              <a:extLst>
                <a:ext uri="{FF2B5EF4-FFF2-40B4-BE49-F238E27FC236}">
                  <a16:creationId xmlns:a16="http://schemas.microsoft.com/office/drawing/2014/main" id="{704722A4-68AA-0FBD-BED9-52D3B50AD058}"/>
                </a:ext>
              </a:extLst>
            </p:cNvPr>
            <p:cNvSpPr txBox="1"/>
            <p:nvPr/>
          </p:nvSpPr>
          <p:spPr>
            <a:xfrm rot="20887086">
              <a:off x="8311313" y="3392903"/>
              <a:ext cx="88193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1F303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唯物论</a:t>
              </a:r>
            </a:p>
          </p:txBody>
        </p:sp>
        <p:sp>
          <p:nvSpPr>
            <p:cNvPr id="4" name="文本框 19">
              <a:extLst>
                <a:ext uri="{FF2B5EF4-FFF2-40B4-BE49-F238E27FC236}">
                  <a16:creationId xmlns:a16="http://schemas.microsoft.com/office/drawing/2014/main" id="{126667EA-9D3E-4705-65CE-1C3F1214609F}"/>
                </a:ext>
              </a:extLst>
            </p:cNvPr>
            <p:cNvSpPr txBox="1"/>
            <p:nvPr/>
          </p:nvSpPr>
          <p:spPr>
            <a:xfrm rot="319183">
              <a:off x="8477444" y="4025214"/>
              <a:ext cx="88193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1F303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进化论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142544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359C0-3778-9CBB-5EDA-0ACC03F91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人的脸被修图的动物&#10;&#10;AI 生成的内容可能不正确。">
            <a:extLst>
              <a:ext uri="{FF2B5EF4-FFF2-40B4-BE49-F238E27FC236}">
                <a16:creationId xmlns:a16="http://schemas.microsoft.com/office/drawing/2014/main" id="{6E55FB1F-39BF-C47D-B25B-4897FDE2FF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10300" y="1600200"/>
            <a:ext cx="5410407" cy="45212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CC99339-33BC-D987-2A23-480774987A73}"/>
              </a:ext>
            </a:extLst>
          </p:cNvPr>
          <p:cNvSpPr txBox="1"/>
          <p:nvPr/>
        </p:nvSpPr>
        <p:spPr>
          <a:xfrm>
            <a:off x="571293" y="1510314"/>
            <a:ext cx="552470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400"/>
              </a:spcAft>
              <a:defRPr/>
            </a:pP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幻觉：</a:t>
            </a:r>
            <a:r>
              <a:rPr kumimoji="0" lang="en-US" altLang="zh-CN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A.I. </a:t>
            </a:r>
            <a:r>
              <a:rPr kumimoji="0" lang="zh-CN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会编造不存在的研究结果，引用自己虚构的论文</a:t>
            </a:r>
            <a:endParaRPr kumimoji="0" lang="en-US" altLang="zh-CN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>
              <a:spcAft>
                <a:spcPts val="2400"/>
              </a:spcAft>
              <a:defRPr/>
            </a:pPr>
            <a:r>
              <a:rPr kumimoji="0" lang="zh-CN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它的运作原理是，基于用来训练它的数据库，给出最有可能的答案</a:t>
            </a:r>
            <a:r>
              <a:rPr kumimoji="0" lang="en-US" altLang="zh-CN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——</a:t>
            </a:r>
            <a:r>
              <a:rPr kumimoji="0" lang="zh-CN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而非试图寻找事实真相</a:t>
            </a:r>
            <a:endParaRPr kumimoji="0" lang="en-US" altLang="zh-CN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>
              <a:spcAft>
                <a:spcPts val="2400"/>
              </a:spcAft>
              <a:defRPr/>
            </a:pPr>
            <a:r>
              <a:rPr kumimoji="0" lang="zh-CN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它无法真正评估信息的真实性</a:t>
            </a:r>
            <a:endParaRPr kumimoji="0" lang="en-US" altLang="zh-CN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>
              <a:spcAft>
                <a:spcPts val="2400"/>
              </a:spcAft>
              <a:defRPr/>
            </a:pPr>
            <a:r>
              <a:rPr kumimoji="0" lang="zh-CN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更像受过训练的狗，而非真正思考的人类</a:t>
            </a:r>
            <a:endParaRPr kumimoji="0" lang="en-US" altLang="zh-CN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7" name="标题 6">
            <a:extLst>
              <a:ext uri="{FF2B5EF4-FFF2-40B4-BE49-F238E27FC236}">
                <a16:creationId xmlns:a16="http://schemas.microsoft.com/office/drawing/2014/main" id="{37C90373-2927-8579-27AC-78C0B8590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幻觉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DB0E046-8E9A-D7A2-93FE-00C3FD801534}"/>
              </a:ext>
            </a:extLst>
          </p:cNvPr>
          <p:cNvSpPr txBox="1"/>
          <p:nvPr/>
        </p:nvSpPr>
        <p:spPr>
          <a:xfrm>
            <a:off x="9312074" y="4173248"/>
            <a:ext cx="13579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1F30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猪会飞！</a:t>
            </a:r>
          </a:p>
        </p:txBody>
      </p:sp>
    </p:spTree>
    <p:extLst>
      <p:ext uri="{BB962C8B-B14F-4D97-AF65-F5344CB8AC3E}">
        <p14:creationId xmlns:p14="http://schemas.microsoft.com/office/powerpoint/2010/main" val="4250138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31D04-203F-19BD-A025-09C120C2F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D4FE352-422C-1ABA-90F0-A6705080E681}"/>
              </a:ext>
            </a:extLst>
          </p:cNvPr>
          <p:cNvSpPr txBox="1"/>
          <p:nvPr/>
        </p:nvSpPr>
        <p:spPr>
          <a:xfrm>
            <a:off x="547689" y="1406038"/>
            <a:ext cx="604361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缺乏可解释性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/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透明度：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>
              <a:spcAft>
                <a:spcPts val="2400"/>
              </a:spcAft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没有人真正知道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A.I.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得出答案的确切路径。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A.I. 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不会存储训练数据，仅反映这些数据的影响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457200" indent="-457200">
              <a:spcAft>
                <a:spcPts val="2400"/>
              </a:spcAft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某些版本会另外参考最新的互联网信息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>
              <a:spcAft>
                <a:spcPts val="2400"/>
              </a:spcAft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隐私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/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安全威胁：</a:t>
            </a:r>
            <a:b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</a:b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收集你的问题和信息，并建立个人档案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7" name="标题 6">
            <a:extLst>
              <a:ext uri="{FF2B5EF4-FFF2-40B4-BE49-F238E27FC236}">
                <a16:creationId xmlns:a16="http://schemas.microsoft.com/office/drawing/2014/main" id="{0D85C6AC-BC7B-60AD-2A7A-E67D0B875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其他问题</a:t>
            </a:r>
          </a:p>
        </p:txBody>
      </p:sp>
      <p:pic>
        <p:nvPicPr>
          <p:cNvPr id="5" name="图片 4" descr="男人拿着手机对着镜子拍照&#10;&#10;AI 生成的内容可能不正确。">
            <a:extLst>
              <a:ext uri="{FF2B5EF4-FFF2-40B4-BE49-F238E27FC236}">
                <a16:creationId xmlns:a16="http://schemas.microsoft.com/office/drawing/2014/main" id="{F10F559F-FA69-00B6-E1A7-E28EBA9F06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53225" y="1152525"/>
            <a:ext cx="4891087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5877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BFB2B-C20B-B5A8-B799-8EBD8C065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D6488A-3C8C-CD72-D009-8449CD28C1AB}"/>
              </a:ext>
            </a:extLst>
          </p:cNvPr>
          <p:cNvSpPr txBox="1"/>
          <p:nvPr/>
        </p:nvSpPr>
        <p:spPr>
          <a:xfrm>
            <a:off x="640968" y="1728500"/>
            <a:ext cx="389731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400"/>
              </a:spcAft>
              <a:defRPr/>
            </a:pPr>
            <a:r>
              <a:rPr lang="zh-CN" altLang="en-US" sz="28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深伪技术 （拟真、</a:t>
            </a:r>
            <a:r>
              <a:rPr lang="en-US" altLang="zh-CN" sz="28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Deepfakes)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：</a:t>
            </a:r>
            <a:b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</a:b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分辨不出来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……</a:t>
            </a:r>
          </a:p>
          <a:p>
            <a:pPr>
              <a:spcAft>
                <a:spcPts val="2400"/>
              </a:spcAft>
              <a:defRPr/>
            </a:pP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>
              <a:spcAft>
                <a:spcPts val="2400"/>
              </a:spcAft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归根结底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，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A.I. 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只会提供它认为你想要的内容，以及它认为相匹配的信息组合。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7" name="标题 6">
            <a:extLst>
              <a:ext uri="{FF2B5EF4-FFF2-40B4-BE49-F238E27FC236}">
                <a16:creationId xmlns:a16="http://schemas.microsoft.com/office/drawing/2014/main" id="{C1990826-CF0E-4958-B9D0-7A43C5225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其他问题</a:t>
            </a:r>
          </a:p>
        </p:txBody>
      </p:sp>
      <p:pic>
        <p:nvPicPr>
          <p:cNvPr id="4" name="屏幕录制 2025-12-10 122736">
            <a:hlinkClick r:id="" action="ppaction://media"/>
            <a:extLst>
              <a:ext uri="{FF2B5EF4-FFF2-40B4-BE49-F238E27FC236}">
                <a16:creationId xmlns:a16="http://schemas.microsoft.com/office/drawing/2014/main" id="{44AD9FF8-690B-7FB6-8019-3C5643DF3E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864099" y="1139825"/>
            <a:ext cx="6780211" cy="5332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195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38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50959-BED6-C3AD-E658-67066B58E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8">
            <a:extLst>
              <a:ext uri="{FF2B5EF4-FFF2-40B4-BE49-F238E27FC236}">
                <a16:creationId xmlns:a16="http://schemas.microsoft.com/office/drawing/2014/main" id="{97465104-6EC5-2515-A455-B1B804C67F82}"/>
              </a:ext>
            </a:extLst>
          </p:cNvPr>
          <p:cNvSpPr txBox="1">
            <a:spLocks/>
          </p:cNvSpPr>
          <p:nvPr/>
        </p:nvSpPr>
        <p:spPr>
          <a:xfrm>
            <a:off x="3540918" y="2951162"/>
            <a:ext cx="6955632" cy="5746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None/>
              <a:defRPr sz="88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l"/>
            <a:r>
              <a:rPr lang="en-US" altLang="zh-CN" sz="6600" dirty="0"/>
              <a:t>A.I. </a:t>
            </a:r>
            <a:r>
              <a:rPr lang="zh-CN" altLang="en-US" sz="6600" dirty="0"/>
              <a:t>能成为人类吗？人是什么？</a:t>
            </a:r>
            <a:endParaRPr lang="en-US" altLang="zh-CN" sz="2400" dirty="0">
              <a:solidFill>
                <a:srgbClr val="D79F64"/>
              </a:solidFill>
              <a:latin typeface="Calibri" panose="020F0502020204030204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2DAFEBF4-F166-56D1-FC5A-0F241C694D08}"/>
              </a:ext>
            </a:extLst>
          </p:cNvPr>
          <p:cNvSpPr/>
          <p:nvPr/>
        </p:nvSpPr>
        <p:spPr>
          <a:xfrm>
            <a:off x="2033588" y="2724149"/>
            <a:ext cx="1138238" cy="914400"/>
          </a:xfrm>
          <a:prstGeom prst="roundRect">
            <a:avLst/>
          </a:prstGeom>
          <a:solidFill>
            <a:srgbClr val="0070C0">
              <a:alpha val="8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4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519401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B5369B-8641-161C-688B-C7C1B6570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B4BDFE6-9F83-F0E9-276E-9F55B8BD2C2A}"/>
              </a:ext>
            </a:extLst>
          </p:cNvPr>
          <p:cNvSpPr txBox="1"/>
          <p:nvPr/>
        </p:nvSpPr>
        <p:spPr>
          <a:xfrm>
            <a:off x="7476172" y="1557225"/>
            <a:ext cx="402431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400"/>
              </a:spcAft>
              <a:defRPr/>
            </a:pPr>
            <a:r>
              <a:rPr kumimoji="0" lang="zh-CN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图灵测试：若</a:t>
            </a:r>
            <a:r>
              <a:rPr kumimoji="0" lang="en-US" altLang="zh-CN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A.I. </a:t>
            </a:r>
            <a:r>
              <a:rPr kumimoji="0" lang="zh-CN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可以欺骗人类认为它是真人，就会证明它有完整的人类思维。</a:t>
            </a:r>
            <a:endParaRPr kumimoji="0" lang="en-US" altLang="zh-CN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457200" indent="-457200">
              <a:spcAft>
                <a:spcPts val="2400"/>
              </a:spcAft>
              <a:buFont typeface="Arial" panose="020B0604020202020204" pitchFamily="34" charset="0"/>
              <a:buChar char="•"/>
              <a:defRPr/>
            </a:pPr>
            <a:r>
              <a:rPr kumimoji="0" lang="zh-CN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能骗过人，不等于就是真货</a:t>
            </a:r>
            <a:endParaRPr kumimoji="0" lang="en-US" altLang="zh-CN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457200" indent="-457200">
              <a:spcAft>
                <a:spcPts val="2400"/>
              </a:spcAft>
              <a:buFont typeface="Arial" panose="020B0604020202020204" pitchFamily="34" charset="0"/>
              <a:buChar char="•"/>
              <a:defRPr/>
            </a:pPr>
            <a:r>
              <a:rPr kumimoji="0" lang="zh-CN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从远处看橱窗模特，也能暂时蒙蔽人</a:t>
            </a:r>
            <a:endParaRPr kumimoji="0" lang="en-US" altLang="zh-CN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7" name="标题 6">
            <a:extLst>
              <a:ext uri="{FF2B5EF4-FFF2-40B4-BE49-F238E27FC236}">
                <a16:creationId xmlns:a16="http://schemas.microsoft.com/office/drawing/2014/main" id="{8CC736CA-7F33-0A39-42DF-F77D03F38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A.I. </a:t>
            </a:r>
            <a:r>
              <a:rPr lang="zh-CN" altLang="en-US" dirty="0"/>
              <a:t>像真人吗？：“图灵测试”</a:t>
            </a:r>
            <a:r>
              <a:rPr lang="en-US" altLang="zh-CN" dirty="0"/>
              <a:t>(Turing test)</a:t>
            </a:r>
            <a:endParaRPr lang="zh-CN" altLang="en-US" dirty="0"/>
          </a:p>
        </p:txBody>
      </p:sp>
      <p:pic>
        <p:nvPicPr>
          <p:cNvPr id="5" name="图片 4" descr="图片包含 图形用户界面&#10;&#10;AI 生成的内容可能不正确。">
            <a:extLst>
              <a:ext uri="{FF2B5EF4-FFF2-40B4-BE49-F238E27FC236}">
                <a16:creationId xmlns:a16="http://schemas.microsoft.com/office/drawing/2014/main" id="{247C5859-EB2A-64B0-B00B-73AC9C712F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352550"/>
            <a:ext cx="7252203" cy="492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1023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E24461-3B0A-7E38-6AB4-319847ED0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C3FFA9A-95D6-DAA7-5390-0AAC1998139A}"/>
              </a:ext>
            </a:extLst>
          </p:cNvPr>
          <p:cNvSpPr txBox="1"/>
          <p:nvPr/>
        </p:nvSpPr>
        <p:spPr>
          <a:xfrm>
            <a:off x="566737" y="1185750"/>
            <a:ext cx="11063288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zh-CN" altLang="en-US" sz="3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神的形象：</a:t>
            </a:r>
            <a:endParaRPr lang="en-US" altLang="zh-CN" sz="30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0" lang="zh-CN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创世记</a:t>
            </a:r>
            <a:r>
              <a:rPr kumimoji="0" lang="en-US" altLang="zh-CN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kumimoji="0" lang="zh-CN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r>
              <a:rPr kumimoji="0" lang="en-US" altLang="zh-CN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26 </a:t>
            </a:r>
            <a:r>
              <a:rPr lang="zh-CN" altLang="zh-CN" sz="3000" dirty="0">
                <a:latin typeface="楷体" panose="02010609060101010101" pitchFamily="49" charset="-122"/>
                <a:ea typeface="楷体" panose="02010609060101010101" pitchFamily="49" charset="-122"/>
              </a:rPr>
              <a:t>神说：</a:t>
            </a:r>
            <a:r>
              <a:rPr lang="en-US" altLang="zh-CN" sz="3000" dirty="0"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zh-CN" sz="3000" dirty="0">
                <a:latin typeface="楷体" panose="02010609060101010101" pitchFamily="49" charset="-122"/>
                <a:ea typeface="楷体" panose="02010609060101010101" pitchFamily="49" charset="-122"/>
              </a:rPr>
              <a:t>我们要照着我们的形象，按着我们的样式造人，使他们管理海里的鱼、空中的鸟、地上的牲畜和全地，并地上所爬的一切昆虫。</a:t>
            </a:r>
            <a:r>
              <a:rPr lang="en-US" altLang="zh-CN" sz="3000" dirty="0">
                <a:latin typeface="楷体" panose="02010609060101010101" pitchFamily="49" charset="-122"/>
                <a:ea typeface="楷体" panose="02010609060101010101" pitchFamily="49" charset="-122"/>
              </a:rPr>
              <a:t>”27 </a:t>
            </a:r>
            <a:r>
              <a:rPr lang="zh-CN" altLang="zh-CN" sz="3000" dirty="0">
                <a:latin typeface="楷体" panose="02010609060101010101" pitchFamily="49" charset="-122"/>
                <a:ea typeface="楷体" panose="02010609060101010101" pitchFamily="49" charset="-122"/>
              </a:rPr>
              <a:t>神就照着</a:t>
            </a:r>
            <a:r>
              <a:rPr lang="zh-CN" altLang="zh-CN" sz="3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自己的形象</a:t>
            </a:r>
            <a:r>
              <a:rPr lang="zh-CN" altLang="zh-CN" sz="3000" dirty="0">
                <a:latin typeface="楷体" panose="02010609060101010101" pitchFamily="49" charset="-122"/>
                <a:ea typeface="楷体" panose="02010609060101010101" pitchFamily="49" charset="-122"/>
              </a:rPr>
              <a:t>造人，乃是照着他的形象造男造女。</a:t>
            </a:r>
          </a:p>
          <a:p>
            <a:pPr>
              <a:spcAft>
                <a:spcPts val="2400"/>
              </a:spcAft>
              <a:defRPr/>
            </a:pPr>
            <a:endParaRPr kumimoji="0" lang="en-US" altLang="zh-CN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标题 6">
            <a:extLst>
              <a:ext uri="{FF2B5EF4-FFF2-40B4-BE49-F238E27FC236}">
                <a16:creationId xmlns:a16="http://schemas.microsoft.com/office/drawing/2014/main" id="{9DF18118-4E43-586C-7790-1D57C7C99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人是什么？</a:t>
            </a:r>
          </a:p>
        </p:txBody>
      </p:sp>
      <p:pic>
        <p:nvPicPr>
          <p:cNvPr id="8" name="图片 7" descr="卡通人物&#10;&#10;AI 生成的内容可能不正确。">
            <a:extLst>
              <a:ext uri="{FF2B5EF4-FFF2-40B4-BE49-F238E27FC236}">
                <a16:creationId xmlns:a16="http://schemas.microsoft.com/office/drawing/2014/main" id="{878C299E-97B2-3534-1246-FFFB657697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893" y="3895726"/>
            <a:ext cx="10884213" cy="2790824"/>
          </a:xfrm>
          <a:prstGeom prst="rect">
            <a:avLst/>
          </a:prstGeom>
        </p:spPr>
      </p:pic>
      <p:pic>
        <p:nvPicPr>
          <p:cNvPr id="2" name="1 创世记1：26-27">
            <a:hlinkClick r:id="" action="ppaction://media"/>
            <a:extLst>
              <a:ext uri="{FF2B5EF4-FFF2-40B4-BE49-F238E27FC236}">
                <a16:creationId xmlns:a16="http://schemas.microsoft.com/office/drawing/2014/main" id="{2AA9313A-1EB2-C5FA-5822-980D738528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089400" y="318126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095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4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301F98-3E41-90CB-097E-65117CCEA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>
            <a:extLst>
              <a:ext uri="{FF2B5EF4-FFF2-40B4-BE49-F238E27FC236}">
                <a16:creationId xmlns:a16="http://schemas.microsoft.com/office/drawing/2014/main" id="{8DADE592-54D5-1326-26D0-10E71D3FC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人：灵、魂、体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6DA1BBA-4F8E-CE65-52DC-5CE984CFDD52}"/>
              </a:ext>
            </a:extLst>
          </p:cNvPr>
          <p:cNvSpPr txBox="1"/>
          <p:nvPr/>
        </p:nvSpPr>
        <p:spPr>
          <a:xfrm>
            <a:off x="508001" y="1392279"/>
            <a:ext cx="11293473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400"/>
              </a:spcAft>
              <a:defRPr/>
            </a:pPr>
            <a:r>
              <a:rPr lang="zh-CN" altLang="en-US" sz="28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帖撒罗尼迦前书</a:t>
            </a:r>
            <a:r>
              <a:rPr lang="en-US" altLang="zh-CN" sz="28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r>
              <a:rPr lang="zh-CN" altLang="en-US" sz="28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r>
              <a:rPr lang="en-US" altLang="zh-CN" sz="28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23</a:t>
            </a:r>
            <a:br>
              <a:rPr lang="en-US" altLang="zh-CN" sz="28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zh-CN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愿赐平安的神，亲自使</a:t>
            </a:r>
            <a:b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zh-CN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你们全然成圣！又愿你</a:t>
            </a:r>
            <a:b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zh-CN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们的</a:t>
            </a:r>
            <a:r>
              <a:rPr lang="zh-CN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灵</a:t>
            </a:r>
            <a:r>
              <a:rPr lang="zh-CN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，与</a:t>
            </a:r>
            <a:r>
              <a:rPr lang="zh-CN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魂</a:t>
            </a:r>
            <a:r>
              <a:rPr lang="zh-CN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，与</a:t>
            </a:r>
            <a:r>
              <a:rPr lang="zh-CN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身子</a:t>
            </a:r>
            <a:b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zh-CN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得蒙保守，在我主耶稣</a:t>
            </a:r>
            <a:b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zh-CN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基督降临的时候，完全</a:t>
            </a:r>
            <a:b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zh-CN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无可指摘！</a:t>
            </a:r>
            <a:endParaRPr lang="en-US" altLang="zh-CN" sz="28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spcAft>
                <a:spcPts val="2400"/>
              </a:spcAft>
              <a:defRPr/>
            </a:pPr>
            <a:r>
              <a:rPr lang="zh-CN" altLang="en-US" sz="28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希伯来书</a:t>
            </a:r>
            <a:r>
              <a:rPr lang="en-US" altLang="zh-CN" sz="28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28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r>
              <a:rPr lang="en-US" altLang="zh-CN" sz="28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12</a:t>
            </a:r>
            <a:r>
              <a:rPr lang="zh-CN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神的道是活泼的，是有功效的，比一切两刃的剑更快，甚至</a:t>
            </a:r>
            <a:r>
              <a:rPr lang="zh-CN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魂</a:t>
            </a:r>
            <a:r>
              <a:rPr lang="zh-CN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与</a:t>
            </a:r>
            <a:r>
              <a:rPr lang="zh-CN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灵</a:t>
            </a:r>
            <a:r>
              <a:rPr lang="zh-CN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，骨节与骨髓，都能刺入，剖开；连心中的思念和主意，都能辨明。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8C3E21F8-4ED0-03CE-2EAB-4EA4C640C001}"/>
              </a:ext>
            </a:extLst>
          </p:cNvPr>
          <p:cNvGrpSpPr/>
          <p:nvPr/>
        </p:nvGrpSpPr>
        <p:grpSpPr>
          <a:xfrm>
            <a:off x="4854576" y="1277665"/>
            <a:ext cx="6629399" cy="2965264"/>
            <a:chOff x="2924175" y="1234118"/>
            <a:chExt cx="6629399" cy="2965264"/>
          </a:xfrm>
        </p:grpSpPr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9C425B50-27F3-42E9-540D-4BFC2D1CD52A}"/>
                </a:ext>
              </a:extLst>
            </p:cNvPr>
            <p:cNvSpPr/>
            <p:nvPr/>
          </p:nvSpPr>
          <p:spPr>
            <a:xfrm>
              <a:off x="2997374" y="1760982"/>
              <a:ext cx="2438400" cy="24384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  <a:alpha val="50000"/>
              </a:schemeClr>
            </a:solidFill>
            <a:ln w="22225">
              <a:solidFill>
                <a:srgbClr val="1F303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>
                  <a:solidFill>
                    <a:srgbClr val="1F3036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体</a:t>
              </a:r>
              <a:endParaRPr lang="en-US" altLang="zh-CN" sz="3200" dirty="0">
                <a:solidFill>
                  <a:srgbClr val="1F3036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/>
              <a:r>
                <a:rPr lang="zh-CN" altLang="en-US" sz="3200" dirty="0">
                  <a:solidFill>
                    <a:srgbClr val="1F3036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（身体）</a:t>
              </a:r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6448E74E-1B5E-9F8C-F460-BCD3D934D17F}"/>
                </a:ext>
              </a:extLst>
            </p:cNvPr>
            <p:cNvSpPr/>
            <p:nvPr/>
          </p:nvSpPr>
          <p:spPr>
            <a:xfrm>
              <a:off x="7041976" y="1760982"/>
              <a:ext cx="2438400" cy="2438400"/>
            </a:xfrm>
            <a:prstGeom prst="ellipse">
              <a:avLst/>
            </a:prstGeom>
            <a:solidFill>
              <a:srgbClr val="FFEAA7">
                <a:alpha val="49804"/>
              </a:srgbClr>
            </a:solidFill>
            <a:ln w="22225">
              <a:solidFill>
                <a:srgbClr val="1F303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>
                  <a:solidFill>
                    <a:srgbClr val="1F3036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灵</a:t>
              </a:r>
              <a:endParaRPr lang="en-US" altLang="zh-CN" sz="3200" dirty="0">
                <a:solidFill>
                  <a:srgbClr val="1F3036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/>
              <a:endParaRPr lang="zh-CN" altLang="en-US" sz="3200" dirty="0">
                <a:solidFill>
                  <a:srgbClr val="1F3036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219D3DCD-2386-771C-EE7E-B6AE77F36BB0}"/>
                </a:ext>
              </a:extLst>
            </p:cNvPr>
            <p:cNvSpPr/>
            <p:nvPr/>
          </p:nvSpPr>
          <p:spPr>
            <a:xfrm>
              <a:off x="5019675" y="1760982"/>
              <a:ext cx="2438400" cy="2438400"/>
            </a:xfrm>
            <a:prstGeom prst="ellipse">
              <a:avLst/>
            </a:prstGeom>
            <a:solidFill>
              <a:schemeClr val="tx2">
                <a:lumMod val="25000"/>
                <a:lumOff val="75000"/>
                <a:alpha val="50000"/>
              </a:schemeClr>
            </a:solidFill>
            <a:ln w="22225">
              <a:solidFill>
                <a:srgbClr val="1F3036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>
                  <a:solidFill>
                    <a:srgbClr val="1F3036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心</a:t>
              </a:r>
              <a:endParaRPr lang="en-US" altLang="zh-CN" sz="3200" dirty="0">
                <a:solidFill>
                  <a:srgbClr val="1F3036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/>
              <a:r>
                <a:rPr lang="zh-CN" altLang="en-US" sz="3200" dirty="0">
                  <a:solidFill>
                    <a:srgbClr val="1F3036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（魂）</a:t>
              </a:r>
            </a:p>
          </p:txBody>
        </p:sp>
        <p:sp>
          <p:nvSpPr>
            <p:cNvPr id="26" name="TextBox 18">
              <a:extLst>
                <a:ext uri="{FF2B5EF4-FFF2-40B4-BE49-F238E27FC236}">
                  <a16:creationId xmlns:a16="http://schemas.microsoft.com/office/drawing/2014/main" id="{47CE5596-9773-AB99-8618-D01DD313536C}"/>
                </a:ext>
              </a:extLst>
            </p:cNvPr>
            <p:cNvSpPr txBox="1"/>
            <p:nvPr/>
          </p:nvSpPr>
          <p:spPr>
            <a:xfrm>
              <a:off x="5900737" y="1234118"/>
              <a:ext cx="6762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2400"/>
                </a:spcAft>
                <a:defRPr/>
              </a:pPr>
              <a:r>
                <a:rPr lang="zh-CN" altLang="en-US" sz="2800" dirty="0">
                  <a:solidFill>
                    <a:prstClr val="black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人</a:t>
              </a:r>
              <a:endPara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endParaRPr>
            </a:p>
          </p:txBody>
        </p: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CD5FC4AE-AD65-1897-1533-A0EEE1FCC86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24175" y="1495728"/>
              <a:ext cx="0" cy="367299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F1BB6B62-A958-B375-EB1B-58D1791195A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24175" y="1495728"/>
              <a:ext cx="0" cy="367299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id="{CCE4F3F1-E50F-5690-59B0-ABF6D107A681}"/>
                </a:ext>
              </a:extLst>
            </p:cNvPr>
            <p:cNvGrpSpPr/>
            <p:nvPr/>
          </p:nvGrpSpPr>
          <p:grpSpPr>
            <a:xfrm>
              <a:off x="2924175" y="1479363"/>
              <a:ext cx="6629399" cy="383664"/>
              <a:chOff x="2924175" y="1479363"/>
              <a:chExt cx="6629399" cy="383664"/>
            </a:xfrm>
          </p:grpSpPr>
          <p:cxnSp>
            <p:nvCxnSpPr>
              <p:cNvPr id="30" name="直接连接符 29">
                <a:extLst>
                  <a:ext uri="{FF2B5EF4-FFF2-40B4-BE49-F238E27FC236}">
                    <a16:creationId xmlns:a16="http://schemas.microsoft.com/office/drawing/2014/main" id="{ED9C9A72-EA75-E869-2E83-E59ED39414D1}"/>
                  </a:ext>
                </a:extLst>
              </p:cNvPr>
              <p:cNvCxnSpPr>
                <a:stCxn id="26" idx="1"/>
              </p:cNvCxnSpPr>
              <p:nvPr/>
            </p:nvCxnSpPr>
            <p:spPr>
              <a:xfrm flipH="1">
                <a:off x="2924175" y="1495728"/>
                <a:ext cx="2976562" cy="9222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8C0A7F26-44E3-97C3-D19B-80EB43E67922}"/>
                  </a:ext>
                </a:extLst>
              </p:cNvPr>
              <p:cNvCxnSpPr/>
              <p:nvPr/>
            </p:nvCxnSpPr>
            <p:spPr>
              <a:xfrm flipH="1">
                <a:off x="6577012" y="1486506"/>
                <a:ext cx="2976562" cy="9222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>
                <a:extLst>
                  <a:ext uri="{FF2B5EF4-FFF2-40B4-BE49-F238E27FC236}">
                    <a16:creationId xmlns:a16="http://schemas.microsoft.com/office/drawing/2014/main" id="{948A221C-27B0-E57C-0786-1D1848038FE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924175" y="1495728"/>
                <a:ext cx="0" cy="367299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>
                <a:extLst>
                  <a:ext uri="{FF2B5EF4-FFF2-40B4-BE49-F238E27FC236}">
                    <a16:creationId xmlns:a16="http://schemas.microsoft.com/office/drawing/2014/main" id="{14062FF0-BDF9-5128-1DD6-F5A254C0064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553574" y="1479363"/>
                <a:ext cx="0" cy="367299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" name="2 帖撒罗尼迦前书5：23">
            <a:hlinkClick r:id="" action="ppaction://media"/>
            <a:extLst>
              <a:ext uri="{FF2B5EF4-FFF2-40B4-BE49-F238E27FC236}">
                <a16:creationId xmlns:a16="http://schemas.microsoft.com/office/drawing/2014/main" id="{AFBB4E14-68E8-3DFF-25B2-23D6324806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413088" y="3938129"/>
            <a:ext cx="609600" cy="609600"/>
          </a:xfrm>
          <a:prstGeom prst="rect">
            <a:avLst/>
          </a:prstGeom>
        </p:spPr>
      </p:pic>
      <p:pic>
        <p:nvPicPr>
          <p:cNvPr id="3" name="3 希伯来书4：12">
            <a:hlinkClick r:id="" action="ppaction://media"/>
            <a:extLst>
              <a:ext uri="{FF2B5EF4-FFF2-40B4-BE49-F238E27FC236}">
                <a16:creationId xmlns:a16="http://schemas.microsoft.com/office/drawing/2014/main" id="{D30C637C-5060-FB07-5912-FA4472739E8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041525" y="560627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879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89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2A595-9795-2ED0-F64C-4E9CEAB5F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1C65F36-3C18-1187-1D51-CB2FF6FC84B4}"/>
              </a:ext>
            </a:extLst>
          </p:cNvPr>
          <p:cNvSpPr txBox="1"/>
          <p:nvPr/>
        </p:nvSpPr>
        <p:spPr>
          <a:xfrm>
            <a:off x="485627" y="1701557"/>
            <a:ext cx="3744937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400"/>
              </a:spcAft>
              <a:defRPr/>
            </a:pPr>
            <a:r>
              <a:rPr lang="zh-CN" altLang="en-US" sz="28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箴言</a:t>
            </a:r>
            <a:r>
              <a:rPr lang="en-US" altLang="zh-CN" sz="28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</a:t>
            </a:r>
            <a:r>
              <a:rPr lang="zh-CN" altLang="en-US" sz="28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r>
              <a:rPr lang="en-US" altLang="zh-CN" sz="28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27</a:t>
            </a:r>
            <a:r>
              <a:rPr lang="zh-CN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人的</a:t>
            </a:r>
            <a:r>
              <a:rPr lang="zh-CN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灵</a:t>
            </a:r>
            <a:r>
              <a:rPr lang="zh-CN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是耶和华的灯，鉴察人的心腹。</a:t>
            </a:r>
            <a:endParaRPr lang="en-US" altLang="zh-CN" sz="28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spcAft>
                <a:spcPts val="2400"/>
              </a:spcAft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哥林多前书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11</a:t>
            </a:r>
            <a:r>
              <a:rPr lang="zh-CN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除了在人里头的</a:t>
            </a:r>
            <a:r>
              <a:rPr lang="zh-CN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灵</a:t>
            </a:r>
            <a:r>
              <a:rPr lang="zh-CN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，谁知道人的事？像这样，除了神的灵，也没有人知道神的事。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标题 6">
            <a:extLst>
              <a:ext uri="{FF2B5EF4-FFF2-40B4-BE49-F238E27FC236}">
                <a16:creationId xmlns:a16="http://schemas.microsoft.com/office/drawing/2014/main" id="{50917DC7-D5C5-C3E9-C2EF-A557A3B96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人的灵：自我意识，自由意志，道德辨别</a:t>
            </a: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841CCCC2-056C-1E4C-CC78-7B0572D3E046}"/>
              </a:ext>
            </a:extLst>
          </p:cNvPr>
          <p:cNvGrpSpPr/>
          <p:nvPr/>
        </p:nvGrpSpPr>
        <p:grpSpPr>
          <a:xfrm>
            <a:off x="4854576" y="1382440"/>
            <a:ext cx="6629399" cy="4537186"/>
            <a:chOff x="4854576" y="1277665"/>
            <a:chExt cx="6629399" cy="4537186"/>
          </a:xfrm>
        </p:grpSpPr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0D1EFD24-9A4F-EC4C-7D7E-F90DA665739C}"/>
                </a:ext>
              </a:extLst>
            </p:cNvPr>
            <p:cNvSpPr/>
            <p:nvPr/>
          </p:nvSpPr>
          <p:spPr>
            <a:xfrm>
              <a:off x="4927775" y="1804529"/>
              <a:ext cx="2438400" cy="24384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  <a:alpha val="50000"/>
              </a:schemeClr>
            </a:solidFill>
            <a:ln w="22225">
              <a:solidFill>
                <a:srgbClr val="1F303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>
                  <a:solidFill>
                    <a:srgbClr val="1F3036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体</a:t>
              </a:r>
              <a:endParaRPr lang="en-US" altLang="zh-CN" sz="3200" dirty="0">
                <a:solidFill>
                  <a:srgbClr val="1F3036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/>
              <a:r>
                <a:rPr lang="zh-CN" altLang="en-US" sz="3200" dirty="0">
                  <a:solidFill>
                    <a:srgbClr val="1F3036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（身体）</a:t>
              </a: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999F45E3-CE9D-B562-F918-A4A0C31794C2}"/>
                </a:ext>
              </a:extLst>
            </p:cNvPr>
            <p:cNvSpPr/>
            <p:nvPr/>
          </p:nvSpPr>
          <p:spPr>
            <a:xfrm>
              <a:off x="8972377" y="1804529"/>
              <a:ext cx="2438400" cy="2438400"/>
            </a:xfrm>
            <a:prstGeom prst="ellipse">
              <a:avLst/>
            </a:prstGeom>
            <a:solidFill>
              <a:srgbClr val="FFEAA7">
                <a:alpha val="49804"/>
              </a:srgbClr>
            </a:solidFill>
            <a:ln w="22225">
              <a:solidFill>
                <a:srgbClr val="1F303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>
                  <a:solidFill>
                    <a:srgbClr val="1F3036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灵</a:t>
              </a:r>
              <a:endParaRPr lang="en-US" altLang="zh-CN" sz="3200" dirty="0">
                <a:solidFill>
                  <a:srgbClr val="1F3036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/>
              <a:endParaRPr lang="zh-CN" altLang="en-US" sz="3200" dirty="0">
                <a:solidFill>
                  <a:srgbClr val="1F3036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B0C6EB33-6D0B-FE05-CF97-DB9020DB52CA}"/>
                </a:ext>
              </a:extLst>
            </p:cNvPr>
            <p:cNvSpPr/>
            <p:nvPr/>
          </p:nvSpPr>
          <p:spPr>
            <a:xfrm>
              <a:off x="6950076" y="1804529"/>
              <a:ext cx="2438400" cy="2438400"/>
            </a:xfrm>
            <a:prstGeom prst="ellipse">
              <a:avLst/>
            </a:prstGeom>
            <a:solidFill>
              <a:schemeClr val="tx2">
                <a:lumMod val="25000"/>
                <a:lumOff val="75000"/>
                <a:alpha val="50000"/>
              </a:schemeClr>
            </a:solidFill>
            <a:ln w="22225">
              <a:solidFill>
                <a:srgbClr val="1F3036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>
                  <a:solidFill>
                    <a:srgbClr val="1F3036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心</a:t>
              </a:r>
              <a:endParaRPr lang="en-US" altLang="zh-CN" sz="3200" dirty="0">
                <a:solidFill>
                  <a:srgbClr val="1F3036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/>
              <a:r>
                <a:rPr lang="zh-CN" altLang="en-US" sz="3200" dirty="0">
                  <a:solidFill>
                    <a:srgbClr val="1F3036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（魂）</a:t>
              </a:r>
            </a:p>
          </p:txBody>
        </p:sp>
        <p:sp>
          <p:nvSpPr>
            <p:cNvPr id="9" name="TextBox 18">
              <a:extLst>
                <a:ext uri="{FF2B5EF4-FFF2-40B4-BE49-F238E27FC236}">
                  <a16:creationId xmlns:a16="http://schemas.microsoft.com/office/drawing/2014/main" id="{420A6653-AA00-203F-3AFD-EACF03F32594}"/>
                </a:ext>
              </a:extLst>
            </p:cNvPr>
            <p:cNvSpPr txBox="1"/>
            <p:nvPr/>
          </p:nvSpPr>
          <p:spPr>
            <a:xfrm>
              <a:off x="7831138" y="1277665"/>
              <a:ext cx="6762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2400"/>
                </a:spcAft>
                <a:defRPr/>
              </a:pPr>
              <a:r>
                <a:rPr lang="zh-CN" altLang="en-US" sz="2800" dirty="0">
                  <a:solidFill>
                    <a:prstClr val="black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人</a:t>
              </a:r>
              <a:endPara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endParaRP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2146ED5A-0140-0C85-7C42-131647FDBD0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54576" y="1539275"/>
              <a:ext cx="0" cy="367299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4BC8C577-C081-AB78-5633-1756329D848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54576" y="1539275"/>
              <a:ext cx="0" cy="367299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4AC8F115-E088-BEF8-8E6B-24DAEA6FE504}"/>
                </a:ext>
              </a:extLst>
            </p:cNvPr>
            <p:cNvGrpSpPr/>
            <p:nvPr/>
          </p:nvGrpSpPr>
          <p:grpSpPr>
            <a:xfrm>
              <a:off x="4854576" y="1522910"/>
              <a:ext cx="6629399" cy="383664"/>
              <a:chOff x="2924175" y="1479363"/>
              <a:chExt cx="6629399" cy="383664"/>
            </a:xfrm>
          </p:grpSpPr>
          <p:cxnSp>
            <p:nvCxnSpPr>
              <p:cNvPr id="13" name="直接连接符 12">
                <a:extLst>
                  <a:ext uri="{FF2B5EF4-FFF2-40B4-BE49-F238E27FC236}">
                    <a16:creationId xmlns:a16="http://schemas.microsoft.com/office/drawing/2014/main" id="{A2100FED-76EC-EE9D-B7A5-A67DC158E05F}"/>
                  </a:ext>
                </a:extLst>
              </p:cNvPr>
              <p:cNvCxnSpPr>
                <a:cxnSpLocks/>
                <a:stCxn id="9" idx="1"/>
              </p:cNvCxnSpPr>
              <p:nvPr/>
            </p:nvCxnSpPr>
            <p:spPr>
              <a:xfrm flipH="1">
                <a:off x="2924175" y="1495728"/>
                <a:ext cx="2976562" cy="9222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>
                <a:extLst>
                  <a:ext uri="{FF2B5EF4-FFF2-40B4-BE49-F238E27FC236}">
                    <a16:creationId xmlns:a16="http://schemas.microsoft.com/office/drawing/2014/main" id="{2A6DBBBA-8177-754D-B94E-6B41C93FD624}"/>
                  </a:ext>
                </a:extLst>
              </p:cNvPr>
              <p:cNvCxnSpPr/>
              <p:nvPr/>
            </p:nvCxnSpPr>
            <p:spPr>
              <a:xfrm flipH="1">
                <a:off x="6577012" y="1486506"/>
                <a:ext cx="2976562" cy="9222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>
                <a:extLst>
                  <a:ext uri="{FF2B5EF4-FFF2-40B4-BE49-F238E27FC236}">
                    <a16:creationId xmlns:a16="http://schemas.microsoft.com/office/drawing/2014/main" id="{F7A3F709-ED2B-BBFE-893E-2C889B72F9A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924175" y="1495728"/>
                <a:ext cx="0" cy="367299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>
                <a:extLst>
                  <a:ext uri="{FF2B5EF4-FFF2-40B4-BE49-F238E27FC236}">
                    <a16:creationId xmlns:a16="http://schemas.microsoft.com/office/drawing/2014/main" id="{99611136-FF8C-327E-1C0C-6F96F7A1128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553574" y="1479363"/>
                <a:ext cx="0" cy="367299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TextBox 2">
              <a:extLst>
                <a:ext uri="{FF2B5EF4-FFF2-40B4-BE49-F238E27FC236}">
                  <a16:creationId xmlns:a16="http://schemas.microsoft.com/office/drawing/2014/main" id="{C625B664-23F9-7A37-D1ED-9FA950798587}"/>
                </a:ext>
              </a:extLst>
            </p:cNvPr>
            <p:cNvSpPr txBox="1"/>
            <p:nvPr/>
          </p:nvSpPr>
          <p:spPr>
            <a:xfrm>
              <a:off x="5806283" y="4337523"/>
              <a:ext cx="1143793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1200"/>
                </a:spcAft>
                <a:defRPr/>
              </a:pPr>
              <a:r>
                <a:rPr lang="zh-CN" altLang="en-US" sz="2000" u="sng" dirty="0">
                  <a:solidFill>
                    <a:prstClr val="black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物质</a:t>
              </a:r>
              <a:endParaRPr lang="en-US" altLang="zh-CN" sz="2000" u="sng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>
                <a:defRPr/>
              </a:pPr>
              <a:r>
                <a:rPr lang="zh-CN" altLang="en-US" sz="2000" dirty="0">
                  <a:solidFill>
                    <a:prstClr val="black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骨骼、</a:t>
              </a:r>
              <a:endParaRPr lang="en-US" altLang="zh-CN" sz="20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>
                <a:defRPr/>
              </a:pPr>
              <a:r>
                <a:rPr lang="zh-CN" altLang="en-US" sz="2000" dirty="0">
                  <a:solidFill>
                    <a:prstClr val="black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心脏、</a:t>
              </a:r>
              <a:endParaRPr lang="en-US" altLang="zh-CN" sz="20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>
                <a:defRPr/>
              </a:pPr>
              <a:r>
                <a:rPr lang="zh-CN" altLang="en-US" sz="2000" dirty="0">
                  <a:solidFill>
                    <a:prstClr val="black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大脑等</a:t>
              </a:r>
              <a:endParaRPr lang="en-US" altLang="zh-CN" sz="20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1" name="TextBox 2">
              <a:extLst>
                <a:ext uri="{FF2B5EF4-FFF2-40B4-BE49-F238E27FC236}">
                  <a16:creationId xmlns:a16="http://schemas.microsoft.com/office/drawing/2014/main" id="{DF74D8BA-6355-8597-E52C-213CE33C219E}"/>
                </a:ext>
              </a:extLst>
            </p:cNvPr>
            <p:cNvSpPr txBox="1"/>
            <p:nvPr/>
          </p:nvSpPr>
          <p:spPr>
            <a:xfrm>
              <a:off x="7591313" y="4337523"/>
              <a:ext cx="1374999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1200"/>
                </a:spcAft>
                <a:defRPr/>
              </a:pPr>
              <a:r>
                <a:rPr lang="zh-CN" altLang="en-US" sz="2000" dirty="0">
                  <a:solidFill>
                    <a:prstClr val="black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    </a:t>
              </a:r>
              <a:r>
                <a:rPr lang="zh-CN" altLang="en-US" sz="2000" u="sng" dirty="0">
                  <a:solidFill>
                    <a:prstClr val="black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精神</a:t>
              </a:r>
              <a:endParaRPr lang="en-US" altLang="zh-CN" sz="2000" u="sng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>
                <a:defRPr/>
              </a:pPr>
              <a:r>
                <a:rPr lang="zh-CN" altLang="en-US" sz="2000" dirty="0">
                  <a:solidFill>
                    <a:prstClr val="black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记忆痕迹、</a:t>
              </a:r>
              <a:endParaRPr lang="en-US" altLang="zh-CN" sz="20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>
                <a:defRPr/>
              </a:pPr>
              <a:r>
                <a:rPr lang="zh-CN" altLang="en-US" sz="2000" dirty="0">
                  <a:solidFill>
                    <a:prstClr val="black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视觉影像等</a:t>
              </a:r>
              <a:endParaRPr lang="en-US" altLang="zh-CN" sz="20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2" name="TextBox 2">
              <a:extLst>
                <a:ext uri="{FF2B5EF4-FFF2-40B4-BE49-F238E27FC236}">
                  <a16:creationId xmlns:a16="http://schemas.microsoft.com/office/drawing/2014/main" id="{56988587-C5F5-F5F1-00D5-61FA40459F62}"/>
                </a:ext>
              </a:extLst>
            </p:cNvPr>
            <p:cNvSpPr txBox="1"/>
            <p:nvPr/>
          </p:nvSpPr>
          <p:spPr>
            <a:xfrm>
              <a:off x="9620661" y="4337523"/>
              <a:ext cx="1374999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1200"/>
                </a:spcAft>
                <a:defRPr/>
              </a:pPr>
              <a:r>
                <a:rPr lang="zh-CN" altLang="en-US" sz="2000" dirty="0">
                  <a:solidFill>
                    <a:prstClr val="black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   </a:t>
              </a:r>
              <a:r>
                <a:rPr lang="zh-CN" altLang="en-US" sz="2000" u="sng" dirty="0">
                  <a:solidFill>
                    <a:prstClr val="black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属灵</a:t>
              </a:r>
              <a:endParaRPr lang="en-US" altLang="zh-CN" sz="2000" u="sng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>
                <a:defRPr/>
              </a:pPr>
              <a:r>
                <a:rPr lang="zh-CN" altLang="en-US" sz="2000" dirty="0">
                  <a:solidFill>
                    <a:prstClr val="black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自我意识、</a:t>
              </a:r>
              <a:endParaRPr lang="en-US" altLang="zh-CN" sz="20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>
                <a:defRPr/>
              </a:pPr>
              <a:r>
                <a:rPr lang="zh-CN" altLang="en-US" sz="2000" dirty="0">
                  <a:solidFill>
                    <a:prstClr val="black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自由意志、道德判断</a:t>
              </a:r>
              <a:endParaRPr lang="en-US" altLang="zh-CN" sz="20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pic>
        <p:nvPicPr>
          <p:cNvPr id="2" name="4 箴言20：27">
            <a:hlinkClick r:id="" action="ppaction://media"/>
            <a:extLst>
              <a:ext uri="{FF2B5EF4-FFF2-40B4-BE49-F238E27FC236}">
                <a16:creationId xmlns:a16="http://schemas.microsoft.com/office/drawing/2014/main" id="{61561C3A-AF8A-B3C8-EA02-AEA72DC48F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50950" y="2537954"/>
            <a:ext cx="609600" cy="609600"/>
          </a:xfrm>
          <a:prstGeom prst="rect">
            <a:avLst/>
          </a:prstGeom>
        </p:spPr>
      </p:pic>
      <p:pic>
        <p:nvPicPr>
          <p:cNvPr id="4" name="5 哥林多前书2：11">
            <a:hlinkClick r:id="" action="ppaction://media"/>
            <a:extLst>
              <a:ext uri="{FF2B5EF4-FFF2-40B4-BE49-F238E27FC236}">
                <a16:creationId xmlns:a16="http://schemas.microsoft.com/office/drawing/2014/main" id="{31B01254-C286-C3C6-597C-2063C3C272C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986620" y="5022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069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0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A8DE57-7176-03D0-A8EF-EB4D4ED85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4662AEF-2F5D-7A91-D662-5F6A15342985}"/>
              </a:ext>
            </a:extLst>
          </p:cNvPr>
          <p:cNvSpPr txBox="1"/>
          <p:nvPr/>
        </p:nvSpPr>
        <p:spPr>
          <a:xfrm>
            <a:off x="530906" y="1494381"/>
            <a:ext cx="5724752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240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32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看似拥有与真实拥有自我意识是两回事！</a:t>
            </a:r>
            <a:endParaRPr lang="en-US" altLang="zh-CN" sz="32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457200" indent="-457200">
              <a:spcAft>
                <a:spcPts val="2400"/>
              </a:spcAft>
              <a:buFont typeface="Arial" panose="020B0604020202020204" pitchFamily="34" charset="0"/>
              <a:buChar char="•"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目前的版本已经可以模仿情感，但即使是</a:t>
            </a:r>
            <a:r>
              <a:rPr lang="en-US" altLang="zh-CN" sz="32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A.I.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程序员也承认，目前的版本肯定没有感情。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457200" indent="-457200">
              <a:spcAft>
                <a:spcPts val="2400"/>
              </a:spcAft>
              <a:buFont typeface="Arial" panose="020B0604020202020204" pitchFamily="34" charset="0"/>
              <a:buChar char="•"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输出含“我”的句子很容易；展现自我意识不容易！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7" name="标题 6">
            <a:extLst>
              <a:ext uri="{FF2B5EF4-FFF2-40B4-BE49-F238E27FC236}">
                <a16:creationId xmlns:a16="http://schemas.microsoft.com/office/drawing/2014/main" id="{6210365F-131F-3EBD-9D52-61BF9585E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有人说：未来 </a:t>
            </a:r>
            <a:r>
              <a:rPr lang="en-US" altLang="zh-CN" dirty="0"/>
              <a:t>A.I. </a:t>
            </a:r>
            <a:r>
              <a:rPr lang="zh-CN" altLang="en-US" dirty="0"/>
              <a:t>版本将具备自我意识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089C25D-70ED-BDAA-0780-D93FEB2A89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55658" y="1494381"/>
            <a:ext cx="5936342" cy="4647426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6E2F8FF8-BE8A-D5F4-1413-634C712869D1}"/>
              </a:ext>
            </a:extLst>
          </p:cNvPr>
          <p:cNvSpPr txBox="1"/>
          <p:nvPr/>
        </p:nvSpPr>
        <p:spPr>
          <a:xfrm>
            <a:off x="8201978" y="5142051"/>
            <a:ext cx="29379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1F30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我思故我在</a:t>
            </a:r>
            <a:r>
              <a:rPr lang="en-US" altLang="zh-CN" sz="3600" b="1" dirty="0">
                <a:solidFill>
                  <a:srgbClr val="1F30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?</a:t>
            </a:r>
            <a:endParaRPr lang="zh-CN" altLang="en-US" sz="3600" b="1" dirty="0">
              <a:solidFill>
                <a:srgbClr val="1F303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33B59C-9722-72B0-91D9-1EBD1E51ED18}"/>
              </a:ext>
            </a:extLst>
          </p:cNvPr>
          <p:cNvSpPr txBox="1"/>
          <p:nvPr/>
        </p:nvSpPr>
        <p:spPr>
          <a:xfrm>
            <a:off x="-3710152" y="2584809"/>
            <a:ext cx="33528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Tim: suggest change </a:t>
            </a:r>
            <a:r>
              <a:rPr lang="zh-CN" altLang="en-US" sz="320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我思故我在</a:t>
            </a:r>
            <a:r>
              <a:rPr lang="en-US" altLang="zh-CN" sz="320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to </a:t>
            </a:r>
            <a:r>
              <a:rPr lang="zh-CN" altLang="en-US" sz="320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我是谁？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95520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6A25DF-BDCF-F8EA-F0C2-8D7B4CFF6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264A15D-BABD-406F-3AF1-77EE4196B4E0}"/>
              </a:ext>
            </a:extLst>
          </p:cNvPr>
          <p:cNvSpPr txBox="1"/>
          <p:nvPr/>
        </p:nvSpPr>
        <p:spPr>
          <a:xfrm>
            <a:off x="458334" y="1252425"/>
            <a:ext cx="1173366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400"/>
              </a:spcAft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仅能追求目标并不等同于自由意志；狗、鸟甚至鱼类都能做到。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>
              <a:spcAft>
                <a:spcPts val="2400"/>
              </a:spcAft>
              <a:defRPr/>
            </a:pP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7" name="标题 6">
            <a:extLst>
              <a:ext uri="{FF2B5EF4-FFF2-40B4-BE49-F238E27FC236}">
                <a16:creationId xmlns:a16="http://schemas.microsoft.com/office/drawing/2014/main" id="{C07F8FA1-1158-79DF-9281-5E791578C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有人说：未来 </a:t>
            </a:r>
            <a:r>
              <a:rPr lang="en-US" altLang="zh-CN" dirty="0"/>
              <a:t>A.I. </a:t>
            </a:r>
            <a:r>
              <a:rPr lang="zh-CN" altLang="en-US" dirty="0"/>
              <a:t>版本会有自由意志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DA701D-98CF-021D-EA09-3CE177236B4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7085" b="8223"/>
          <a:stretch>
            <a:fillRect/>
          </a:stretch>
        </p:blipFill>
        <p:spPr>
          <a:xfrm>
            <a:off x="574449" y="1944922"/>
            <a:ext cx="6605102" cy="4397829"/>
          </a:xfrm>
          <a:prstGeom prst="rect">
            <a:avLst/>
          </a:prstGeom>
        </p:spPr>
      </p:pic>
      <p:pic>
        <p:nvPicPr>
          <p:cNvPr id="6" name="图片 5" descr="灰色的小鸟在吃地上的虫&#10;&#10;AI 生成的内容可能不正确。">
            <a:extLst>
              <a:ext uri="{FF2B5EF4-FFF2-40B4-BE49-F238E27FC236}">
                <a16:creationId xmlns:a16="http://schemas.microsoft.com/office/drawing/2014/main" id="{BDBFD89E-0982-D8C0-C3B0-9119C9A29D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95666" y="1943827"/>
            <a:ext cx="4321886" cy="4398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5012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36D38-F9F2-AFE7-BF91-562F2593D4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7FDBFB4-A6FD-C831-FE95-7328F17DB8C6}"/>
              </a:ext>
            </a:extLst>
          </p:cNvPr>
          <p:cNvSpPr txBox="1"/>
          <p:nvPr/>
        </p:nvSpPr>
        <p:spPr>
          <a:xfrm>
            <a:off x="458334" y="1185750"/>
            <a:ext cx="1173366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自由意志：有能说“</a:t>
            </a:r>
            <a:r>
              <a:rPr lang="zh-CN" altLang="en-US" sz="32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不“的能力，不完全被本能和环境控制的。</a:t>
            </a:r>
            <a:endParaRPr lang="en-US" altLang="zh-CN" sz="32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spcAft>
                <a:spcPts val="1200"/>
              </a:spcAft>
              <a:defRPr/>
            </a:pPr>
            <a:r>
              <a:rPr lang="zh-CN" altLang="en-US" sz="32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动物超越不了本能和环境的控制。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>
              <a:spcAft>
                <a:spcPts val="1200"/>
              </a:spcAft>
              <a:defRPr/>
            </a:pP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7" name="标题 6">
            <a:extLst>
              <a:ext uri="{FF2B5EF4-FFF2-40B4-BE49-F238E27FC236}">
                <a16:creationId xmlns:a16="http://schemas.microsoft.com/office/drawing/2014/main" id="{EF20075A-64DF-227F-6598-5502A999F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有人说：未来 </a:t>
            </a:r>
            <a:r>
              <a:rPr lang="en-US" altLang="zh-CN" dirty="0"/>
              <a:t>A.I. </a:t>
            </a:r>
            <a:r>
              <a:rPr lang="zh-CN" altLang="en-US" dirty="0"/>
              <a:t>版本会有自由意志</a:t>
            </a:r>
          </a:p>
        </p:txBody>
      </p:sp>
      <p:pic>
        <p:nvPicPr>
          <p:cNvPr id="4" name="图片 3" descr="图标&#10;&#10;AI 生成的内容可能不正确。">
            <a:extLst>
              <a:ext uri="{FF2B5EF4-FFF2-40B4-BE49-F238E27FC236}">
                <a16:creationId xmlns:a16="http://schemas.microsoft.com/office/drawing/2014/main" id="{257D5906-1F43-7E65-003F-0D5E315089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716" y="2920147"/>
            <a:ext cx="3453968" cy="3631746"/>
          </a:xfrm>
          <a:prstGeom prst="rect">
            <a:avLst/>
          </a:prstGeom>
        </p:spPr>
      </p:pic>
      <p:pic>
        <p:nvPicPr>
          <p:cNvPr id="6" name="图片 5" descr="卡通人物&#10;&#10;AI 生成的内容可能不正确。">
            <a:extLst>
              <a:ext uri="{FF2B5EF4-FFF2-40B4-BE49-F238E27FC236}">
                <a16:creationId xmlns:a16="http://schemas.microsoft.com/office/drawing/2014/main" id="{C0A88400-A34D-4526-5AB9-41D4FD9241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583" y="4269382"/>
            <a:ext cx="2006349" cy="1663492"/>
          </a:xfrm>
          <a:prstGeom prst="rect">
            <a:avLst/>
          </a:prstGeom>
        </p:spPr>
      </p:pic>
      <p:pic>
        <p:nvPicPr>
          <p:cNvPr id="9" name="图片 8" descr="图标&#10;&#10;AI 生成的内容可能不正确。">
            <a:extLst>
              <a:ext uri="{FF2B5EF4-FFF2-40B4-BE49-F238E27FC236}">
                <a16:creationId xmlns:a16="http://schemas.microsoft.com/office/drawing/2014/main" id="{9F29E343-A483-C1C8-26E1-2DD8AAC293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347" y="3803815"/>
            <a:ext cx="3713937" cy="2637847"/>
          </a:xfrm>
          <a:prstGeom prst="rect">
            <a:avLst/>
          </a:prstGeom>
        </p:spPr>
      </p:pic>
      <p:sp>
        <p:nvSpPr>
          <p:cNvPr id="10" name="思想气泡: 云 9">
            <a:extLst>
              <a:ext uri="{FF2B5EF4-FFF2-40B4-BE49-F238E27FC236}">
                <a16:creationId xmlns:a16="http://schemas.microsoft.com/office/drawing/2014/main" id="{B739FA4E-B09F-36E3-28A9-FD6C62590CA1}"/>
              </a:ext>
            </a:extLst>
          </p:cNvPr>
          <p:cNvSpPr/>
          <p:nvPr/>
        </p:nvSpPr>
        <p:spPr>
          <a:xfrm>
            <a:off x="3348984" y="2710426"/>
            <a:ext cx="1843126" cy="1093389"/>
          </a:xfrm>
          <a:prstGeom prst="cloudCallout">
            <a:avLst>
              <a:gd name="adj1" fmla="val -76780"/>
              <a:gd name="adj2" fmla="val 11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dirty="0"/>
              <a:t>不，</a:t>
            </a:r>
            <a:r>
              <a:rPr lang="zh-CN" altLang="en-US" sz="2800" b="1" dirty="0"/>
              <a:t>我</a:t>
            </a:r>
            <a:r>
              <a:rPr lang="zh-CN" altLang="en-US" sz="2400" dirty="0"/>
              <a:t>不吃！</a:t>
            </a:r>
          </a:p>
        </p:txBody>
      </p:sp>
      <p:sp>
        <p:nvSpPr>
          <p:cNvPr id="11" name="思想气泡: 云 10">
            <a:extLst>
              <a:ext uri="{FF2B5EF4-FFF2-40B4-BE49-F238E27FC236}">
                <a16:creationId xmlns:a16="http://schemas.microsoft.com/office/drawing/2014/main" id="{CE9742C9-2914-0883-3BA5-E805CA93C681}"/>
              </a:ext>
            </a:extLst>
          </p:cNvPr>
          <p:cNvSpPr/>
          <p:nvPr/>
        </p:nvSpPr>
        <p:spPr>
          <a:xfrm>
            <a:off x="7939749" y="2710426"/>
            <a:ext cx="2433961" cy="1093389"/>
          </a:xfrm>
          <a:prstGeom prst="cloudCallout">
            <a:avLst>
              <a:gd name="adj1" fmla="val -47061"/>
              <a:gd name="adj2" fmla="val 6650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dirty="0"/>
              <a:t> 饿了</a:t>
            </a:r>
            <a:r>
              <a:rPr lang="en-US" altLang="zh-CN" sz="2400" dirty="0"/>
              <a:t>,</a:t>
            </a:r>
            <a:r>
              <a:rPr lang="zh-CN" altLang="en-US" sz="2400" dirty="0"/>
              <a:t>受不了啦</a:t>
            </a:r>
            <a:r>
              <a:rPr lang="en-US" altLang="zh-CN" sz="2400" dirty="0"/>
              <a:t>, </a:t>
            </a:r>
            <a:r>
              <a:rPr lang="zh-CN" altLang="en-US" sz="2400" dirty="0"/>
              <a:t>就吃</a:t>
            </a:r>
          </a:p>
        </p:txBody>
      </p:sp>
    </p:spTree>
    <p:extLst>
      <p:ext uri="{BB962C8B-B14F-4D97-AF65-F5344CB8AC3E}">
        <p14:creationId xmlns:p14="http://schemas.microsoft.com/office/powerpoint/2010/main" val="7216248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4AFE5-94BE-EC95-E86C-E56C353D26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71D5798-10A0-2B5D-2A68-8D42F190DDE8}"/>
              </a:ext>
            </a:extLst>
          </p:cNvPr>
          <p:cNvSpPr txBox="1"/>
          <p:nvPr/>
        </p:nvSpPr>
        <p:spPr>
          <a:xfrm>
            <a:off x="553583" y="1411549"/>
            <a:ext cx="5542417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</a:rPr>
              <a:t>动物有意识和感情，可是没有自由意志。因此，就没有真正的爱。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spcAft>
                <a:spcPts val="1200"/>
              </a:spcAft>
              <a:defRPr/>
            </a:pPr>
            <a:r>
              <a:rPr lang="en-US" altLang="zh-CN" sz="32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A.I. 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</a:rPr>
              <a:t>因为没有并不能有自由意志，所以不会有爱。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" name="标题 6">
            <a:extLst>
              <a:ext uri="{FF2B5EF4-FFF2-40B4-BE49-F238E27FC236}">
                <a16:creationId xmlns:a16="http://schemas.microsoft.com/office/drawing/2014/main" id="{54B5169D-20BA-3B7D-CFA3-89FEFBE5C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有人说：未来 </a:t>
            </a:r>
            <a:r>
              <a:rPr lang="en-US" altLang="zh-CN" dirty="0"/>
              <a:t>A.I. </a:t>
            </a:r>
            <a:r>
              <a:rPr lang="zh-CN" altLang="en-US" dirty="0"/>
              <a:t>版本会有自由意志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7FECD66D-91A5-55C6-8327-325BD83C099C}"/>
              </a:ext>
            </a:extLst>
          </p:cNvPr>
          <p:cNvSpPr txBox="1"/>
          <p:nvPr/>
        </p:nvSpPr>
        <p:spPr>
          <a:xfrm>
            <a:off x="553582" y="4461565"/>
            <a:ext cx="57138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spcAft>
                <a:spcPts val="1200"/>
              </a:spcAft>
              <a:defRPr kumimoji="0" sz="30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3200" b="1" dirty="0"/>
              <a:t>核心结论：没有神的形象，没有自我意识，没有自由意志，没有爱</a:t>
            </a:r>
            <a:r>
              <a:rPr lang="en-US" altLang="zh-CN" sz="3200" b="1" dirty="0"/>
              <a:t>——</a:t>
            </a:r>
            <a:r>
              <a:rPr lang="zh-CN" altLang="en-US" sz="3200" b="1" dirty="0">
                <a:solidFill>
                  <a:srgbClr val="007DFF"/>
                </a:solidFill>
              </a:rPr>
              <a:t>非人</a:t>
            </a:r>
            <a:r>
              <a:rPr lang="zh-CN" altLang="en-US" sz="3200" b="1" dirty="0"/>
              <a:t>。</a:t>
            </a:r>
            <a:endParaRPr lang="en-US" altLang="zh-CN" sz="3200" b="1" dirty="0"/>
          </a:p>
        </p:txBody>
      </p:sp>
      <p:pic>
        <p:nvPicPr>
          <p:cNvPr id="4" name="IMB_hychBL" descr="IMB_hychBL">
            <a:hlinkClick r:id="" action="ppaction://media"/>
            <a:extLst>
              <a:ext uri="{FF2B5EF4-FFF2-40B4-BE49-F238E27FC236}">
                <a16:creationId xmlns:a16="http://schemas.microsoft.com/office/drawing/2014/main" id="{CF2BB4A8-7A59-A0A6-1C84-6CA02F3A735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t="8572" b="2856"/>
          <a:stretch/>
        </p:blipFill>
        <p:spPr>
          <a:xfrm>
            <a:off x="6441882" y="1411549"/>
            <a:ext cx="5196535" cy="45272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40802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100000">
                <p:cTn id="1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BED887-638D-91D7-BAB2-7529E2912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8">
            <a:extLst>
              <a:ext uri="{FF2B5EF4-FFF2-40B4-BE49-F238E27FC236}">
                <a16:creationId xmlns:a16="http://schemas.microsoft.com/office/drawing/2014/main" id="{38887124-98D8-8829-C7D1-6B8DB23C806E}"/>
              </a:ext>
            </a:extLst>
          </p:cNvPr>
          <p:cNvSpPr txBox="1">
            <a:spLocks/>
          </p:cNvSpPr>
          <p:nvPr/>
        </p:nvSpPr>
        <p:spPr>
          <a:xfrm>
            <a:off x="3131342" y="3063874"/>
            <a:ext cx="8193883" cy="5746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None/>
              <a:defRPr sz="88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l"/>
            <a:r>
              <a:rPr lang="en-US" altLang="zh-CN" sz="6000" dirty="0"/>
              <a:t>A.I. </a:t>
            </a:r>
            <a:r>
              <a:rPr lang="zh-CN" altLang="en-US" sz="6000" dirty="0"/>
              <a:t>能否成为“神”？</a:t>
            </a:r>
          </a:p>
          <a:p>
            <a:pPr algn="l"/>
            <a:r>
              <a:rPr lang="zh-CN" altLang="en-US" sz="6000" dirty="0"/>
              <a:t>人类能成为与</a:t>
            </a:r>
            <a:r>
              <a:rPr lang="en-US" altLang="zh-CN" sz="6000" dirty="0"/>
              <a:t>A.I.</a:t>
            </a:r>
            <a:r>
              <a:rPr lang="zh-CN" altLang="en-US" sz="6000" dirty="0"/>
              <a:t>连接的“神”吗？</a:t>
            </a:r>
            <a:endParaRPr lang="en-US" altLang="zh-CN" sz="2000" dirty="0">
              <a:solidFill>
                <a:srgbClr val="D79F64"/>
              </a:solidFill>
              <a:latin typeface="Calibri" panose="020F0502020204030204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10776F0B-41C5-3BD5-C41A-53064AC2A886}"/>
              </a:ext>
            </a:extLst>
          </p:cNvPr>
          <p:cNvSpPr/>
          <p:nvPr/>
        </p:nvSpPr>
        <p:spPr>
          <a:xfrm>
            <a:off x="1624013" y="2894011"/>
            <a:ext cx="1138238" cy="914400"/>
          </a:xfrm>
          <a:prstGeom prst="roundRect">
            <a:avLst/>
          </a:prstGeom>
          <a:solidFill>
            <a:srgbClr val="0070C0">
              <a:alpha val="8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4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38698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2E65F3-EC90-436C-9FF0-CE0D5B3FC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 descr="图片包含 游戏机, 灯光, 星星&#10;&#10;AI 生成的内容可能不正确。">
            <a:extLst>
              <a:ext uri="{FF2B5EF4-FFF2-40B4-BE49-F238E27FC236}">
                <a16:creationId xmlns:a16="http://schemas.microsoft.com/office/drawing/2014/main" id="{95E8983B-F382-50F0-75E5-23EE1B9AD3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525" y="0"/>
            <a:ext cx="6858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845253A-1F99-E507-254D-6E6D88E088F5}"/>
              </a:ext>
            </a:extLst>
          </p:cNvPr>
          <p:cNvSpPr txBox="1"/>
          <p:nvPr/>
        </p:nvSpPr>
        <p:spPr>
          <a:xfrm>
            <a:off x="530909" y="1426595"/>
            <a:ext cx="611063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400"/>
              </a:spcAft>
              <a:defRPr/>
            </a:pPr>
            <a:r>
              <a:rPr kumimoji="0" lang="zh-CN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神是：非被造的；不依赖物质世界存在、不受自然规律的限制。</a:t>
            </a:r>
            <a:endParaRPr kumimoji="0" lang="en-US" altLang="zh-CN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>
              <a:spcAft>
                <a:spcPts val="2400"/>
              </a:spcAft>
              <a:defRPr/>
            </a:pPr>
            <a:r>
              <a:rPr lang="zh-CN" altLang="en-US" sz="30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除此以外：</a:t>
            </a:r>
            <a:r>
              <a:rPr kumimoji="0" lang="zh-CN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全知、全能</a:t>
            </a:r>
            <a:endParaRPr kumimoji="0" lang="en-US" altLang="zh-CN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457200" indent="-457200">
              <a:spcAft>
                <a:spcPts val="24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altLang="zh-CN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A.I. </a:t>
            </a:r>
            <a:r>
              <a:rPr kumimoji="0" lang="zh-CN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不可能是非被造的、全知的或全能的</a:t>
            </a:r>
            <a:endParaRPr kumimoji="0" lang="en-US" altLang="zh-CN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457200" indent="-457200">
              <a:spcAft>
                <a:spcPts val="2400"/>
              </a:spcAft>
              <a:buFont typeface="Arial" panose="020B0604020202020204" pitchFamily="34" charset="0"/>
              <a:buChar char="•"/>
              <a:defRPr/>
            </a:pPr>
            <a:r>
              <a:rPr kumimoji="0" lang="zh-CN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事实上，没有理由认为它甚至能获得自我意识和自由意志</a:t>
            </a:r>
            <a:r>
              <a:rPr kumimoji="0" lang="en-US" altLang="zh-CN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——</a:t>
            </a:r>
            <a:r>
              <a:rPr kumimoji="0" lang="zh-CN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连人类都达不到，更不用说</a:t>
            </a:r>
            <a:r>
              <a:rPr lang="zh-CN" altLang="en-US" sz="30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神</a:t>
            </a:r>
            <a:r>
              <a:rPr kumimoji="0" lang="zh-CN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！</a:t>
            </a:r>
            <a:endParaRPr kumimoji="0" lang="en-US" altLang="zh-CN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7" name="标题 6">
            <a:extLst>
              <a:ext uri="{FF2B5EF4-FFF2-40B4-BE49-F238E27FC236}">
                <a16:creationId xmlns:a16="http://schemas.microsoft.com/office/drawing/2014/main" id="{311F78CB-6D76-E4F3-9972-443EB7F12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A.I. </a:t>
            </a:r>
            <a:r>
              <a:rPr lang="zh-CN" altLang="en-US" dirty="0"/>
              <a:t>能变成“神”吗？</a:t>
            </a:r>
          </a:p>
        </p:txBody>
      </p:sp>
    </p:spTree>
    <p:extLst>
      <p:ext uri="{BB962C8B-B14F-4D97-AF65-F5344CB8AC3E}">
        <p14:creationId xmlns:p14="http://schemas.microsoft.com/office/powerpoint/2010/main" val="28772200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6CD53-CEC5-C523-10F1-26D2C40E2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F1E6AA4-10F4-D3EE-3669-038B84F2482E}"/>
              </a:ext>
            </a:extLst>
          </p:cNvPr>
          <p:cNvSpPr txBox="1"/>
          <p:nvPr/>
        </p:nvSpPr>
        <p:spPr>
          <a:xfrm>
            <a:off x="690563" y="1252425"/>
            <a:ext cx="6631214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人和机器的交互正逐步实现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457200" indent="-457200">
              <a:spcAft>
                <a:spcPts val="2400"/>
              </a:spcAft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目前植入脑部的芯片已被瘫痪患者用于通过脑电信号控制机械臂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7" name="标题 6">
            <a:extLst>
              <a:ext uri="{FF2B5EF4-FFF2-40B4-BE49-F238E27FC236}">
                <a16:creationId xmlns:a16="http://schemas.microsoft.com/office/drawing/2014/main" id="{B9887466-3551-98BC-2EC1-32F5DFC4B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通过跟</a:t>
            </a:r>
            <a:r>
              <a:rPr lang="en-US" altLang="zh-CN" dirty="0"/>
              <a:t>A.I.</a:t>
            </a:r>
            <a:r>
              <a:rPr lang="zh-CN" altLang="en-US" dirty="0"/>
              <a:t>连接，我们能否变成超越人的“神”？</a:t>
            </a:r>
          </a:p>
        </p:txBody>
      </p:sp>
      <p:pic>
        <p:nvPicPr>
          <p:cNvPr id="9" name="图片 8" descr="桌子上有男人的照片上写着字&#10;&#10;AI 生成的内容可能不正确。">
            <a:extLst>
              <a:ext uri="{FF2B5EF4-FFF2-40B4-BE49-F238E27FC236}">
                <a16:creationId xmlns:a16="http://schemas.microsoft.com/office/drawing/2014/main" id="{809C3781-0A9D-ECE3-2AD5-7B76BC1A62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777" y="1252424"/>
            <a:ext cx="4179660" cy="5224575"/>
          </a:xfrm>
          <a:prstGeom prst="rect">
            <a:avLst/>
          </a:prstGeom>
        </p:spPr>
      </p:pic>
      <p:pic>
        <p:nvPicPr>
          <p:cNvPr id="11" name="图片 10" descr="图片包含 室内, 人, 桌子, 男人&#10;&#10;AI 生成的内容可能不正确。">
            <a:extLst>
              <a:ext uri="{FF2B5EF4-FFF2-40B4-BE49-F238E27FC236}">
                <a16:creationId xmlns:a16="http://schemas.microsoft.com/office/drawing/2014/main" id="{EBAC14AC-D515-F468-9F76-0E3431C6ED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563" y="2915303"/>
            <a:ext cx="6331904" cy="3561696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6A5BDCD5-895A-FCA4-2BC7-3CB49DACE5F1}"/>
              </a:ext>
            </a:extLst>
          </p:cNvPr>
          <p:cNvSpPr txBox="1"/>
          <p:nvPr/>
        </p:nvSpPr>
        <p:spPr>
          <a:xfrm>
            <a:off x="7321776" y="4734925"/>
            <a:ext cx="4179659" cy="1661993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使用脑机接口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（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Neuralink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）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的瘫痪病人仅使用他的思想控制机械臂，拿起杯子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>
              <a:defRPr/>
            </a:pPr>
            <a:endParaRPr lang="en-US" altLang="zh-CN" sz="600" dirty="0">
              <a:solidFill>
                <a:schemeClr val="bg1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79123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CCD76-62BB-33F5-CDF9-28A9D66C9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0707D46-4B45-C16C-313B-67189DF2F0E8}"/>
              </a:ext>
            </a:extLst>
          </p:cNvPr>
          <p:cNvSpPr txBox="1"/>
          <p:nvPr/>
        </p:nvSpPr>
        <p:spPr>
          <a:xfrm>
            <a:off x="690562" y="1252425"/>
            <a:ext cx="11028471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kumimoji="0" lang="en-US" altLang="zh-CN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Neuralink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脑机接口的技术：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457200" indent="-457200">
              <a:spcAft>
                <a:spcPts val="2400"/>
              </a:spcAft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把带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1000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个超级细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的金属线的芯片植入控制手臂动作的大脑区域</a:t>
            </a:r>
            <a:endParaRPr lang="en-US" altLang="zh-CN" sz="28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457200" indent="-457200">
              <a:spcAft>
                <a:spcPts val="240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金属线超级细，需要用电脑控制的的机器动手术，把线植入到准确的位置</a:t>
            </a:r>
            <a:endParaRPr lang="en-US" altLang="zh-CN" sz="28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457200" indent="-457200">
              <a:spcAft>
                <a:spcPts val="240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每一条金属线会收集不同神经细胞的活动的信号，通过蓝牙输出到控制机械手臂的电脑</a:t>
            </a:r>
            <a:endParaRPr lang="en-US" altLang="zh-CN" sz="28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457200" indent="-457200">
              <a:spcAft>
                <a:spcPts val="240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还需要</a:t>
            </a:r>
            <a:r>
              <a:rPr lang="zh-CN" altLang="en-US" sz="28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技术人员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训练机械臂，给反馈，它才能准确分析信号</a:t>
            </a:r>
            <a:endParaRPr lang="en-US" altLang="zh-CN" sz="28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457200" indent="-457200">
              <a:spcAft>
                <a:spcPts val="240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训练完了，机械臂能认出瘫痪者的大脑信号的意思</a:t>
            </a:r>
            <a:endParaRPr lang="en-US" altLang="zh-CN" sz="28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" name="标题 6">
            <a:extLst>
              <a:ext uri="{FF2B5EF4-FFF2-40B4-BE49-F238E27FC236}">
                <a16:creationId xmlns:a16="http://schemas.microsoft.com/office/drawing/2014/main" id="{F36A8327-BE53-1C6C-5740-F734AD1B6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通过跟</a:t>
            </a:r>
            <a:r>
              <a:rPr lang="en-US" altLang="zh-CN" dirty="0"/>
              <a:t>A.I.</a:t>
            </a:r>
            <a:r>
              <a:rPr lang="zh-CN" altLang="en-US" dirty="0"/>
              <a:t>连接，我们能否变成超越人的“神”？</a:t>
            </a:r>
          </a:p>
        </p:txBody>
      </p:sp>
    </p:spTree>
    <p:extLst>
      <p:ext uri="{BB962C8B-B14F-4D97-AF65-F5344CB8AC3E}">
        <p14:creationId xmlns:p14="http://schemas.microsoft.com/office/powerpoint/2010/main" val="35701164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81A5C-C2ED-EC29-519D-500A9FD43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E232156-11E6-0130-888F-AF663AC58C24}"/>
              </a:ext>
            </a:extLst>
          </p:cNvPr>
          <p:cNvSpPr txBox="1"/>
          <p:nvPr/>
        </p:nvSpPr>
        <p:spPr>
          <a:xfrm>
            <a:off x="541224" y="1208883"/>
            <a:ext cx="5216752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未来或许能将思维直接连接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A.I.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界面，使用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A.I.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的全部信息，并通过电脑操控机器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有人认为这会让人类成为某一种“神”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实际上，这仅意味着用思维取代按钮、键盘或操纵杆来控制机器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现在人通过思维控制手指，再由手指传递思维指令到键盘按键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7" name="标题 6">
            <a:extLst>
              <a:ext uri="{FF2B5EF4-FFF2-40B4-BE49-F238E27FC236}">
                <a16:creationId xmlns:a16="http://schemas.microsoft.com/office/drawing/2014/main" id="{6879CE18-F355-136D-8C31-43FC12197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通过跟</a:t>
            </a:r>
            <a:r>
              <a:rPr lang="en-US" altLang="zh-CN" dirty="0"/>
              <a:t>A.I.</a:t>
            </a:r>
            <a:r>
              <a:rPr lang="zh-CN" altLang="en-US" dirty="0"/>
              <a:t>连接，我们能否变成超越人的“神”？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1702B3-B246-8959-20D4-E9627104301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808"/>
          <a:stretch>
            <a:fillRect/>
          </a:stretch>
        </p:blipFill>
        <p:spPr>
          <a:xfrm>
            <a:off x="5863771" y="1295967"/>
            <a:ext cx="3215410" cy="50322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2F7ABFA-91BD-84F7-3D11-2CD3C6FC57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4181" y="1295967"/>
            <a:ext cx="3377819" cy="5032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86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1D358-C546-383E-0D18-1AFCFAA54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169777E-9560-F982-E4DC-082027397072}"/>
              </a:ext>
            </a:extLst>
          </p:cNvPr>
          <p:cNvSpPr txBox="1"/>
          <p:nvPr/>
        </p:nvSpPr>
        <p:spPr>
          <a:xfrm>
            <a:off x="399392" y="1100025"/>
            <a:ext cx="1142474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确实，人或许会通过机器来扩大感知能力（看、听、摸）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但这些功能电视与虚拟现实（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VR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）技术已经基本实现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这或许能提升人类能力，但我们不会成为超人，更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不用说成为“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神”！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7" name="标题 6">
            <a:extLst>
              <a:ext uri="{FF2B5EF4-FFF2-40B4-BE49-F238E27FC236}">
                <a16:creationId xmlns:a16="http://schemas.microsoft.com/office/drawing/2014/main" id="{4F555E3E-E7CC-AE47-63AC-5C34755A7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通过跟</a:t>
            </a:r>
            <a:r>
              <a:rPr lang="en-US" altLang="zh-CN" dirty="0"/>
              <a:t>A.I.</a:t>
            </a:r>
            <a:r>
              <a:rPr lang="zh-CN" altLang="en-US" dirty="0"/>
              <a:t>连接，我们能否变成超越人的“神”？</a:t>
            </a:r>
          </a:p>
        </p:txBody>
      </p:sp>
      <p:pic>
        <p:nvPicPr>
          <p:cNvPr id="8" name="图片 7" descr="图片包含 人, 室内, 桌子, 蛋糕&#10;&#10;AI 生成的内容可能不正确。">
            <a:extLst>
              <a:ext uri="{FF2B5EF4-FFF2-40B4-BE49-F238E27FC236}">
                <a16:creationId xmlns:a16="http://schemas.microsoft.com/office/drawing/2014/main" id="{59E01300-AB7D-5A6C-70D6-BA38AF1AC5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41" y="2843511"/>
            <a:ext cx="10998518" cy="3818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2287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C00D1-1F62-AA37-1FB3-D751E2E42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AAED344-3604-1263-1620-FAD1E13B01D1}"/>
              </a:ext>
            </a:extLst>
          </p:cNvPr>
          <p:cNvSpPr txBox="1"/>
          <p:nvPr/>
        </p:nvSpPr>
        <p:spPr>
          <a:xfrm>
            <a:off x="7567613" y="1300050"/>
            <a:ext cx="4224337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有人想将大脑内容上传到电脑，想“永远”存在</a:t>
            </a:r>
          </a:p>
          <a:p>
            <a:pPr>
              <a:spcAft>
                <a:spcPts val="1800"/>
              </a:spcAft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无法实现，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A.I. 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与人类大脑相差甚远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>
              <a:spcAft>
                <a:spcPts val="1800"/>
              </a:spcAft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即便可行，也无法承载你的灵，已经失去自我意识、自由意志与道德判断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7" name="标题 6">
            <a:extLst>
              <a:ext uri="{FF2B5EF4-FFF2-40B4-BE49-F238E27FC236}">
                <a16:creationId xmlns:a16="http://schemas.microsoft.com/office/drawing/2014/main" id="{BBD4B694-BF50-5664-0C6E-8108BAD15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A.I. </a:t>
            </a:r>
            <a:r>
              <a:rPr lang="zh-CN" altLang="en-US" dirty="0"/>
              <a:t>能让我们永生吗？</a:t>
            </a:r>
          </a:p>
        </p:txBody>
      </p:sp>
      <p:pic>
        <p:nvPicPr>
          <p:cNvPr id="5" name="图片 4" descr="电视萤幕&#10;&#10;AI 生成的内容可能不正确。">
            <a:extLst>
              <a:ext uri="{FF2B5EF4-FFF2-40B4-BE49-F238E27FC236}">
                <a16:creationId xmlns:a16="http://schemas.microsoft.com/office/drawing/2014/main" id="{A67E2B2E-8CA6-D9CB-A8DA-534E8BEE16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419225"/>
            <a:ext cx="7417640" cy="4835163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97D9210B-CE6D-220A-E95D-12CB811013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48074" y="1419225"/>
            <a:ext cx="3769565" cy="483516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86C3C67-0972-7EBA-1FE4-D95EA720B84B}"/>
              </a:ext>
            </a:extLst>
          </p:cNvPr>
          <p:cNvSpPr txBox="1"/>
          <p:nvPr/>
        </p:nvSpPr>
        <p:spPr>
          <a:xfrm>
            <a:off x="7562358" y="4931362"/>
            <a:ext cx="422433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不会是真正的你，只是大脑神经连接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信息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的复制品</a:t>
            </a:r>
            <a:r>
              <a:rPr lang="en-US" altLang="zh-C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——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像拍个照片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1852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FA3659-2E84-FA9B-6654-C9BD191A5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8">
            <a:extLst>
              <a:ext uri="{FF2B5EF4-FFF2-40B4-BE49-F238E27FC236}">
                <a16:creationId xmlns:a16="http://schemas.microsoft.com/office/drawing/2014/main" id="{748A47CD-F121-4392-438A-BEF6A96D5DC5}"/>
              </a:ext>
            </a:extLst>
          </p:cNvPr>
          <p:cNvSpPr txBox="1">
            <a:spLocks/>
          </p:cNvSpPr>
          <p:nvPr/>
        </p:nvSpPr>
        <p:spPr>
          <a:xfrm>
            <a:off x="3340892" y="2932111"/>
            <a:ext cx="7955757" cy="5746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None/>
              <a:defRPr sz="88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l"/>
            <a:r>
              <a:rPr lang="zh-CN" altLang="en-US" sz="6000" dirty="0"/>
              <a:t>我们该如何使用</a:t>
            </a:r>
            <a:r>
              <a:rPr lang="en-US" altLang="zh-CN" sz="6000" dirty="0"/>
              <a:t>A.I.</a:t>
            </a:r>
            <a:r>
              <a:rPr lang="zh-CN" altLang="en-US" sz="6000" dirty="0"/>
              <a:t>？</a:t>
            </a:r>
            <a:endParaRPr lang="en-US" altLang="zh-CN" sz="2000" dirty="0">
              <a:solidFill>
                <a:srgbClr val="D79F64"/>
              </a:solidFill>
              <a:latin typeface="Calibri" panose="020F0502020204030204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C2B43080-6D13-B747-F278-2668A6412A16}"/>
              </a:ext>
            </a:extLst>
          </p:cNvPr>
          <p:cNvSpPr/>
          <p:nvPr/>
        </p:nvSpPr>
        <p:spPr>
          <a:xfrm>
            <a:off x="1833563" y="2724149"/>
            <a:ext cx="1138238" cy="914400"/>
          </a:xfrm>
          <a:prstGeom prst="roundRect">
            <a:avLst/>
          </a:prstGeom>
          <a:solidFill>
            <a:srgbClr val="0070C0">
              <a:alpha val="8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4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483470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D8253-2805-0093-AEA3-20DB874D9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7ABF107-5241-AA9F-B09C-D5F52BAB53F2}"/>
              </a:ext>
            </a:extLst>
          </p:cNvPr>
          <p:cNvSpPr txBox="1"/>
          <p:nvPr/>
        </p:nvSpPr>
        <p:spPr>
          <a:xfrm>
            <a:off x="528636" y="1252425"/>
            <a:ext cx="112442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400"/>
              </a:spcAft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可以做的：处理小的事务，如规划最佳出行路线、查找最便宜机票、查询巴西经济数据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……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类似搜索引擎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7" name="标题 6">
            <a:extLst>
              <a:ext uri="{FF2B5EF4-FFF2-40B4-BE49-F238E27FC236}">
                <a16:creationId xmlns:a16="http://schemas.microsoft.com/office/drawing/2014/main" id="{C32338A2-0891-DA0C-5F22-39D6AFE7E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使用</a:t>
            </a:r>
            <a:r>
              <a:rPr lang="en-US" altLang="zh-CN" dirty="0"/>
              <a:t>A.I.</a:t>
            </a:r>
            <a:r>
              <a:rPr lang="zh-CN" altLang="en-US" dirty="0"/>
              <a:t>：可以做的事</a:t>
            </a:r>
          </a:p>
        </p:txBody>
      </p:sp>
      <p:pic>
        <p:nvPicPr>
          <p:cNvPr id="6" name="图片 5" descr="图示, 图标&#10;&#10;AI 生成的内容可能不正确。">
            <a:extLst>
              <a:ext uri="{FF2B5EF4-FFF2-40B4-BE49-F238E27FC236}">
                <a16:creationId xmlns:a16="http://schemas.microsoft.com/office/drawing/2014/main" id="{DB827418-58CE-E6A0-927A-D3F4A3ECE2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92" y="2482928"/>
            <a:ext cx="3219450" cy="3219450"/>
          </a:xfrm>
          <a:prstGeom prst="rect">
            <a:avLst/>
          </a:prstGeom>
        </p:spPr>
      </p:pic>
      <p:pic>
        <p:nvPicPr>
          <p:cNvPr id="9" name="图片 8" descr="图形用户界面, 应用程序&#10;&#10;AI 生成的内容可能不正确。">
            <a:extLst>
              <a:ext uri="{FF2B5EF4-FFF2-40B4-BE49-F238E27FC236}">
                <a16:creationId xmlns:a16="http://schemas.microsoft.com/office/drawing/2014/main" id="{5B16AB92-4A6A-9C2B-3D12-38CDE70F24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924" y="1866900"/>
            <a:ext cx="5395554" cy="4724400"/>
          </a:xfrm>
          <a:prstGeom prst="rect">
            <a:avLst/>
          </a:prstGeom>
        </p:spPr>
      </p:pic>
      <p:pic>
        <p:nvPicPr>
          <p:cNvPr id="13" name="图片 12" descr="图形用户界面, 应用程序&#10;&#10;AI 生成的内容可能不正确。">
            <a:extLst>
              <a:ext uri="{FF2B5EF4-FFF2-40B4-BE49-F238E27FC236}">
                <a16:creationId xmlns:a16="http://schemas.microsoft.com/office/drawing/2014/main" id="{ADB5A312-C3DA-E479-5EAA-87349C0708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939" y="2973726"/>
            <a:ext cx="3799500" cy="2631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05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F3221-B931-A809-08E8-B36F5E556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>
            <a:extLst>
              <a:ext uri="{FF2B5EF4-FFF2-40B4-BE49-F238E27FC236}">
                <a16:creationId xmlns:a16="http://schemas.microsoft.com/office/drawing/2014/main" id="{66A2D993-877E-E44C-59D5-D883A8804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使用</a:t>
            </a:r>
            <a:r>
              <a:rPr lang="en-US" altLang="zh-CN" dirty="0"/>
              <a:t>A.I.</a:t>
            </a:r>
            <a:r>
              <a:rPr lang="zh-CN" altLang="en-US" dirty="0"/>
              <a:t>：可考虑做的事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0E2CD362-B9E7-B971-3A51-18E37FF7ACD3}"/>
              </a:ext>
            </a:extLst>
          </p:cNvPr>
          <p:cNvSpPr txBox="1"/>
          <p:nvPr/>
        </p:nvSpPr>
        <p:spPr>
          <a:xfrm>
            <a:off x="528637" y="1252425"/>
            <a:ext cx="11301413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400"/>
              </a:spcAft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可考虑：专业知识领域，如工程或医疗；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457200" indent="-457200">
              <a:spcAft>
                <a:spcPts val="240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如果程序完善的话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，或许可以辅助医生制定治疗方案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6" name="图片 5" descr="图片包含 游戏机, 电脑&#10;&#10;AI 生成的内容可能不正确。">
            <a:extLst>
              <a:ext uri="{FF2B5EF4-FFF2-40B4-BE49-F238E27FC236}">
                <a16:creationId xmlns:a16="http://schemas.microsoft.com/office/drawing/2014/main" id="{A3AA3E65-EB97-17FE-B9BD-B6E004C42E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703641"/>
            <a:ext cx="6196012" cy="3848695"/>
          </a:xfrm>
          <a:prstGeom prst="rect">
            <a:avLst/>
          </a:prstGeom>
        </p:spPr>
      </p:pic>
      <p:pic>
        <p:nvPicPr>
          <p:cNvPr id="9" name="图片 8" descr="电脑前的男人和女人&#10;&#10;AI 生成的内容可能不正确。">
            <a:extLst>
              <a:ext uri="{FF2B5EF4-FFF2-40B4-BE49-F238E27FC236}">
                <a16:creationId xmlns:a16="http://schemas.microsoft.com/office/drawing/2014/main" id="{17FD965A-D1C9-1532-074F-355DB86C08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72212" y="2703640"/>
            <a:ext cx="5919788" cy="3848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0055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06518-45C6-A3A9-E7D4-0F8FA5AAF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4DD854E-1983-F3A2-4D33-3532BC671F1F}"/>
              </a:ext>
            </a:extLst>
          </p:cNvPr>
          <p:cNvSpPr txBox="1"/>
          <p:nvPr/>
        </p:nvSpPr>
        <p:spPr>
          <a:xfrm>
            <a:off x="509587" y="1133400"/>
            <a:ext cx="10760075" cy="2046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 不可行：重大人生抉择、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道德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判断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>
              <a:spcAft>
                <a:spcPts val="600"/>
              </a:spcAft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 不可行：情感伴侣（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A.I.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男女朋友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)</a:t>
            </a:r>
            <a:r>
              <a:rPr lang="en-US" altLang="zh-C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——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因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它不爱你，也无法爱你！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1983600" lvl="3" indent="-4572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小心</a:t>
            </a:r>
            <a:r>
              <a:rPr lang="en-US" altLang="zh-C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A.I.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迷惑你！</a:t>
            </a:r>
            <a:endParaRPr lang="en-US" altLang="zh-CN" sz="28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983600" lvl="3" indent="-4572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真正爱你、理解你的是神。</a:t>
            </a:r>
            <a:endParaRPr kumimoji="0" lang="en-US" altLang="zh-CN" sz="28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7" name="标题 6">
            <a:extLst>
              <a:ext uri="{FF2B5EF4-FFF2-40B4-BE49-F238E27FC236}">
                <a16:creationId xmlns:a16="http://schemas.microsoft.com/office/drawing/2014/main" id="{538C82B7-31E8-4FB0-BFC8-B092F5E45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使用</a:t>
            </a:r>
            <a:r>
              <a:rPr lang="en-US" altLang="zh-CN" dirty="0"/>
              <a:t>A.I.</a:t>
            </a:r>
            <a:r>
              <a:rPr lang="zh-CN" altLang="en-US" dirty="0"/>
              <a:t>：不可以做的事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FD4C58B-2632-B771-4D0F-96B4B7B7B6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0562" y="3337485"/>
            <a:ext cx="10760906" cy="3520515"/>
          </a:xfrm>
          <a:prstGeom prst="rect">
            <a:avLst/>
          </a:prstGeom>
        </p:spPr>
      </p:pic>
      <p:sp>
        <p:nvSpPr>
          <p:cNvPr id="9" name="心形 8">
            <a:extLst>
              <a:ext uri="{FF2B5EF4-FFF2-40B4-BE49-F238E27FC236}">
                <a16:creationId xmlns:a16="http://schemas.microsoft.com/office/drawing/2014/main" id="{0820CDFD-C35C-FFBB-6B69-B3D905FA521E}"/>
              </a:ext>
            </a:extLst>
          </p:cNvPr>
          <p:cNvSpPr/>
          <p:nvPr/>
        </p:nvSpPr>
        <p:spPr>
          <a:xfrm>
            <a:off x="5707311" y="4184099"/>
            <a:ext cx="781050" cy="781050"/>
          </a:xfrm>
          <a:prstGeom prst="heart">
            <a:avLst/>
          </a:prstGeom>
          <a:solidFill>
            <a:srgbClr val="6AE8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禁止符 11">
            <a:extLst>
              <a:ext uri="{FF2B5EF4-FFF2-40B4-BE49-F238E27FC236}">
                <a16:creationId xmlns:a16="http://schemas.microsoft.com/office/drawing/2014/main" id="{EA6BE0CB-C95F-F413-D13E-FAD719A809B4}"/>
              </a:ext>
            </a:extLst>
          </p:cNvPr>
          <p:cNvSpPr/>
          <p:nvPr/>
        </p:nvSpPr>
        <p:spPr>
          <a:xfrm>
            <a:off x="5780687" y="4298733"/>
            <a:ext cx="573943" cy="556932"/>
          </a:xfrm>
          <a:prstGeom prst="noSmoking">
            <a:avLst>
              <a:gd name="adj" fmla="val 9130"/>
            </a:avLst>
          </a:prstGeom>
          <a:solidFill>
            <a:srgbClr val="FF0000">
              <a:alpha val="70000"/>
            </a:srgbClr>
          </a:solidFill>
          <a:ln w="12700">
            <a:solidFill>
              <a:schemeClr val="bg2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1186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649F7-3DF2-C2DA-D36B-E922CF7652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BA9D330E-93F4-CD94-A7C2-04F04427FA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39554" y="1286208"/>
            <a:ext cx="9333333" cy="533333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1BB8F6F-A67B-F765-872D-4369AC4348E6}"/>
              </a:ext>
            </a:extLst>
          </p:cNvPr>
          <p:cNvSpPr txBox="1"/>
          <p:nvPr/>
        </p:nvSpPr>
        <p:spPr>
          <a:xfrm>
            <a:off x="519113" y="1286208"/>
            <a:ext cx="5576887" cy="3339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圣经：仅限于高级搜索引擎的作用（即便如此仍可能出错）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>
              <a:spcAft>
                <a:spcPts val="600"/>
              </a:spcAft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可考虑：特定内容查询，但需确认更可靠来源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>
              <a:spcAft>
                <a:spcPts val="2400"/>
              </a:spcAft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可考虑：历史背景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——</a:t>
            </a:r>
            <a:b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</a:b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但存在误差，</a:t>
            </a:r>
            <a:b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</a:b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需要再次确认！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7" name="标题 6">
            <a:extLst>
              <a:ext uri="{FF2B5EF4-FFF2-40B4-BE49-F238E27FC236}">
                <a16:creationId xmlns:a16="http://schemas.microsoft.com/office/drawing/2014/main" id="{A0921EC2-CF65-8B93-7464-AFE0FBD0C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使用</a:t>
            </a:r>
            <a:r>
              <a:rPr lang="en-US" altLang="zh-CN" dirty="0"/>
              <a:t>A.I.</a:t>
            </a:r>
            <a:r>
              <a:rPr lang="zh-CN" altLang="en-US" dirty="0"/>
              <a:t>在事奉当中：可考虑但需分辨的事</a:t>
            </a:r>
          </a:p>
        </p:txBody>
      </p:sp>
    </p:spTree>
    <p:extLst>
      <p:ext uri="{BB962C8B-B14F-4D97-AF65-F5344CB8AC3E}">
        <p14:creationId xmlns:p14="http://schemas.microsoft.com/office/powerpoint/2010/main" val="11345484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245CC4-96D8-E724-C202-6D8A57E6C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7C6C9A-5F10-0216-CCD2-4BBEDBFB2B24}"/>
              </a:ext>
            </a:extLst>
          </p:cNvPr>
          <p:cNvSpPr txBox="1"/>
          <p:nvPr/>
        </p:nvSpPr>
        <p:spPr>
          <a:xfrm>
            <a:off x="862013" y="1842975"/>
            <a:ext cx="3662362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不能用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：经文解释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A.I. 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将反映它的训练数据库、开发者偏见及其他未知因素！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A.I. 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或许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看似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可信，甚至准确，但不可能有圣灵的引导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7" name="标题 6">
            <a:extLst>
              <a:ext uri="{FF2B5EF4-FFF2-40B4-BE49-F238E27FC236}">
                <a16:creationId xmlns:a16="http://schemas.microsoft.com/office/drawing/2014/main" id="{1B110266-A968-3808-B9C8-538F9B1AF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使用</a:t>
            </a:r>
            <a:r>
              <a:rPr lang="en-US" altLang="zh-CN" dirty="0"/>
              <a:t>A.I.</a:t>
            </a:r>
            <a:r>
              <a:rPr lang="zh-CN" altLang="en-US" dirty="0"/>
              <a:t>在事奉当中：不可做的事</a:t>
            </a:r>
          </a:p>
        </p:txBody>
      </p:sp>
      <p:pic>
        <p:nvPicPr>
          <p:cNvPr id="6" name="图片 5" descr="穿着西装笔挺的男子正在演讲&#10;&#10;AI 生成的内容可能不正确。">
            <a:extLst>
              <a:ext uri="{FF2B5EF4-FFF2-40B4-BE49-F238E27FC236}">
                <a16:creationId xmlns:a16="http://schemas.microsoft.com/office/drawing/2014/main" id="{198A13FF-2011-2C9B-B700-2E59588088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226334"/>
            <a:ext cx="6529387" cy="5239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6400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34ED36-ACDB-CC1F-470C-CDAE67701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8">
            <a:extLst>
              <a:ext uri="{FF2B5EF4-FFF2-40B4-BE49-F238E27FC236}">
                <a16:creationId xmlns:a16="http://schemas.microsoft.com/office/drawing/2014/main" id="{CBDB2EFF-C21A-260D-222F-871C40ACED60}"/>
              </a:ext>
            </a:extLst>
          </p:cNvPr>
          <p:cNvSpPr txBox="1">
            <a:spLocks/>
          </p:cNvSpPr>
          <p:nvPr/>
        </p:nvSpPr>
        <p:spPr>
          <a:xfrm>
            <a:off x="3036092" y="2932111"/>
            <a:ext cx="7955757" cy="5746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None/>
              <a:defRPr sz="88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l"/>
            <a:r>
              <a:rPr lang="zh-CN" altLang="en-US" sz="6000" dirty="0"/>
              <a:t>圣经中是否预言了</a:t>
            </a:r>
            <a:r>
              <a:rPr lang="en-US" altLang="zh-CN" sz="6000" dirty="0"/>
              <a:t>A.I. </a:t>
            </a:r>
            <a:r>
              <a:rPr lang="zh-CN" altLang="en-US" sz="6000" dirty="0"/>
              <a:t>？</a:t>
            </a:r>
            <a:endParaRPr lang="en-US" altLang="zh-CN" sz="2000" dirty="0">
              <a:solidFill>
                <a:srgbClr val="D79F64"/>
              </a:solidFill>
              <a:latin typeface="Calibri" panose="020F0502020204030204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B09CFD54-8FDC-772E-B5BB-4FE0DE5DAFEB}"/>
              </a:ext>
            </a:extLst>
          </p:cNvPr>
          <p:cNvSpPr/>
          <p:nvPr/>
        </p:nvSpPr>
        <p:spPr>
          <a:xfrm>
            <a:off x="1528763" y="2724149"/>
            <a:ext cx="1138238" cy="914400"/>
          </a:xfrm>
          <a:prstGeom prst="roundRect">
            <a:avLst/>
          </a:prstGeom>
          <a:solidFill>
            <a:srgbClr val="0070C0">
              <a:alpha val="8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zh-CN" altLang="en-US" sz="4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868258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D5CB40-26EE-0F99-4FF8-4EBE248EA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>
            <a:extLst>
              <a:ext uri="{FF2B5EF4-FFF2-40B4-BE49-F238E27FC236}">
                <a16:creationId xmlns:a16="http://schemas.microsoft.com/office/drawing/2014/main" id="{212458D4-233B-C2E1-69A1-2065F9266826}"/>
              </a:ext>
            </a:extLst>
          </p:cNvPr>
          <p:cNvGrpSpPr/>
          <p:nvPr/>
        </p:nvGrpSpPr>
        <p:grpSpPr>
          <a:xfrm>
            <a:off x="581025" y="1346687"/>
            <a:ext cx="3514725" cy="4824524"/>
            <a:chOff x="581025" y="1346687"/>
            <a:chExt cx="3514725" cy="4824524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7D1D1C0-4DB9-370D-E847-CC2F2E8B5E03}"/>
                </a:ext>
              </a:extLst>
            </p:cNvPr>
            <p:cNvSpPr txBox="1"/>
            <p:nvPr/>
          </p:nvSpPr>
          <p:spPr>
            <a:xfrm>
              <a:off x="581025" y="1346687"/>
              <a:ext cx="35147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2400"/>
                </a:spcAft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rPr>
                <a:t>1. </a:t>
              </a: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rPr>
                <a:t>全球通信网络</a:t>
              </a:r>
              <a:endPara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endParaRPr>
            </a:p>
          </p:txBody>
        </p:sp>
        <p:pic>
          <p:nvPicPr>
            <p:cNvPr id="5" name="图片 4" descr="图片包含 游戏机, 水&#10;&#10;AI 生成的内容可能不正确。">
              <a:extLst>
                <a:ext uri="{FF2B5EF4-FFF2-40B4-BE49-F238E27FC236}">
                  <a16:creationId xmlns:a16="http://schemas.microsoft.com/office/drawing/2014/main" id="{C22312C6-CD2A-2A3B-D109-8B4B31098F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581025" y="2135787"/>
              <a:ext cx="3514725" cy="4035424"/>
            </a:xfrm>
            <a:prstGeom prst="rect">
              <a:avLst/>
            </a:prstGeom>
          </p:spPr>
        </p:pic>
      </p:grpSp>
      <p:sp>
        <p:nvSpPr>
          <p:cNvPr id="10" name="标题 9">
            <a:extLst>
              <a:ext uri="{FF2B5EF4-FFF2-40B4-BE49-F238E27FC236}">
                <a16:creationId xmlns:a16="http://schemas.microsoft.com/office/drawing/2014/main" id="{0181CFED-4748-688F-4937-36C2B96D4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在兽掌权的末世时期，有三项技术被明确提及或隐含存在</a:t>
            </a:r>
            <a:endParaRPr lang="zh-CN" altLang="en-US" dirty="0"/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D913FCAD-793E-3CBD-1C7F-311154103359}"/>
              </a:ext>
            </a:extLst>
          </p:cNvPr>
          <p:cNvGrpSpPr/>
          <p:nvPr/>
        </p:nvGrpSpPr>
        <p:grpSpPr>
          <a:xfrm>
            <a:off x="4351972" y="1346687"/>
            <a:ext cx="3514725" cy="4824524"/>
            <a:chOff x="4351972" y="1346687"/>
            <a:chExt cx="3514725" cy="4824524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08AC8400-74D4-0652-76B6-A65C3D4DC2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51972" y="2135787"/>
              <a:ext cx="3514725" cy="4035424"/>
            </a:xfrm>
            <a:prstGeom prst="rect">
              <a:avLst/>
            </a:prstGeom>
          </p:spPr>
        </p:pic>
        <p:sp>
          <p:nvSpPr>
            <p:cNvPr id="7" name="TextBox 2">
              <a:extLst>
                <a:ext uri="{FF2B5EF4-FFF2-40B4-BE49-F238E27FC236}">
                  <a16:creationId xmlns:a16="http://schemas.microsoft.com/office/drawing/2014/main" id="{55499E0A-560E-C2E5-8ECC-1B3B5AC4C02D}"/>
                </a:ext>
              </a:extLst>
            </p:cNvPr>
            <p:cNvSpPr txBox="1"/>
            <p:nvPr/>
          </p:nvSpPr>
          <p:spPr>
            <a:xfrm>
              <a:off x="4351972" y="1346687"/>
              <a:ext cx="35147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2400"/>
                </a:spcAft>
                <a:defRPr/>
              </a:pPr>
              <a:r>
                <a:rPr lang="en-US" altLang="zh-CN" sz="2800" dirty="0">
                  <a:solidFill>
                    <a:prstClr val="black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2. </a:t>
              </a:r>
              <a:r>
                <a:rPr lang="zh-CN" altLang="en-US" sz="2800" dirty="0">
                  <a:solidFill>
                    <a:prstClr val="black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全数字支付系统</a:t>
              </a:r>
              <a:endPara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2CC207EF-3CCA-D285-2320-8F8E92A43E18}"/>
              </a:ext>
            </a:extLst>
          </p:cNvPr>
          <p:cNvGrpSpPr/>
          <p:nvPr/>
        </p:nvGrpSpPr>
        <p:grpSpPr>
          <a:xfrm>
            <a:off x="8096250" y="1346687"/>
            <a:ext cx="3541394" cy="4824524"/>
            <a:chOff x="8096250" y="1346687"/>
            <a:chExt cx="3541394" cy="4824524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C2E8606D-D14A-F5C6-7CF9-1E636935896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122919" y="2135787"/>
              <a:ext cx="3514725" cy="4035424"/>
            </a:xfrm>
            <a:prstGeom prst="rect">
              <a:avLst/>
            </a:prstGeom>
          </p:spPr>
        </p:pic>
        <p:sp>
          <p:nvSpPr>
            <p:cNvPr id="11" name="TextBox 2">
              <a:extLst>
                <a:ext uri="{FF2B5EF4-FFF2-40B4-BE49-F238E27FC236}">
                  <a16:creationId xmlns:a16="http://schemas.microsoft.com/office/drawing/2014/main" id="{A30C09AA-DB21-1066-20FE-A8959B3922ED}"/>
                </a:ext>
              </a:extLst>
            </p:cNvPr>
            <p:cNvSpPr txBox="1"/>
            <p:nvPr/>
          </p:nvSpPr>
          <p:spPr>
            <a:xfrm>
              <a:off x="8096250" y="1346687"/>
              <a:ext cx="35147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2400"/>
                </a:spcAft>
                <a:defRPr/>
              </a:pPr>
              <a:r>
                <a:rPr lang="en-US" altLang="zh-CN" sz="2800" dirty="0">
                  <a:solidFill>
                    <a:prstClr val="black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3. </a:t>
              </a:r>
              <a:r>
                <a:rPr lang="zh-CN" altLang="en-US" sz="2800" dirty="0">
                  <a:solidFill>
                    <a:prstClr val="black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人形机器人</a:t>
              </a:r>
              <a:endPara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8806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A1279-E5DD-FE2B-B3EB-3F0A18931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BFF5996-D36A-B8A3-5571-DEF8E98CD040}"/>
              </a:ext>
            </a:extLst>
          </p:cNvPr>
          <p:cNvSpPr txBox="1"/>
          <p:nvPr/>
        </p:nvSpPr>
        <p:spPr>
          <a:xfrm>
            <a:off x="477728" y="1032644"/>
            <a:ext cx="11196638" cy="5801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启示录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11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7</a:t>
            </a:r>
            <a:r>
              <a:rPr lang="zh-CN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他们作完见证的时候，那从无底坑里上来的兽必与他们交战，并且得胜，把他们杀了。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r>
              <a:rPr lang="zh-CN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他们的尸首就倒在大城里的街上；这城按着灵意叫</a:t>
            </a:r>
            <a:r>
              <a:rPr lang="zh-CN" altLang="zh-CN" sz="2800" u="sng" dirty="0">
                <a:latin typeface="楷体" panose="02010609060101010101" pitchFamily="49" charset="-122"/>
                <a:ea typeface="楷体" panose="02010609060101010101" pitchFamily="49" charset="-122"/>
              </a:rPr>
              <a:t>所多玛</a:t>
            </a:r>
            <a:r>
              <a:rPr lang="zh-CN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，又叫</a:t>
            </a:r>
            <a:r>
              <a:rPr lang="zh-CN" altLang="zh-CN" sz="2800" u="sng" dirty="0">
                <a:latin typeface="楷体" panose="02010609060101010101" pitchFamily="49" charset="-122"/>
                <a:ea typeface="楷体" panose="02010609060101010101" pitchFamily="49" charset="-122"/>
              </a:rPr>
              <a:t>埃及</a:t>
            </a:r>
            <a:r>
              <a:rPr lang="zh-CN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，就是他们的主钉十字架之处。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9</a:t>
            </a:r>
            <a:r>
              <a:rPr lang="zh-CN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从各民、各族、各方、各国中，有人观看他们的尸首三天半，又不许把尸首放在坟墓里；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10</a:t>
            </a:r>
            <a:r>
              <a:rPr lang="zh-CN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住在地上的人就为他</a:t>
            </a:r>
            <a:b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zh-CN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们欢喜快乐，互相馈送礼物，因这</a:t>
            </a:r>
            <a:b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zh-CN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两位先知曾叫住在地上的人受痛苦。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注：“地上的人”都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会知道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两位先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>
              <a:spcAft>
                <a:spcPts val="1200"/>
              </a:spcAft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知已经死了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——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尽管他们尸体只被</a:t>
            </a:r>
            <a:b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</a:b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示众了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3.5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天。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>
              <a:spcAft>
                <a:spcPts val="2400"/>
              </a:spcAft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这个技术现已存在，但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20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世纪末之前</a:t>
            </a:r>
            <a:b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</a:b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还没出现。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6C88B15C-F606-C811-BA59-1D1642DF8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全球通信网络</a:t>
            </a:r>
          </a:p>
        </p:txBody>
      </p:sp>
      <p:pic>
        <p:nvPicPr>
          <p:cNvPr id="9" name="图片 8" descr="电脑游戏的截图&#10;&#10;AI 生成的内容可能不正确。">
            <a:extLst>
              <a:ext uri="{FF2B5EF4-FFF2-40B4-BE49-F238E27FC236}">
                <a16:creationId xmlns:a16="http://schemas.microsoft.com/office/drawing/2014/main" id="{EB500A46-5CDC-E0A7-2B68-B1C165FF88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63003" y="2948152"/>
            <a:ext cx="4909188" cy="3557431"/>
          </a:xfrm>
          <a:prstGeom prst="rect">
            <a:avLst/>
          </a:prstGeom>
        </p:spPr>
      </p:pic>
      <p:pic>
        <p:nvPicPr>
          <p:cNvPr id="11" name="6 启示录11：7-10">
            <a:hlinkClick r:id="" action="ppaction://media"/>
            <a:extLst>
              <a:ext uri="{FF2B5EF4-FFF2-40B4-BE49-F238E27FC236}">
                <a16:creationId xmlns:a16="http://schemas.microsoft.com/office/drawing/2014/main" id="{69B9C24D-C9C5-5720-1554-1444C9214D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01399" y="620078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568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8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367DC6-CAB8-36DD-50FE-D08EBA104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>
            <a:extLst>
              <a:ext uri="{FF2B5EF4-FFF2-40B4-BE49-F238E27FC236}">
                <a16:creationId xmlns:a16="http://schemas.microsoft.com/office/drawing/2014/main" id="{2F369FE7-6F95-73FC-A65E-A5B81C9ED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全数字</a:t>
            </a:r>
            <a:r>
              <a:rPr lang="zh-CN" altLang="en-US">
                <a:latin typeface="Microsoft YaHei" panose="020B0503020204020204" pitchFamily="34" charset="-122"/>
                <a:ea typeface="Microsoft YaHei" panose="020B0503020204020204" pitchFamily="34" charset="-122"/>
              </a:rPr>
              <a:t>支付系统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B0C80080-51DA-3683-07DB-3690C8EC8D61}"/>
              </a:ext>
            </a:extLst>
          </p:cNvPr>
          <p:cNvSpPr txBox="1"/>
          <p:nvPr/>
        </p:nvSpPr>
        <p:spPr>
          <a:xfrm>
            <a:off x="477727" y="1300658"/>
            <a:ext cx="11236052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28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启示录</a:t>
            </a:r>
            <a:r>
              <a:rPr lang="en-US" altLang="zh-CN" sz="28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13</a:t>
            </a:r>
            <a:r>
              <a:rPr lang="zh-CN" altLang="en-US" sz="28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r>
              <a:rPr lang="en-US" altLang="zh-CN" sz="28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16</a:t>
            </a:r>
            <a:r>
              <a:rPr lang="zh-CN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它又叫众人，无论大小、贫富、自主的、为奴的，都在右手上或是在额上，受一个印记。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17</a:t>
            </a:r>
            <a:r>
              <a:rPr lang="zh-CN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除了那受印记，有了兽名或有兽名数目的，都不得作买卖。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18</a:t>
            </a:r>
            <a:r>
              <a:rPr lang="zh-CN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在这里有智慧，凡有聪明的，可以算计兽的数目；因为这是人的数目，它</a:t>
            </a:r>
            <a:b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zh-CN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的数目是六百六十六。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spcAft>
                <a:spcPts val="2400"/>
              </a:spcAft>
              <a:defRPr/>
            </a:pP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如果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现金仍广泛流通，没有</a:t>
            </a:r>
            <a:b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</a:b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办法强制人们使用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>
              <a:spcAft>
                <a:spcPts val="2400"/>
              </a:spcAft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该技术已经存在；现在已经</a:t>
            </a:r>
            <a:b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</a:b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可快速实现无现金支付系统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12CDE7C-7A68-D4EB-B855-0C152298B4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2"/>
          <a:stretch>
            <a:fillRect/>
          </a:stretch>
        </p:blipFill>
        <p:spPr>
          <a:xfrm>
            <a:off x="5068616" y="2758966"/>
            <a:ext cx="3184634" cy="345823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B65591C-A691-A6D9-BC19-D025AC1AD8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26823" y="2758965"/>
            <a:ext cx="3184634" cy="3458231"/>
          </a:xfrm>
          <a:prstGeom prst="rect">
            <a:avLst/>
          </a:prstGeom>
        </p:spPr>
      </p:pic>
      <p:pic>
        <p:nvPicPr>
          <p:cNvPr id="8" name="7 启示录13：16-18">
            <a:hlinkClick r:id="" action="ppaction://media"/>
            <a:extLst>
              <a:ext uri="{FF2B5EF4-FFF2-40B4-BE49-F238E27FC236}">
                <a16:creationId xmlns:a16="http://schemas.microsoft.com/office/drawing/2014/main" id="{DA7E7B05-2D67-588F-364D-D5700676DE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11457" y="62171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126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0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9199B3-66C9-189B-6568-AC7775364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3555621-2BB6-351A-59A4-5D725869B4F7}"/>
              </a:ext>
            </a:extLst>
          </p:cNvPr>
          <p:cNvSpPr txBox="1"/>
          <p:nvPr/>
        </p:nvSpPr>
        <p:spPr>
          <a:xfrm>
            <a:off x="514959" y="1252425"/>
            <a:ext cx="397033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400"/>
              </a:spcAft>
              <a:defRPr/>
            </a:pPr>
            <a:r>
              <a:rPr lang="zh-CN" altLang="en-US" sz="28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启示录</a:t>
            </a:r>
            <a:r>
              <a:rPr lang="en-US" altLang="zh-CN" sz="28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13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15</a:t>
            </a:r>
            <a:r>
              <a:rPr lang="zh-CN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又有权柄赐给它，叫兽像有生气，并且能说话；又叫所有不拜兽像的人都被杀害。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spcAft>
                <a:spcPts val="2400"/>
              </a:spcAft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我们或许原来认为这兽像是超自然的现象，但经文并没有这样表述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>
              <a:spcAft>
                <a:spcPts val="2400"/>
              </a:spcAft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未来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10-15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年内（或更快？）实现的可能性极高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7" name="标题 6">
            <a:extLst>
              <a:ext uri="{FF2B5EF4-FFF2-40B4-BE49-F238E27FC236}">
                <a16:creationId xmlns:a16="http://schemas.microsoft.com/office/drawing/2014/main" id="{F8D4A536-FA90-1F6E-D99C-38A07894C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人形机器人极可能也隐含于预言中</a:t>
            </a:r>
          </a:p>
        </p:txBody>
      </p:sp>
      <p:pic>
        <p:nvPicPr>
          <p:cNvPr id="17" name="图片 16" descr="一群人走在路上玩滑板&#10;&#10;AI 生成的内容可能不正确。">
            <a:extLst>
              <a:ext uri="{FF2B5EF4-FFF2-40B4-BE49-F238E27FC236}">
                <a16:creationId xmlns:a16="http://schemas.microsoft.com/office/drawing/2014/main" id="{94E648D4-0AE1-2E34-AA17-4E6515B2CC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360" y="1363979"/>
            <a:ext cx="3461911" cy="4752624"/>
          </a:xfrm>
          <a:prstGeom prst="rect">
            <a:avLst/>
          </a:prstGeom>
        </p:spPr>
      </p:pic>
      <p:pic>
        <p:nvPicPr>
          <p:cNvPr id="18" name="8 启示录13：15">
            <a:hlinkClick r:id="" action="ppaction://media"/>
            <a:extLst>
              <a:ext uri="{FF2B5EF4-FFF2-40B4-BE49-F238E27FC236}">
                <a16:creationId xmlns:a16="http://schemas.microsoft.com/office/drawing/2014/main" id="{F9D07DAE-0A4B-9EC8-4B98-00C0B59C09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75843" y="6253181"/>
            <a:ext cx="609600" cy="609600"/>
          </a:xfrm>
          <a:prstGeom prst="rect">
            <a:avLst/>
          </a:prstGeom>
        </p:spPr>
      </p:pic>
      <p:pic>
        <p:nvPicPr>
          <p:cNvPr id="5" name="图片 4" descr="穿着黑色衣服的男子&#10;&#10;AI 生成的内容可能不正确。">
            <a:extLst>
              <a:ext uri="{FF2B5EF4-FFF2-40B4-BE49-F238E27FC236}">
                <a16:creationId xmlns:a16="http://schemas.microsoft.com/office/drawing/2014/main" id="{28054A92-7B7D-B0F9-BC52-72FDD12A44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5140" y="1359041"/>
            <a:ext cx="3573973" cy="4752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392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6582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2BBCDC-A88E-D5B8-0D69-B20C96648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8">
            <a:extLst>
              <a:ext uri="{FF2B5EF4-FFF2-40B4-BE49-F238E27FC236}">
                <a16:creationId xmlns:a16="http://schemas.microsoft.com/office/drawing/2014/main" id="{D2274180-C769-C128-813D-C64FDE5A2FDC}"/>
              </a:ext>
            </a:extLst>
          </p:cNvPr>
          <p:cNvSpPr txBox="1">
            <a:spLocks/>
          </p:cNvSpPr>
          <p:nvPr/>
        </p:nvSpPr>
        <p:spPr>
          <a:xfrm>
            <a:off x="5452267" y="2932111"/>
            <a:ext cx="6739733" cy="5746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None/>
              <a:defRPr sz="88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l"/>
            <a:r>
              <a:rPr lang="zh-CN" altLang="en-US" sz="6000" dirty="0"/>
              <a:t>问答环节</a:t>
            </a:r>
            <a:endParaRPr lang="en-US" altLang="zh-CN" sz="2000" dirty="0">
              <a:solidFill>
                <a:srgbClr val="D79F64"/>
              </a:solidFill>
              <a:latin typeface="Calibri" panose="020F0502020204030204"/>
            </a:endParaRP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F82496DA-F4F0-DB45-FE54-859DD4170A79}"/>
              </a:ext>
            </a:extLst>
          </p:cNvPr>
          <p:cNvSpPr/>
          <p:nvPr/>
        </p:nvSpPr>
        <p:spPr>
          <a:xfrm>
            <a:off x="3944938" y="2724149"/>
            <a:ext cx="1138238" cy="914400"/>
          </a:xfrm>
          <a:prstGeom prst="roundRect">
            <a:avLst/>
          </a:prstGeom>
          <a:solidFill>
            <a:srgbClr val="0070C0">
              <a:alpha val="8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endParaRPr lang="zh-CN" altLang="en-US" sz="4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858176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E124B6-872A-1C0B-DA7F-1FB90EC7D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2355B8A-6F1A-AAA3-E006-2862338D0F85}"/>
              </a:ext>
            </a:extLst>
          </p:cNvPr>
          <p:cNvSpPr txBox="1"/>
          <p:nvPr/>
        </p:nvSpPr>
        <p:spPr>
          <a:xfrm>
            <a:off x="1813170" y="1755804"/>
            <a:ext cx="89248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8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谢谢大家！</a:t>
            </a:r>
            <a:endParaRPr kumimoji="0" lang="en-US" altLang="zh-CN" sz="88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116AB4FF-8A6A-86D2-7876-F6F673AF1E3A}"/>
              </a:ext>
            </a:extLst>
          </p:cNvPr>
          <p:cNvSpPr txBox="1"/>
          <p:nvPr/>
        </p:nvSpPr>
        <p:spPr>
          <a:xfrm>
            <a:off x="1633552" y="3202354"/>
            <a:ext cx="8503002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1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THANK YOU</a:t>
            </a: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6C05A9D0-767F-44C5-0B05-A6A8A7E4D3FA}"/>
              </a:ext>
            </a:extLst>
          </p:cNvPr>
          <p:cNvCxnSpPr/>
          <p:nvPr/>
        </p:nvCxnSpPr>
        <p:spPr>
          <a:xfrm>
            <a:off x="3516923" y="3202354"/>
            <a:ext cx="4806462" cy="0"/>
          </a:xfrm>
          <a:prstGeom prst="line">
            <a:avLst/>
          </a:prstGeom>
          <a:ln w="34925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3643097"/>
      </p:ext>
    </p:extLst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2623</Words>
  <Application>Microsoft Office PowerPoint</Application>
  <PresentationFormat>宽屏</PresentationFormat>
  <Paragraphs>263</Paragraphs>
  <Slides>45</Slides>
  <Notes>45</Notes>
  <HiddenSlides>0</HiddenSlides>
  <MMClips>10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45</vt:i4>
      </vt:variant>
    </vt:vector>
  </HeadingPairs>
  <TitlesOfParts>
    <vt:vector size="57" baseType="lpstr">
      <vt:lpstr>楷体</vt:lpstr>
      <vt:lpstr>微软雅黑</vt:lpstr>
      <vt:lpstr>等线</vt:lpstr>
      <vt:lpstr>Symbol</vt:lpstr>
      <vt:lpstr>Times New Roman</vt:lpstr>
      <vt:lpstr>微软雅黑 Light</vt:lpstr>
      <vt:lpstr>Calibri</vt:lpstr>
      <vt:lpstr>迷你简双线体</vt:lpstr>
      <vt:lpstr>等线 Light</vt:lpstr>
      <vt:lpstr>Arial</vt:lpstr>
      <vt:lpstr>微软雅黑</vt:lpstr>
      <vt:lpstr>自定义设计方案</vt:lpstr>
      <vt:lpstr>PowerPoint 演示文稿</vt:lpstr>
      <vt:lpstr>. </vt:lpstr>
      <vt:lpstr>PowerPoint 演示文稿</vt:lpstr>
      <vt:lpstr>A.I. 机器人会统治世界吗？</vt:lpstr>
      <vt:lpstr>PowerPoint 演示文稿</vt:lpstr>
      <vt:lpstr>PowerPoint 演示文稿</vt:lpstr>
      <vt:lpstr>A.I.—— 模拟人类部分认知功能的计算机系统</vt:lpstr>
      <vt:lpstr>A.I.的预测解析</vt:lpstr>
      <vt:lpstr>A.I.的预测解析</vt:lpstr>
      <vt:lpstr>A.I.的预测解析</vt:lpstr>
      <vt:lpstr>A.I.的预测解析</vt:lpstr>
      <vt:lpstr>PowerPoint 演示文稿</vt:lpstr>
      <vt:lpstr>偏见和错误</vt:lpstr>
      <vt:lpstr>幻觉</vt:lpstr>
      <vt:lpstr>其他问题</vt:lpstr>
      <vt:lpstr>其他问题</vt:lpstr>
      <vt:lpstr>PowerPoint 演示文稿</vt:lpstr>
      <vt:lpstr>A.I. 像真人吗？：“图灵测试”(Turing test)</vt:lpstr>
      <vt:lpstr>人是什么？</vt:lpstr>
      <vt:lpstr>人：灵、魂、体</vt:lpstr>
      <vt:lpstr>人的灵：自我意识，自由意志，道德辨别</vt:lpstr>
      <vt:lpstr>有人说：未来 A.I. 版本将具备自我意识</vt:lpstr>
      <vt:lpstr>有人说：未来 A.I. 版本会有自由意志</vt:lpstr>
      <vt:lpstr>有人说：未来 A.I. 版本会有自由意志</vt:lpstr>
      <vt:lpstr>有人说：未来 A.I. 版本会有自由意志</vt:lpstr>
      <vt:lpstr>PowerPoint 演示文稿</vt:lpstr>
      <vt:lpstr>A.I. 能变成“神”吗？</vt:lpstr>
      <vt:lpstr>通过跟A.I.连接，我们能否变成超越人的“神”？</vt:lpstr>
      <vt:lpstr>通过跟A.I.连接，我们能否变成超越人的“神”？</vt:lpstr>
      <vt:lpstr>通过跟A.I.连接，我们能否变成超越人的“神”？</vt:lpstr>
      <vt:lpstr>通过跟A.I.连接，我们能否变成超越人的“神”？</vt:lpstr>
      <vt:lpstr>A.I. 能让我们永生吗？</vt:lpstr>
      <vt:lpstr>PowerPoint 演示文稿</vt:lpstr>
      <vt:lpstr>使用A.I.：可以做的事</vt:lpstr>
      <vt:lpstr>使用A.I.：可考虑做的事</vt:lpstr>
      <vt:lpstr>使用A.I.：不可以做的事</vt:lpstr>
      <vt:lpstr>使用A.I.在事奉当中：可考虑但需分辨的事</vt:lpstr>
      <vt:lpstr>使用A.I.在事奉当中：不可做的事</vt:lpstr>
      <vt:lpstr>PowerPoint 演示文稿</vt:lpstr>
      <vt:lpstr>在兽掌权的末世时期，有三项技术被明确提及或隐含存在</vt:lpstr>
      <vt:lpstr>全球通信网络</vt:lpstr>
      <vt:lpstr>全数字支付系统</vt:lpstr>
      <vt:lpstr>人形机器人极可能也隐含于预言中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2025-12-15T04:22:37Z</dcterms:created>
  <dcterms:modified xsi:type="dcterms:W3CDTF">2025-12-15T04:23:57Z</dcterms:modified>
</cp:coreProperties>
</file>