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832" r:id="rId1"/>
  </p:sldMasterIdLst>
  <p:notesMasterIdLst>
    <p:notesMasterId r:id="rId55"/>
  </p:notesMasterIdLst>
  <p:handoutMasterIdLst>
    <p:handoutMasterId r:id="rId56"/>
  </p:handoutMasterIdLst>
  <p:sldIdLst>
    <p:sldId id="2988" r:id="rId2"/>
    <p:sldId id="2926" r:id="rId3"/>
    <p:sldId id="2867" r:id="rId4"/>
    <p:sldId id="2701" r:id="rId5"/>
    <p:sldId id="2873" r:id="rId6"/>
    <p:sldId id="2952" r:id="rId7"/>
    <p:sldId id="3071" r:id="rId8"/>
    <p:sldId id="3072" r:id="rId9"/>
    <p:sldId id="2962" r:id="rId10"/>
    <p:sldId id="2991" r:id="rId11"/>
    <p:sldId id="3073" r:id="rId12"/>
    <p:sldId id="2995" r:id="rId13"/>
    <p:sldId id="2833" r:id="rId14"/>
    <p:sldId id="3059" r:id="rId15"/>
    <p:sldId id="3060" r:id="rId16"/>
    <p:sldId id="3074" r:id="rId17"/>
    <p:sldId id="2929" r:id="rId18"/>
    <p:sldId id="2996" r:id="rId19"/>
    <p:sldId id="3075" r:id="rId20"/>
    <p:sldId id="3049" r:id="rId21"/>
    <p:sldId id="3052" r:id="rId22"/>
    <p:sldId id="2946" r:id="rId23"/>
    <p:sldId id="2948" r:id="rId24"/>
    <p:sldId id="2978" r:id="rId25"/>
    <p:sldId id="3062" r:id="rId26"/>
    <p:sldId id="3053" r:id="rId27"/>
    <p:sldId id="3063" r:id="rId28"/>
    <p:sldId id="3007" r:id="rId29"/>
    <p:sldId id="3076" r:id="rId30"/>
    <p:sldId id="3077" r:id="rId31"/>
    <p:sldId id="3012" r:id="rId32"/>
    <p:sldId id="3027" r:id="rId33"/>
    <p:sldId id="3070" r:id="rId34"/>
    <p:sldId id="3010" r:id="rId35"/>
    <p:sldId id="3031" r:id="rId36"/>
    <p:sldId id="3028" r:id="rId37"/>
    <p:sldId id="3011" r:id="rId38"/>
    <p:sldId id="3064" r:id="rId39"/>
    <p:sldId id="3078" r:id="rId40"/>
    <p:sldId id="3017" r:id="rId41"/>
    <p:sldId id="3065" r:id="rId42"/>
    <p:sldId id="3038" r:id="rId43"/>
    <p:sldId id="3057" r:id="rId44"/>
    <p:sldId id="3041" r:id="rId45"/>
    <p:sldId id="3019" r:id="rId46"/>
    <p:sldId id="3066" r:id="rId47"/>
    <p:sldId id="3043" r:id="rId48"/>
    <p:sldId id="3044" r:id="rId49"/>
    <p:sldId id="3068" r:id="rId50"/>
    <p:sldId id="3058" r:id="rId51"/>
    <p:sldId id="3069" r:id="rId52"/>
    <p:sldId id="2971" r:id="rId53"/>
    <p:sldId id="3079"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99D"/>
    <a:srgbClr val="1F3213"/>
    <a:srgbClr val="D1EDFF"/>
    <a:srgbClr val="C4C4C4"/>
    <a:srgbClr val="848484"/>
    <a:srgbClr val="4B4B4B"/>
    <a:srgbClr val="C6C6C6"/>
    <a:srgbClr val="2A1306"/>
    <a:srgbClr val="FFFFFF"/>
    <a:srgbClr val="C1C1C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23" autoAdjust="0"/>
    <p:restoredTop sz="76177" autoAdjust="0"/>
  </p:normalViewPr>
  <p:slideViewPr>
    <p:cSldViewPr snapToGrid="0" snapToObjects="1">
      <p:cViewPr varScale="1">
        <p:scale>
          <a:sx n="101" d="100"/>
          <a:sy n="101" d="100"/>
        </p:scale>
        <p:origin x="1608" y="108"/>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15344"/>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2025/3/14</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2025/3/14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我们前面已经学过两课弥赛亚预言的应验，大家看看这两幅图，说说我们学了关于弥赛亚的哪两个预言应验呢？（请让同学自由回答） </a:t>
            </a:r>
            <a:endParaRPr lang="en-US" altLang="zh-CN" sz="2800" dirty="0"/>
          </a:p>
          <a:p>
            <a:pPr algn="just"/>
            <a:r>
              <a:rPr lang="en-US" altLang="zh-CN" sz="2800" dirty="0"/>
              <a:t>(P </a:t>
            </a:r>
            <a:r>
              <a:rPr lang="zh-CN" altLang="en-US" sz="2800" dirty="0"/>
              <a:t>击</a:t>
            </a:r>
            <a:r>
              <a:rPr lang="en-US" altLang="zh-CN" sz="2800" dirty="0"/>
              <a:t>)</a:t>
            </a:r>
            <a:r>
              <a:rPr lang="zh-CN" altLang="en-US" sz="2800" dirty="0"/>
              <a:t>我们已学过弥赛亚受难而死的预言应验，上一课也学了弥赛亚死而复活的预言应验。</a:t>
            </a:r>
            <a:endParaRPr lang="en-US" altLang="zh-CN" sz="1800" dirty="0">
              <a:effectLst/>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2028898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2800" dirty="0"/>
              <a:t>这节课我们要继续学弥赛亚预言的应验，有关耶稣再来的预兆！</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389391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耶稣基督在复活 </a:t>
            </a:r>
            <a:r>
              <a:rPr lang="en-US" altLang="zh-CN" sz="2800" dirty="0"/>
              <a:t>40 </a:t>
            </a:r>
            <a:r>
              <a:rPr lang="zh-CN" altLang="en-US" sz="2800" dirty="0"/>
              <a:t>天以后他就升天了，但他留下了一个应许，我们来看视频（</a:t>
            </a:r>
            <a:r>
              <a:rPr lang="en-US" altLang="zh-CN" sz="2800" dirty="0"/>
              <a:t>P </a:t>
            </a:r>
            <a:r>
              <a:rPr lang="zh-CN" altLang="en-US" sz="2800" dirty="0"/>
              <a:t>击）播放视频。 </a:t>
            </a:r>
            <a:endParaRPr lang="en-US" altLang="zh-CN" sz="2800" dirty="0"/>
          </a:p>
          <a:p>
            <a:pPr algn="just"/>
            <a:r>
              <a:rPr lang="zh-CN" altLang="en-US" sz="2800" dirty="0"/>
              <a:t>通过视频，我们看到天使预告了一个重要的消息 </a:t>
            </a:r>
            <a:r>
              <a:rPr lang="en-US" altLang="zh-CN" sz="2800" dirty="0"/>
              <a:t>—— </a:t>
            </a:r>
            <a:r>
              <a:rPr lang="zh-CN" altLang="en-US" sz="2800" dirty="0"/>
              <a:t>耶稣虽然升天了，但他还会再来的。 </a:t>
            </a:r>
            <a:endParaRPr lang="en-US" altLang="zh-CN" sz="2800" dirty="0"/>
          </a:p>
          <a:p>
            <a:pPr algn="just"/>
            <a:r>
              <a:rPr lang="en-US" altLang="zh-CN" sz="2800" dirty="0"/>
              <a:t>【</a:t>
            </a:r>
            <a:r>
              <a:rPr lang="zh-CN" altLang="en-US" sz="2800" dirty="0"/>
              <a:t>老师带领学生作课前祷告。</a:t>
            </a:r>
            <a:r>
              <a:rPr lang="en-US" altLang="zh-CN" sz="2800" dirty="0"/>
              <a:t>】</a:t>
            </a:r>
            <a:endParaRPr lang="en-US" altLang="zh-CN" sz="1800" dirty="0">
              <a:effectLst/>
              <a:latin typeface="宋体" panose="02010600030101010101" pitchFamily="2" charset="-122"/>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980029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zh-CN" altLang="en-US" sz="2800" dirty="0"/>
              <a:t>那么，耶稣什么时候再来呢？你们有没有人知道，可以举手回答。</a:t>
            </a:r>
            <a:r>
              <a:rPr lang="en-US" altLang="zh-CN" sz="2800" dirty="0"/>
              <a:t>【</a:t>
            </a:r>
            <a:r>
              <a:rPr lang="zh-CN" altLang="en-US" sz="2800" dirty="0"/>
              <a:t>请老师留意学生们的回答</a:t>
            </a:r>
            <a:r>
              <a:rPr lang="en-US" altLang="zh-CN" sz="2800" dirty="0"/>
              <a:t>】</a:t>
            </a:r>
            <a:endParaRPr lang="zh-CN" altLang="zh-CN" sz="1800" b="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2800" dirty="0"/>
              <a:t>让我们来看耶稣自己是怎么说的，大家一起读： </a:t>
            </a:r>
            <a:endParaRPr lang="en-US" altLang="zh-CN" sz="2800" dirty="0"/>
          </a:p>
          <a:p>
            <a:pPr algn="just"/>
            <a:r>
              <a:rPr lang="zh-CN" altLang="en-US" sz="2800" dirty="0"/>
              <a:t>马可福音 </a:t>
            </a:r>
            <a:r>
              <a:rPr lang="en-US" altLang="zh-CN" sz="2800" dirty="0"/>
              <a:t>13</a:t>
            </a:r>
            <a:r>
              <a:rPr lang="zh-CN" altLang="en-US" sz="2800" dirty="0"/>
              <a:t>：</a:t>
            </a:r>
            <a:r>
              <a:rPr lang="en-US" altLang="zh-CN" sz="2800" dirty="0"/>
              <a:t>26 </a:t>
            </a:r>
            <a:r>
              <a:rPr lang="zh-CN" altLang="en-US" sz="2800" dirty="0"/>
              <a:t>那时，他们要看见人子有大能力、大荣耀，驾云降临。 </a:t>
            </a:r>
            <a:r>
              <a:rPr lang="en-US" altLang="zh-CN" sz="2800" dirty="0"/>
              <a:t>……32 </a:t>
            </a:r>
            <a:r>
              <a:rPr lang="zh-CN" altLang="en-US" sz="2800" dirty="0"/>
              <a:t>但那日子、那时辰，没有人知道，连天上的使者也不知道，子也不知道，惟有父知道。</a:t>
            </a:r>
            <a:r>
              <a:rPr lang="en-US" altLang="zh-CN" sz="2800" dirty="0"/>
              <a:t>33 </a:t>
            </a:r>
            <a:r>
              <a:rPr lang="zh-CN" altLang="en-US" sz="2800" dirty="0"/>
              <a:t>你们要谨慎，警醒祈祷，因为你们不晓得那日期几时来到。 </a:t>
            </a:r>
            <a:endParaRPr lang="en-US" altLang="zh-CN" sz="2800" dirty="0"/>
          </a:p>
          <a:p>
            <a:pPr algn="just"/>
            <a:r>
              <a:rPr lang="zh-CN" altLang="en-US" sz="2800" dirty="0"/>
              <a:t>按照耶稣的话，除了父神之外，还有谁会知道耶稣什么时候再来吗？</a:t>
            </a:r>
            <a:endParaRPr lang="en-US" altLang="zh-CN" sz="2800" dirty="0"/>
          </a:p>
          <a:p>
            <a:pPr algn="just"/>
            <a:r>
              <a:rPr lang="zh-CN" altLang="en-US" sz="2800" dirty="0"/>
              <a:t>（</a:t>
            </a:r>
            <a:r>
              <a:rPr lang="en-US" altLang="zh-CN" sz="2800" dirty="0"/>
              <a:t>P </a:t>
            </a:r>
            <a:r>
              <a:rPr lang="zh-CN" altLang="en-US" sz="2800" dirty="0"/>
              <a:t>击）耶稣再来的时间没有人知道！</a:t>
            </a:r>
            <a:endParaRPr lang="en-US" altLang="zh-CN" sz="1800" dirty="0">
              <a:effectLst/>
              <a:latin typeface="Times New Roman" panose="02020603050405020304" pitchFamily="18" charset="0"/>
              <a:ea typeface="宋体"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3814229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2800" dirty="0"/>
              <a:t>应用到实际生活中，如果你听到有人说出耶稣再来的具体时间，你一定不要相信。比如这个人曾经两次预言耶稣再来的时间，结果是 </a:t>
            </a:r>
            <a:r>
              <a:rPr lang="en-US" altLang="zh-CN" sz="2800" dirty="0"/>
              <a:t>1994 </a:t>
            </a:r>
            <a:r>
              <a:rPr lang="zh-CN" altLang="en-US" sz="2800" dirty="0"/>
              <a:t>年和 </a:t>
            </a:r>
            <a:r>
              <a:rPr lang="en-US" altLang="zh-CN" sz="2800" dirty="0"/>
              <a:t>2011 </a:t>
            </a:r>
            <a:r>
              <a:rPr lang="zh-CN" altLang="en-US" sz="2800" dirty="0"/>
              <a:t>年都过去了，耶稣并没有再来，可见这个人说的时间都不可信。 </a:t>
            </a:r>
            <a:endParaRPr lang="en-US" altLang="zh-CN" sz="2800" dirty="0"/>
          </a:p>
          <a:p>
            <a:pPr algn="just"/>
            <a:r>
              <a:rPr lang="zh-CN" altLang="en-US" sz="2800" dirty="0"/>
              <a:t>（</a:t>
            </a:r>
            <a:r>
              <a:rPr lang="en-US" altLang="zh-CN" sz="2800" dirty="0"/>
              <a:t>P </a:t>
            </a:r>
            <a:r>
              <a:rPr lang="zh-CN" altLang="en-US" sz="2800" dirty="0"/>
              <a:t>击）又比如说国内有个异端叫做东方闪电，他们说耶稣已经再来了，而且这次是个女的。你一听到就知道这是异端，绝对不可信。</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3073041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2800" dirty="0"/>
              <a:t>按照耶稣的话，你们现在认为耶稣什么时候再来呢？（请先让同学们回答） 将来如果有人问你这个问题，你就回答 </a:t>
            </a:r>
            <a:r>
              <a:rPr lang="en-US" altLang="zh-CN" sz="2800" dirty="0"/>
              <a:t>3 </a:t>
            </a:r>
            <a:r>
              <a:rPr lang="zh-CN" altLang="en-US" sz="2800" dirty="0"/>
              <a:t>个字</a:t>
            </a:r>
            <a:endParaRPr lang="en-US" altLang="zh-CN" sz="2800" dirty="0"/>
          </a:p>
          <a:p>
            <a:pPr algn="just"/>
            <a:r>
              <a:rPr lang="zh-CN" altLang="en-US" sz="2800" dirty="0"/>
              <a:t>（</a:t>
            </a:r>
            <a:r>
              <a:rPr lang="en-US" altLang="zh-CN" sz="2800" dirty="0"/>
              <a:t>P </a:t>
            </a:r>
            <a:r>
              <a:rPr lang="zh-CN" altLang="en-US" sz="2800" dirty="0"/>
              <a:t>击） 不知道。都明白了吗？</a:t>
            </a:r>
            <a:endParaRPr lang="en-US" altLang="zh-CN" sz="1800" dirty="0">
              <a:effectLst/>
              <a:latin typeface="Times New Roman" panose="02020603050405020304" pitchFamily="18" charset="0"/>
              <a:ea typeface="宋体"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230816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2800" dirty="0"/>
              <a:t>既然，我们不知道他什么时候再来，人的预测都不可信，那万一耶稣真的来了，我们怎么确认是真的呢？</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2744519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请看神在圣经启示录中的话，大家一起读出来： </a:t>
            </a:r>
            <a:endParaRPr lang="en-US" altLang="zh-CN" sz="2800" dirty="0"/>
          </a:p>
          <a:p>
            <a:pPr algn="just"/>
            <a:r>
              <a:rPr lang="zh-CN" altLang="en-US" sz="2800" dirty="0"/>
              <a:t>启示录 </a:t>
            </a:r>
            <a:r>
              <a:rPr lang="en-US" altLang="zh-CN" sz="2800" dirty="0"/>
              <a:t>1</a:t>
            </a:r>
            <a:r>
              <a:rPr lang="zh-CN" altLang="en-US" sz="2800" dirty="0"/>
              <a:t>：</a:t>
            </a:r>
            <a:r>
              <a:rPr lang="en-US" altLang="zh-CN" sz="2800" dirty="0"/>
              <a:t>7 </a:t>
            </a:r>
            <a:r>
              <a:rPr lang="zh-CN" altLang="en-US" sz="2800" dirty="0"/>
              <a:t>看哪，他驾云降临，众目要看见他，连刺他的人也要看见他， 地上的万族都要因他哀哭。 </a:t>
            </a:r>
            <a:endParaRPr lang="en-US" altLang="zh-CN" sz="2800" dirty="0"/>
          </a:p>
          <a:p>
            <a:pPr algn="just"/>
            <a:r>
              <a:rPr lang="zh-CN" altLang="en-US" sz="2800" dirty="0"/>
              <a:t>根据神的启示，耶稣再来的时候，众目指的就是世界上的所有人都要看见他，而不是只有一部分人看见他。大家明白了吗？（等待同学们回答 </a:t>
            </a:r>
            <a:r>
              <a:rPr lang="en-US" altLang="zh-CN" sz="2800" dirty="0"/>
              <a:t>)</a:t>
            </a:r>
            <a:endParaRPr lang="en-US" altLang="zh-CN" sz="1800" dirty="0">
              <a:effectLst/>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2112435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CN" altLang="en-US" sz="2800" dirty="0"/>
              <a:t>如果大家已经明白了，那我就来考一考大家，请翻开这一课的“想一想”，给大家 </a:t>
            </a:r>
            <a:r>
              <a:rPr lang="en-US" altLang="zh-CN" sz="2800" dirty="0"/>
              <a:t>1 </a:t>
            </a:r>
            <a:r>
              <a:rPr lang="zh-CN" altLang="en-US" sz="2800" dirty="0"/>
              <a:t>分钟时间完成以下判断题。</a:t>
            </a:r>
            <a:endParaRPr lang="en-US" altLang="zh-CN" sz="2800" dirty="0"/>
          </a:p>
          <a:p>
            <a:pPr algn="just">
              <a:lnSpc>
                <a:spcPct val="173000"/>
              </a:lnSpc>
              <a:spcBef>
                <a:spcPts val="1300"/>
              </a:spcBef>
              <a:spcAft>
                <a:spcPts val="1300"/>
              </a:spcAft>
            </a:pPr>
            <a:r>
              <a:rPr lang="zh-CN" altLang="en-US" sz="2800" dirty="0"/>
              <a:t>老师讲解： </a:t>
            </a:r>
            <a:endParaRPr lang="en-US" altLang="zh-CN" sz="2800" dirty="0"/>
          </a:p>
          <a:p>
            <a:pPr marL="0" indent="0" algn="just">
              <a:lnSpc>
                <a:spcPct val="173000"/>
              </a:lnSpc>
              <a:spcBef>
                <a:spcPts val="1300"/>
              </a:spcBef>
              <a:spcAft>
                <a:spcPts val="1300"/>
              </a:spcAft>
              <a:buNone/>
            </a:pPr>
            <a:r>
              <a:rPr lang="en-US" altLang="zh-CN" sz="2800" dirty="0"/>
              <a:t>1.</a:t>
            </a:r>
            <a:r>
              <a:rPr lang="zh-CN" altLang="en-US" sz="2800" dirty="0"/>
              <a:t> 圣经记载道：耶稣必定会再来。</a:t>
            </a:r>
            <a:endParaRPr lang="en-US" altLang="zh-CN" sz="2800" dirty="0"/>
          </a:p>
          <a:p>
            <a:pPr marL="0" indent="0" algn="just">
              <a:lnSpc>
                <a:spcPct val="173000"/>
              </a:lnSpc>
              <a:spcBef>
                <a:spcPts val="1300"/>
              </a:spcBef>
              <a:spcAft>
                <a:spcPts val="1300"/>
              </a:spcAft>
              <a:buNone/>
            </a:pPr>
            <a:r>
              <a:rPr lang="zh-CN" altLang="en-US" sz="2800" dirty="0"/>
              <a:t>（</a:t>
            </a:r>
            <a:r>
              <a:rPr lang="en-US" altLang="zh-CN" sz="2800" dirty="0"/>
              <a:t>P </a:t>
            </a:r>
            <a:r>
              <a:rPr lang="zh-CN" altLang="en-US" sz="2800" dirty="0"/>
              <a:t>击） 是对的。 </a:t>
            </a:r>
            <a:endParaRPr lang="en-US" altLang="zh-CN" sz="2800" dirty="0"/>
          </a:p>
          <a:p>
            <a:pPr marL="0" indent="0" algn="just">
              <a:lnSpc>
                <a:spcPct val="173000"/>
              </a:lnSpc>
              <a:spcBef>
                <a:spcPts val="1300"/>
              </a:spcBef>
              <a:spcAft>
                <a:spcPts val="1300"/>
              </a:spcAft>
              <a:buNone/>
            </a:pPr>
            <a:r>
              <a:rPr lang="en-US" altLang="zh-CN" sz="2800" dirty="0"/>
              <a:t>2. </a:t>
            </a:r>
            <a:r>
              <a:rPr lang="zh-CN" altLang="en-US" sz="2800" dirty="0"/>
              <a:t>圣经写明了耶稣再来的具体年月日。</a:t>
            </a:r>
            <a:endParaRPr lang="en-US" altLang="zh-CN" sz="2800" dirty="0"/>
          </a:p>
          <a:p>
            <a:pPr marL="0" indent="0" algn="just">
              <a:lnSpc>
                <a:spcPct val="173000"/>
              </a:lnSpc>
              <a:spcBef>
                <a:spcPts val="1300"/>
              </a:spcBef>
              <a:spcAft>
                <a:spcPts val="1300"/>
              </a:spcAft>
              <a:buNone/>
            </a:pPr>
            <a:r>
              <a:rPr lang="zh-CN" altLang="en-US" sz="2800" dirty="0"/>
              <a:t>（</a:t>
            </a:r>
            <a:r>
              <a:rPr lang="en-US" altLang="zh-CN" sz="2800" dirty="0"/>
              <a:t>P </a:t>
            </a:r>
            <a:r>
              <a:rPr lang="zh-CN" altLang="en-US" sz="2800" dirty="0"/>
              <a:t>击）是错的。如果有人预测到时间，你绝对不要信。 </a:t>
            </a:r>
            <a:endParaRPr lang="en-US" altLang="zh-CN" sz="2800" dirty="0"/>
          </a:p>
          <a:p>
            <a:pPr marL="0" indent="0" algn="just">
              <a:lnSpc>
                <a:spcPct val="173000"/>
              </a:lnSpc>
              <a:spcBef>
                <a:spcPts val="1300"/>
              </a:spcBef>
              <a:spcAft>
                <a:spcPts val="1300"/>
              </a:spcAft>
              <a:buNone/>
            </a:pPr>
            <a:r>
              <a:rPr lang="en-US" altLang="zh-CN" sz="2800" dirty="0"/>
              <a:t>3. </a:t>
            </a:r>
            <a:r>
              <a:rPr lang="zh-CN" altLang="en-US" sz="2800" dirty="0"/>
              <a:t>耶稣再来的时候，只有牧师能看到。 </a:t>
            </a:r>
            <a:endParaRPr lang="en-US" altLang="zh-CN" sz="2800" dirty="0"/>
          </a:p>
          <a:p>
            <a:pPr marL="0" indent="0" algn="just">
              <a:lnSpc>
                <a:spcPct val="173000"/>
              </a:lnSpc>
              <a:spcBef>
                <a:spcPts val="1300"/>
              </a:spcBef>
              <a:spcAft>
                <a:spcPts val="1300"/>
              </a:spcAft>
              <a:buNone/>
            </a:pPr>
            <a:r>
              <a:rPr lang="zh-CN" altLang="en-US" sz="2800" dirty="0"/>
              <a:t>（</a:t>
            </a:r>
            <a:r>
              <a:rPr lang="en-US" altLang="zh-CN" sz="2800" dirty="0"/>
              <a:t>P </a:t>
            </a:r>
            <a:r>
              <a:rPr lang="zh-CN" altLang="en-US" sz="2800" dirty="0"/>
              <a:t>击）是错的。耶稣再来的时候，全世界每个人都能看到他。</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460451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zh-CN" altLang="en-US" sz="2800" dirty="0"/>
              <a:t>既然他再来的时间没有人知道，但我们常听基督徒说“耶稣再来的时候近了”，这是怎么知道的呢？</a:t>
            </a:r>
            <a:endParaRPr lang="zh-CN" altLang="zh-CN" sz="1800" b="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3519525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让我们先一起读出马可福音的记载： </a:t>
            </a:r>
            <a:endParaRPr lang="en-US" altLang="zh-CN" sz="2800" dirty="0"/>
          </a:p>
          <a:p>
            <a:r>
              <a:rPr lang="zh-CN" altLang="en-US" sz="2800" dirty="0"/>
              <a:t>马可福音 </a:t>
            </a:r>
            <a:r>
              <a:rPr lang="en-US" altLang="zh-CN" sz="2800" dirty="0"/>
              <a:t>13</a:t>
            </a:r>
            <a:r>
              <a:rPr lang="zh-CN" altLang="en-US" sz="2800" dirty="0"/>
              <a:t>：</a:t>
            </a:r>
            <a:r>
              <a:rPr lang="en-US" altLang="zh-CN" sz="2800" dirty="0"/>
              <a:t>28 </a:t>
            </a:r>
            <a:r>
              <a:rPr lang="zh-CN" altLang="en-US" sz="2800" dirty="0"/>
              <a:t>你们可以从无花果树学个比方：当树枝发嫩长叶的时候， 你们就知道夏天近了。</a:t>
            </a:r>
            <a:r>
              <a:rPr lang="en-US" altLang="zh-CN" sz="2800" dirty="0"/>
              <a:t>29 </a:t>
            </a:r>
            <a:r>
              <a:rPr lang="zh-CN" altLang="en-US" sz="2800" dirty="0"/>
              <a:t>这样，你们几时看见这些事成就，也该知道人 子近了，正在门口了。 </a:t>
            </a:r>
            <a:endParaRPr lang="en-US" altLang="zh-CN" sz="2800" dirty="0"/>
          </a:p>
          <a:p>
            <a:r>
              <a:rPr lang="en-US" altLang="zh-CN" sz="2800" dirty="0"/>
              <a:t>(P </a:t>
            </a:r>
            <a:r>
              <a:rPr lang="zh-CN" altLang="en-US" sz="2800" dirty="0"/>
              <a:t>击</a:t>
            </a:r>
            <a:r>
              <a:rPr lang="en-US" altLang="zh-CN" sz="2800" dirty="0"/>
              <a:t>)</a:t>
            </a:r>
            <a:r>
              <a:rPr lang="zh-CN" altLang="en-US" sz="2800" dirty="0"/>
              <a:t>这是耶稣的话，他先用无花果树打了一个比方，我们要怎么理解呢？</a:t>
            </a:r>
            <a:endParaRPr lang="en-US" altLang="zh-CN" sz="1800" kern="0" dirty="0">
              <a:effectLst/>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274090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B5468C4-1974-4254-A58E-49782682AEDB}"/>
              </a:ext>
            </a:extLst>
          </p:cNvPr>
          <p:cNvSpPr>
            <a:spLocks noGrp="1"/>
          </p:cNvSpPr>
          <p:nvPr>
            <p:ph type="body" idx="1"/>
          </p:nvPr>
        </p:nvSpPr>
        <p:spPr/>
        <p:txBody>
          <a:bodyPr/>
          <a:lstStyle/>
          <a:p>
            <a:pPr algn="just"/>
            <a:r>
              <a:rPr lang="zh-CN" altLang="en-US" sz="2800" dirty="0"/>
              <a:t>大家看这棵树，它光秃秃没有树叶，你们猜这是什么季节呢？ </a:t>
            </a:r>
            <a:r>
              <a:rPr lang="en-US" altLang="zh-CN" sz="2800" dirty="0"/>
              <a:t>(P </a:t>
            </a:r>
            <a:r>
              <a:rPr lang="zh-CN" altLang="en-US" sz="2800" dirty="0"/>
              <a:t>击</a:t>
            </a:r>
            <a:r>
              <a:rPr lang="en-US" altLang="zh-CN" sz="2800" dirty="0"/>
              <a:t>)</a:t>
            </a:r>
            <a:r>
              <a:rPr lang="zh-CN" altLang="en-US" sz="2800" dirty="0"/>
              <a:t>大家都很聪明，没错，这是冬天。 </a:t>
            </a:r>
            <a:endParaRPr lang="en-US" altLang="zh-CN" sz="2800" dirty="0"/>
          </a:p>
          <a:p>
            <a:pPr algn="just"/>
            <a:r>
              <a:rPr lang="zh-CN" altLang="en-US" sz="2800" dirty="0"/>
              <a:t>（</a:t>
            </a:r>
            <a:r>
              <a:rPr lang="en-US" altLang="zh-CN" sz="2800" dirty="0"/>
              <a:t>P </a:t>
            </a:r>
            <a:r>
              <a:rPr lang="zh-CN" altLang="en-US" sz="2800" dirty="0"/>
              <a:t>击）当我们看到它的树枝上开始长出许多嫩叶的时候，那你们猜到是什么季节呢？ （</a:t>
            </a:r>
            <a:r>
              <a:rPr lang="en-US" altLang="zh-CN" sz="2800" dirty="0"/>
              <a:t>P </a:t>
            </a:r>
            <a:r>
              <a:rPr lang="zh-CN" altLang="en-US" sz="2800" dirty="0"/>
              <a:t>击）不错，我们知道春天已经来到了。那么，当我们进入了春天以后，你知道即将迎来的是哪一个季节呢？ </a:t>
            </a:r>
            <a:endParaRPr lang="en-US" altLang="zh-CN" sz="2800" dirty="0"/>
          </a:p>
          <a:p>
            <a:pPr algn="just"/>
            <a:r>
              <a:rPr lang="zh-CN" altLang="en-US" sz="2800" dirty="0"/>
              <a:t>（</a:t>
            </a:r>
            <a:r>
              <a:rPr lang="en-US" altLang="zh-CN" sz="2800" dirty="0"/>
              <a:t>P </a:t>
            </a:r>
            <a:r>
              <a:rPr lang="zh-CN" altLang="en-US" sz="2800" dirty="0"/>
              <a:t>击）对了，春天到了，意味着夏天越来越近了。所以，耶稣的比喻就是说，我们看到树枝发嫩长叶时（</a:t>
            </a:r>
            <a:r>
              <a:rPr lang="en-US" altLang="zh-CN" sz="2800" dirty="0"/>
              <a:t>P </a:t>
            </a:r>
            <a:r>
              <a:rPr lang="zh-CN" altLang="en-US" sz="2800" dirty="0"/>
              <a:t>击）就知道春天到了，同时我们就知道下一个季节夏天越来越近了。大家明白这个比喻了吗？</a:t>
            </a:r>
            <a:endParaRPr lang="en-US" altLang="zh-CN" sz="1800" dirty="0">
              <a:effectLst/>
              <a:latin typeface="Times New Roman" panose="02020603050405020304" pitchFamily="18"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如果你明白了，请给我比个“</a:t>
            </a:r>
            <a:r>
              <a:rPr lang="en-US" altLang="zh-CN" dirty="0"/>
              <a:t>yeah”</a:t>
            </a:r>
            <a:r>
              <a:rPr lang="zh-CN" altLang="en-US" dirty="0"/>
              <a:t>，如果你还不明白，请给我比个“五”。 </a:t>
            </a:r>
            <a:r>
              <a:rPr lang="en-US" altLang="zh-CN" dirty="0"/>
              <a:t>【</a:t>
            </a:r>
            <a:r>
              <a:rPr lang="zh-CN" altLang="en-US" dirty="0"/>
              <a:t>请老师确认同学们是否已经掌握</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50473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耶稣用无花果树的比喻告诉我们， </a:t>
            </a:r>
            <a:endParaRPr lang="en-US" altLang="zh-CN" sz="2800" dirty="0"/>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a:t>
            </a:r>
            <a:r>
              <a:rPr lang="en-US" altLang="zh-CN" sz="2800" dirty="0"/>
              <a:t>P </a:t>
            </a:r>
            <a:r>
              <a:rPr lang="zh-CN" altLang="en-US" sz="2800" dirty="0"/>
              <a:t>击）新长出来的嫩叶是一个预兆：看见的人会知道夏天近了。</a:t>
            </a:r>
            <a:endParaRPr lang="en-US" altLang="zh-CN" sz="2800" dirty="0"/>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a:t>
            </a:r>
            <a:r>
              <a:rPr lang="en-US" altLang="zh-CN" sz="2800" dirty="0"/>
              <a:t>P </a:t>
            </a:r>
            <a:r>
              <a:rPr lang="zh-CN" altLang="en-US" sz="2800" dirty="0"/>
              <a:t>击）</a:t>
            </a:r>
            <a:r>
              <a:rPr lang="zh-CN" altLang="en-US" sz="4000" dirty="0"/>
              <a:t>而耶稣再来之前，我们会看见一些事情成就，这些事情就是预兆，看见的人会知道耶稣再来的时候近了。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2253478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zh-CN" altLang="en-US" sz="2800" dirty="0"/>
              <a:t>你们想不想知道那些预兆指的是哪些事情成就呢？</a:t>
            </a:r>
            <a:endParaRPr lang="zh-CN" altLang="zh-CN" sz="1800" b="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3946029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其实耶稣再来的预兆有不少，我们这一课将会学习其中的三个。 </a:t>
            </a:r>
            <a:endParaRPr lang="en-US" altLang="zh-CN" sz="2800" dirty="0"/>
          </a:p>
          <a:p>
            <a:pPr algn="just"/>
            <a:r>
              <a:rPr lang="zh-CN" altLang="en-US" sz="2800" dirty="0"/>
              <a:t>第一个是“福音要传遍天下”。 </a:t>
            </a:r>
            <a:endParaRPr lang="en-US" altLang="zh-CN" sz="2800" dirty="0"/>
          </a:p>
          <a:p>
            <a:pPr algn="just"/>
            <a:r>
              <a:rPr lang="zh-CN" altLang="en-US" sz="2800" dirty="0"/>
              <a:t>第二个是“全球通信技术发达”。</a:t>
            </a:r>
            <a:endParaRPr lang="en-US" altLang="zh-CN" sz="2800" dirty="0"/>
          </a:p>
          <a:p>
            <a:pPr algn="just"/>
            <a:r>
              <a:rPr lang="zh-CN" altLang="en-US" sz="2800" dirty="0"/>
              <a:t>第三个是启示录提到的“兽的印记”。 </a:t>
            </a:r>
            <a:endParaRPr lang="en-US" altLang="zh-CN" sz="2800" dirty="0"/>
          </a:p>
          <a:p>
            <a:pPr algn="just"/>
            <a:r>
              <a:rPr lang="zh-CN" altLang="en-US" sz="2800" dirty="0"/>
              <a:t>（</a:t>
            </a:r>
            <a:r>
              <a:rPr lang="en-US" altLang="zh-CN" sz="2800" dirty="0"/>
              <a:t>P </a:t>
            </a:r>
            <a:r>
              <a:rPr lang="zh-CN" altLang="en-US" sz="2800" dirty="0"/>
              <a:t>击）让我们先从福音要传遍天下开始吧。</a:t>
            </a:r>
            <a:endParaRPr lang="en-US" altLang="zh-CN" sz="1800" dirty="0">
              <a:effectLst/>
              <a:latin typeface="宋体" panose="02010600030101010101" pitchFamily="2" charset="-122"/>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784329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A271393-2C2D-42C1-99DB-EFB9D17D0B31}"/>
              </a:ext>
            </a:extLst>
          </p:cNvPr>
          <p:cNvSpPr>
            <a:spLocks noGrp="1"/>
          </p:cNvSpPr>
          <p:nvPr>
            <p:ph type="body" idx="1"/>
          </p:nvPr>
        </p:nvSpPr>
        <p:spPr/>
        <p:txBody>
          <a:bodyPr/>
          <a:lstStyle/>
          <a:p>
            <a:pPr algn="just"/>
            <a:r>
              <a:rPr lang="zh-CN" altLang="en-US" sz="2800" dirty="0"/>
              <a:t>记载在马太福音当中，耶稣基督清楚地告诉我们他再来之前的预兆，让我们一起来读， </a:t>
            </a:r>
            <a:endParaRPr lang="en-US" altLang="zh-CN" sz="2800" dirty="0"/>
          </a:p>
          <a:p>
            <a:pPr algn="just"/>
            <a:r>
              <a:rPr lang="zh-CN" altLang="en-US" sz="2800" dirty="0"/>
              <a:t>马太福音 </a:t>
            </a:r>
            <a:r>
              <a:rPr lang="en-US" altLang="zh-CN" sz="2800" dirty="0"/>
              <a:t>24</a:t>
            </a:r>
            <a:r>
              <a:rPr lang="zh-CN" altLang="en-US" sz="2800" dirty="0"/>
              <a:t>：</a:t>
            </a:r>
            <a:r>
              <a:rPr lang="en-US" altLang="zh-CN" sz="2800" dirty="0"/>
              <a:t>14 </a:t>
            </a:r>
            <a:r>
              <a:rPr lang="zh-CN" altLang="en-US" sz="2800" dirty="0"/>
              <a:t>这天国的福音要传遍天下，对万民作见证，然后末期才 来到。 </a:t>
            </a:r>
            <a:endParaRPr lang="en-US" altLang="zh-CN" sz="2800" dirty="0"/>
          </a:p>
          <a:p>
            <a:pPr algn="just"/>
            <a:r>
              <a:rPr lang="zh-CN" altLang="en-US" sz="2800" dirty="0"/>
              <a:t>（</a:t>
            </a:r>
            <a:r>
              <a:rPr lang="en-US" altLang="zh-CN" sz="2800" dirty="0"/>
              <a:t>P </a:t>
            </a:r>
            <a:r>
              <a:rPr lang="zh-CN" altLang="en-US" sz="2800" dirty="0"/>
              <a:t>击）末期就是耶稣再来审判世界的时候， </a:t>
            </a:r>
            <a:endParaRPr lang="en-US" altLang="zh-CN" sz="2800" dirty="0"/>
          </a:p>
          <a:p>
            <a:pPr algn="just"/>
            <a:r>
              <a:rPr lang="zh-CN" altLang="en-US" sz="2800" dirty="0"/>
              <a:t>（</a:t>
            </a:r>
            <a:r>
              <a:rPr lang="en-US" altLang="zh-CN" sz="2800" dirty="0"/>
              <a:t>P </a:t>
            </a:r>
            <a:r>
              <a:rPr lang="zh-CN" altLang="en-US" sz="2800" dirty="0"/>
              <a:t>击）那他在这里说的预兆是什么呢？（请全体同学回答） </a:t>
            </a:r>
            <a:endParaRPr lang="en-US" altLang="zh-CN" sz="2800" dirty="0"/>
          </a:p>
          <a:p>
            <a:pPr algn="just"/>
            <a:r>
              <a:rPr lang="zh-CN" altLang="en-US" sz="2800" dirty="0"/>
              <a:t>（</a:t>
            </a:r>
            <a:r>
              <a:rPr lang="en-US" altLang="zh-CN" sz="2800" dirty="0"/>
              <a:t>P </a:t>
            </a:r>
            <a:r>
              <a:rPr lang="zh-CN" altLang="en-US" sz="2800" dirty="0"/>
              <a:t>击）对了，就是福音要传遍天下。</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090524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zh-CN" altLang="en-US" sz="2800" dirty="0"/>
              <a:t>那么，福音什么时候传遍天下呢？回答这个问题，我们就要先了解福音传播的发展历史。</a:t>
            </a:r>
            <a:endParaRPr lang="zh-CN" altLang="zh-CN" sz="1800" b="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1306489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回顾整个旧约世代，相信真神上帝的几乎就只有以色列民族，世界其他国家和民族都有各自的宗教和偶像，而且那时耶稣也还没有来到世界。</a:t>
            </a:r>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3804409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A271393-2C2D-42C1-99DB-EFB9D17D0B31}"/>
              </a:ext>
            </a:extLst>
          </p:cNvPr>
          <p:cNvSpPr>
            <a:spLocks noGrp="1"/>
          </p:cNvSpPr>
          <p:nvPr>
            <p:ph type="body" idx="1"/>
          </p:nvPr>
        </p:nvSpPr>
        <p:spPr/>
        <p:txBody>
          <a:bodyPr/>
          <a:lstStyle/>
          <a:p>
            <a:pPr algn="just"/>
            <a:r>
              <a:rPr lang="zh-CN" altLang="en-US" sz="2800" dirty="0"/>
              <a:t>直到耶稣吩咐门徒要往普天下去传福音开始，福音才正式广泛传到其他的国度和民族，包括中国。</a:t>
            </a:r>
            <a:endParaRPr lang="en-US"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3831296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这是一幅世界地图，灰色部分代表已经有福音传播的区域，在公元 </a:t>
            </a:r>
            <a:r>
              <a:rPr lang="en-US" altLang="zh-CN" sz="2800" dirty="0"/>
              <a:t>600 </a:t>
            </a:r>
            <a:r>
              <a:rPr lang="zh-CN" altLang="en-US" sz="2800" dirty="0"/>
              <a:t>年的时候，北非和欧洲都有了福音，不过正如大家所见，世界上绝大多数地方都还是白色，没有福音传入。</a:t>
            </a:r>
            <a:endParaRPr lang="en-US" altLang="zh-CN" sz="1800" dirty="0">
              <a:effectLst/>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660052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到了公元 </a:t>
            </a:r>
            <a:r>
              <a:rPr lang="en-US" altLang="zh-CN" sz="2800" dirty="0"/>
              <a:t>1700 </a:t>
            </a:r>
            <a:r>
              <a:rPr lang="zh-CN" altLang="en-US" sz="2800" dirty="0"/>
              <a:t>年，随着新大陆的发现，福音从欧洲传入了南北美洲。并自此以后，教会开始差派宣教士去到其他国家和民族当中传福音。福音就逐渐广传到世界各地。</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904652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2800" dirty="0"/>
              <a:t>于是到了 </a:t>
            </a:r>
            <a:r>
              <a:rPr lang="en-US" altLang="zh-CN" sz="2800" dirty="0"/>
              <a:t>2000 </a:t>
            </a:r>
            <a:r>
              <a:rPr lang="zh-CN" altLang="en-US" sz="2800" dirty="0"/>
              <a:t>年左右，地图上灰色的部分明显多于白色。世界上有福音的地区已经多于没有福音的地区。</a:t>
            </a:r>
            <a:endParaRPr lang="en-US" altLang="zh-CN" sz="1800" dirty="0">
              <a:effectLst/>
              <a:latin typeface="Times New Roman" panose="02020603050405020304" pitchFamily="18" charset="0"/>
              <a:ea typeface="宋体"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454883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2800" dirty="0"/>
              <a:t>随着宣教士把福音传入中国，中国有越来越多人接受了福音，而且今天依然在国内持续传播。</a:t>
            </a:r>
            <a:endParaRPr lang="en-US" altLang="zh-CN" sz="1800" dirty="0">
              <a:effectLst/>
              <a:latin typeface="Times New Roman" panose="02020603050405020304" pitchFamily="18" charset="0"/>
              <a:ea typeface="宋体"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968163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我们一起来完成书上“选一选”：现在我们对比两个时期的世界地图， </a:t>
            </a:r>
            <a:endParaRPr lang="en-US" altLang="zh-CN" dirty="0"/>
          </a:p>
          <a:p>
            <a:r>
              <a:rPr lang="zh-CN" altLang="en-US" dirty="0"/>
              <a:t>你们说哪个时期更接近”福音传遍天下”的目标呢？</a:t>
            </a:r>
            <a:endParaRPr lang="en-US" altLang="zh-CN" dirty="0"/>
          </a:p>
          <a:p>
            <a:pPr marL="228600" indent="-228600">
              <a:buAutoNum type="alphaUcPeriod"/>
            </a:pPr>
            <a:r>
              <a:rPr lang="zh-CN" altLang="en-US" dirty="0"/>
              <a:t>公元 </a:t>
            </a:r>
            <a:r>
              <a:rPr lang="en-US" altLang="zh-CN" dirty="0"/>
              <a:t>600 </a:t>
            </a:r>
            <a:r>
              <a:rPr lang="zh-CN" altLang="en-US" dirty="0"/>
              <a:t>年的时候 </a:t>
            </a:r>
            <a:endParaRPr lang="en-US" altLang="zh-CN" dirty="0"/>
          </a:p>
          <a:p>
            <a:pPr marL="0" indent="0">
              <a:buNone/>
            </a:pPr>
            <a:r>
              <a:rPr lang="en-US" altLang="zh-CN" dirty="0"/>
              <a:t>B.  </a:t>
            </a:r>
            <a:r>
              <a:rPr lang="zh-CN" altLang="en-US" dirty="0"/>
              <a:t>公元 </a:t>
            </a:r>
            <a:r>
              <a:rPr lang="en-US" altLang="zh-CN" dirty="0"/>
              <a:t>2000 </a:t>
            </a:r>
            <a:r>
              <a:rPr lang="zh-CN" altLang="en-US" dirty="0"/>
              <a:t>年的时候 </a:t>
            </a:r>
            <a:endParaRPr lang="en-US" altLang="zh-CN" dirty="0"/>
          </a:p>
          <a:p>
            <a:pPr marL="0" indent="0">
              <a:buNone/>
            </a:pPr>
            <a:r>
              <a:rPr lang="zh-CN" altLang="en-US" dirty="0"/>
              <a:t>老师讲解： </a:t>
            </a:r>
            <a:endParaRPr lang="en-US" altLang="zh-CN" dirty="0"/>
          </a:p>
          <a:p>
            <a:pPr marL="0" indent="0">
              <a:buNone/>
            </a:pPr>
            <a:r>
              <a:rPr lang="zh-CN" altLang="en-US" dirty="0"/>
              <a:t>（</a:t>
            </a:r>
            <a:r>
              <a:rPr lang="en-US" altLang="zh-CN" dirty="0"/>
              <a:t>P </a:t>
            </a:r>
            <a:r>
              <a:rPr lang="zh-CN" altLang="en-US" dirty="0"/>
              <a:t>击）不错，答案是 </a:t>
            </a:r>
            <a:r>
              <a:rPr lang="en-US" altLang="zh-CN" dirty="0"/>
              <a:t>B</a:t>
            </a:r>
            <a:r>
              <a:rPr lang="zh-CN" altLang="en-US" dirty="0"/>
              <a:t>。公元 </a:t>
            </a:r>
            <a:r>
              <a:rPr lang="en-US" altLang="zh-CN" dirty="0"/>
              <a:t>2000 </a:t>
            </a:r>
            <a:r>
              <a:rPr lang="zh-CN" altLang="en-US" dirty="0"/>
              <a:t>年的时候，世界上大部分国家和地区都已经有了福音。</a:t>
            </a:r>
            <a:endParaRPr lang="zh-SG"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17944625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A271393-2C2D-42C1-99DB-EFB9D17D0B31}"/>
              </a:ext>
            </a:extLst>
          </p:cNvPr>
          <p:cNvSpPr>
            <a:spLocks noGrp="1"/>
          </p:cNvSpPr>
          <p:nvPr>
            <p:ph type="body" idx="1"/>
          </p:nvPr>
        </p:nvSpPr>
        <p:spPr/>
        <p:txBody>
          <a:bodyPr/>
          <a:lstStyle/>
          <a:p>
            <a:pPr algn="just"/>
            <a:r>
              <a:rPr lang="zh-CN" altLang="en-US" sz="2800" dirty="0"/>
              <a:t>剩下没有福音的这片区域，全世界的教会都在努力让福音进入。应用我们一直以来所学的，我们相信上帝的应许必然实现，圣经的预言必然应验，福音在不久的将来必定会传遍这些地方。</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4615239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现在请大家结合刚才我们学习的内容，用 </a:t>
            </a:r>
            <a:r>
              <a:rPr lang="en-US" altLang="zh-CN" sz="2800" dirty="0"/>
              <a:t>2 </a:t>
            </a:r>
            <a:r>
              <a:rPr lang="zh-CN" altLang="en-US" sz="2800" dirty="0"/>
              <a:t>分钟时间完成书上的“想一 想”。 </a:t>
            </a:r>
            <a:endParaRPr lang="en-US" altLang="zh-CN" sz="2800" dirty="0"/>
          </a:p>
          <a:p>
            <a:pPr algn="just"/>
            <a:r>
              <a:rPr lang="zh-CN" altLang="en-US" sz="2800" dirty="0"/>
              <a:t>老师讲解： </a:t>
            </a:r>
            <a:endParaRPr lang="en-US" altLang="zh-CN" sz="2800" dirty="0"/>
          </a:p>
          <a:p>
            <a:pPr marL="0" indent="0" algn="just">
              <a:buNone/>
            </a:pPr>
            <a:r>
              <a:rPr lang="en-US" altLang="zh-CN" sz="2800" dirty="0"/>
              <a:t>1. </a:t>
            </a:r>
            <a:r>
              <a:rPr lang="zh-CN" altLang="en-US" sz="2800" dirty="0"/>
              <a:t>请问现在离“福音传遍天下的目标”是 </a:t>
            </a:r>
            <a:r>
              <a:rPr lang="en-US" altLang="zh-CN" sz="2800" dirty="0"/>
              <a:t>A. </a:t>
            </a:r>
            <a:r>
              <a:rPr lang="zh-CN" altLang="en-US" sz="2800" dirty="0"/>
              <a:t>越来越远还是 </a:t>
            </a:r>
            <a:r>
              <a:rPr lang="en-US" altLang="zh-CN" sz="2800" dirty="0"/>
              <a:t>B. </a:t>
            </a:r>
            <a:r>
              <a:rPr lang="zh-CN" altLang="en-US" sz="2800" dirty="0"/>
              <a:t>越来越近呢 </a:t>
            </a:r>
            <a:r>
              <a:rPr lang="en-US" altLang="zh-CN" sz="2800" dirty="0"/>
              <a:t>? </a:t>
            </a:r>
          </a:p>
          <a:p>
            <a:pPr marL="0" indent="0" algn="just">
              <a:buNone/>
            </a:pPr>
            <a:r>
              <a:rPr lang="zh-CN" altLang="en-US" sz="2800" dirty="0"/>
              <a:t>（</a:t>
            </a:r>
            <a:r>
              <a:rPr lang="en-US" altLang="zh-CN" sz="2800" dirty="0"/>
              <a:t>P </a:t>
            </a:r>
            <a:r>
              <a:rPr lang="zh-CN" altLang="en-US" sz="2800" dirty="0"/>
              <a:t>击）选 </a:t>
            </a:r>
            <a:r>
              <a:rPr lang="en-US" altLang="zh-CN" sz="2800" dirty="0"/>
              <a:t>B</a:t>
            </a:r>
            <a:r>
              <a:rPr lang="zh-CN" altLang="en-US" sz="2800" dirty="0"/>
              <a:t>。越来越近了。 </a:t>
            </a:r>
            <a:endParaRPr lang="en-US" altLang="zh-CN" sz="2800" dirty="0"/>
          </a:p>
          <a:p>
            <a:pPr marL="0" indent="0" algn="just">
              <a:buNone/>
            </a:pPr>
            <a:r>
              <a:rPr lang="en-US" altLang="zh-CN" sz="2800" dirty="0"/>
              <a:t>2. </a:t>
            </a:r>
            <a:r>
              <a:rPr lang="zh-CN" altLang="en-US" sz="2800" dirty="0"/>
              <a:t>请问现在离“末期”，也就是基督再来的时候”是</a:t>
            </a:r>
            <a:r>
              <a:rPr lang="en-US" altLang="zh-CN" sz="2800" dirty="0"/>
              <a:t>A.</a:t>
            </a:r>
            <a:r>
              <a:rPr lang="zh-CN" altLang="en-US" sz="2800" dirty="0"/>
              <a:t>越来越远还是</a:t>
            </a:r>
            <a:r>
              <a:rPr lang="en-US" altLang="zh-CN" sz="2800" dirty="0"/>
              <a:t>B.</a:t>
            </a:r>
            <a:r>
              <a:rPr lang="zh-CN" altLang="en-US" sz="2800" dirty="0"/>
              <a:t>越来越近呢 </a:t>
            </a:r>
            <a:r>
              <a:rPr lang="en-US" altLang="zh-CN" sz="2800" dirty="0"/>
              <a:t>?</a:t>
            </a:r>
          </a:p>
          <a:p>
            <a:pPr marL="0" indent="0" algn="just">
              <a:buNone/>
            </a:pPr>
            <a:r>
              <a:rPr lang="zh-CN" altLang="en-US" sz="2800" dirty="0"/>
              <a:t>（</a:t>
            </a:r>
            <a:r>
              <a:rPr lang="en-US" altLang="zh-CN" sz="2800" dirty="0"/>
              <a:t>P </a:t>
            </a:r>
            <a:r>
              <a:rPr lang="zh-CN" altLang="en-US" sz="2800" dirty="0"/>
              <a:t>击）还是选 </a:t>
            </a:r>
            <a:r>
              <a:rPr lang="en-US" altLang="zh-CN" sz="2800" dirty="0"/>
              <a:t>B</a:t>
            </a:r>
            <a:r>
              <a:rPr lang="zh-CN" altLang="en-US" sz="2800" dirty="0"/>
              <a:t>。的确，基督再来的时候越来越近了。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1173464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zh-CN" altLang="en-US" sz="2800" dirty="0"/>
              <a:t>最后，大家试试回答第 </a:t>
            </a:r>
            <a:r>
              <a:rPr lang="en-US" altLang="zh-CN" sz="2800" dirty="0"/>
              <a:t>3 </a:t>
            </a:r>
            <a:r>
              <a:rPr lang="zh-CN" altLang="en-US" sz="2800" dirty="0"/>
              <a:t>个问题：什么时候福音传遍天下呢？（请让学生先自由回答）</a:t>
            </a:r>
            <a:endParaRPr lang="en-US" altLang="zh-CN" sz="2800" dirty="0"/>
          </a:p>
          <a:p>
            <a:pPr algn="just">
              <a:lnSpc>
                <a:spcPct val="173000"/>
              </a:lnSpc>
              <a:spcBef>
                <a:spcPts val="1300"/>
              </a:spcBef>
              <a:spcAft>
                <a:spcPts val="1300"/>
              </a:spcAft>
            </a:pPr>
            <a:r>
              <a:rPr lang="zh-CN" altLang="en-US" sz="2800" dirty="0"/>
              <a:t>（</a:t>
            </a:r>
            <a:r>
              <a:rPr lang="en-US" altLang="zh-CN" sz="2800" dirty="0"/>
              <a:t>P </a:t>
            </a:r>
            <a:r>
              <a:rPr lang="zh-CN" altLang="en-US" sz="2800" dirty="0"/>
              <a:t>击）答案是：虽然不知道，但现在离福音传遍天下的目标越来越近 了！</a:t>
            </a:r>
            <a:endParaRPr lang="en-US" altLang="zh-CN" sz="1800" b="0" dirty="0">
              <a:effectLst/>
              <a:latin typeface="宋体" panose="02010600030101010101" pitchFamily="2" charset="-122"/>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16678827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看完了福音要传遍天下，（</a:t>
            </a:r>
            <a:r>
              <a:rPr lang="en-US" altLang="zh-CN" sz="2800" dirty="0"/>
              <a:t>P </a:t>
            </a:r>
            <a:r>
              <a:rPr lang="zh-CN" altLang="en-US" sz="2800" dirty="0"/>
              <a:t>击）我们接着来看第二个预兆</a:t>
            </a:r>
            <a:r>
              <a:rPr lang="en-US" altLang="zh-CN" sz="2800" dirty="0"/>
              <a:t>——</a:t>
            </a:r>
            <a:r>
              <a:rPr lang="zh-CN" altLang="en-US" sz="2800" dirty="0"/>
              <a:t>全球通信技术发达。</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13092347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圣经启示录预言在末世，上帝将差派两位先知用灾难惩罚世界。然后，（</a:t>
            </a:r>
            <a:r>
              <a:rPr lang="en-US" altLang="zh-CN" sz="2800" dirty="0"/>
              <a:t>P </a:t>
            </a:r>
            <a:r>
              <a:rPr lang="zh-CN" altLang="en-US" sz="2800" dirty="0"/>
              <a:t>击）上帝允许他们被杀害，并且尸首会被全世界观看 </a:t>
            </a:r>
            <a:r>
              <a:rPr lang="en-US" altLang="zh-CN" sz="2800" dirty="0"/>
              <a:t>3 </a:t>
            </a:r>
            <a:r>
              <a:rPr lang="zh-CN" altLang="en-US" sz="2800" dirty="0"/>
              <a:t>天半的时间。</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864787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2800" dirty="0"/>
              <a:t>让我们来读出这段启示录中的经文</a:t>
            </a:r>
            <a:endParaRPr lang="en-US" altLang="zh-CN" sz="2800" dirty="0"/>
          </a:p>
          <a:p>
            <a:pPr algn="just"/>
            <a:r>
              <a:rPr lang="zh-CN" altLang="en-US" sz="2800" dirty="0"/>
              <a:t>启示录 </a:t>
            </a:r>
            <a:r>
              <a:rPr lang="en-US" altLang="zh-CN" sz="2800" dirty="0"/>
              <a:t>11</a:t>
            </a:r>
            <a:r>
              <a:rPr lang="zh-CN" altLang="en-US" sz="2800" dirty="0"/>
              <a:t>：</a:t>
            </a:r>
            <a:r>
              <a:rPr lang="en-US" altLang="zh-CN" sz="2800" dirty="0"/>
              <a:t>8 </a:t>
            </a:r>
            <a:r>
              <a:rPr lang="zh-CN" altLang="en-US" sz="2800" dirty="0"/>
              <a:t>他们的尸首就倒在大城里的街上</a:t>
            </a:r>
            <a:r>
              <a:rPr lang="en-US" altLang="zh-CN" sz="2800" dirty="0"/>
              <a:t>……9 </a:t>
            </a:r>
            <a:r>
              <a:rPr lang="zh-CN" altLang="en-US" sz="2800" dirty="0"/>
              <a:t>从各民、各族、各方、 各国中，有人观看他们的尸首三天半，又不许把尸首放在坟墓里。</a:t>
            </a:r>
            <a:r>
              <a:rPr lang="en-US" altLang="zh-CN" sz="2800" dirty="0"/>
              <a:t>10 </a:t>
            </a:r>
            <a:r>
              <a:rPr lang="zh-CN" altLang="en-US" sz="2800" dirty="0"/>
              <a:t>住在地上的人会因他们而欢喜快乐，互相馈送礼物，因为这两位先知曾使 住在地上的人受痛苦。</a:t>
            </a:r>
            <a:endParaRPr lang="en-US" altLang="zh-CN" sz="2800" dirty="0"/>
          </a:p>
          <a:p>
            <a:pPr algn="just"/>
            <a:r>
              <a:rPr lang="zh-CN" altLang="en-US" sz="4000" dirty="0"/>
              <a:t>（</a:t>
            </a:r>
            <a:r>
              <a:rPr lang="en-US" altLang="zh-CN" sz="4000" dirty="0"/>
              <a:t>P </a:t>
            </a:r>
            <a:r>
              <a:rPr lang="zh-CN" altLang="en-US" sz="4000" dirty="0"/>
              <a:t>击）经文提到各民、各族、各方、各国，住在地上的人，意思就是指全球各地的人们。 </a:t>
            </a:r>
            <a:endParaRPr lang="en-US" altLang="zh-CN" sz="4000" dirty="0"/>
          </a:p>
          <a:p>
            <a:pPr algn="just"/>
            <a:r>
              <a:rPr lang="zh-CN" altLang="en-US" sz="4000" dirty="0"/>
              <a:t>（</a:t>
            </a:r>
            <a:r>
              <a:rPr lang="en-US" altLang="zh-CN" sz="4000" dirty="0"/>
              <a:t>P </a:t>
            </a:r>
            <a:r>
              <a:rPr lang="zh-CN" altLang="en-US" sz="4000" dirty="0"/>
              <a:t>击）有人观看他们的尸首三天半，用今天的话来说，就是全球直播 </a:t>
            </a:r>
            <a:r>
              <a:rPr lang="en-US" altLang="zh-CN" sz="4000" dirty="0"/>
              <a:t>3 </a:t>
            </a:r>
            <a:r>
              <a:rPr lang="zh-CN" altLang="en-US" sz="4000" dirty="0"/>
              <a:t>天 半的时间，世界各地都有人可以看到。</a:t>
            </a:r>
            <a:endParaRPr lang="en-US" altLang="zh-CN" sz="1800" dirty="0">
              <a:effectLst/>
              <a:latin typeface="Times New Roman" panose="02020603050405020304" pitchFamily="18" charset="0"/>
              <a:ea typeface="宋体"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18194063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t>启示录是大概 </a:t>
            </a:r>
            <a:r>
              <a:rPr lang="en-US" altLang="zh-CN" dirty="0"/>
              <a:t>2000 </a:t>
            </a:r>
            <a:r>
              <a:rPr lang="zh-CN" altLang="en-US" dirty="0"/>
              <a:t>年前写成的，你们认为那时候有没有全球实时直播的技术呢？（等学生回答）</a:t>
            </a:r>
            <a:endParaRPr lang="en-US" altLang="zh-CN"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dirty="0"/>
              <a:t>—— </a:t>
            </a:r>
            <a:r>
              <a:rPr lang="zh-CN" altLang="en-US" dirty="0"/>
              <a:t>答案是当然没有。</a:t>
            </a:r>
            <a:endParaRPr lang="en-US" altLang="zh-CN" dirty="0"/>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t>那么现在呢？你觉得能 不能做到全球直播呢？</a:t>
            </a:r>
            <a:endParaRPr lang="en-US" altLang="zh-CN"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dirty="0"/>
              <a:t>—— </a:t>
            </a:r>
            <a:r>
              <a:rPr lang="zh-CN" altLang="en-US" dirty="0"/>
              <a:t>是的，现在可以。</a:t>
            </a:r>
            <a:endParaRPr lang="en-US" altLang="zh-CN" sz="1200" dirty="0">
              <a:effectLst/>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14608594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在手机电脑和 </a:t>
            </a:r>
            <a:r>
              <a:rPr lang="en-US" altLang="zh-CN" sz="2800" dirty="0"/>
              <a:t>IPAD </a:t>
            </a:r>
            <a:r>
              <a:rPr lang="zh-CN" altLang="en-US" sz="2800" dirty="0"/>
              <a:t>和电视还没有出现以前，世界还没有互联网。人们要知道远方的事情，只能通过写信的方式去了解，还要等待好长时间才能收到回复。</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34</a:t>
            </a:fld>
            <a:endParaRPr kumimoji="1" lang="zh-CN" altLang="en-US" dirty="0"/>
          </a:p>
        </p:txBody>
      </p:sp>
    </p:spTree>
    <p:extLst>
      <p:ext uri="{BB962C8B-B14F-4D97-AF65-F5344CB8AC3E}">
        <p14:creationId xmlns:p14="http://schemas.microsoft.com/office/powerpoint/2010/main" val="27211567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而今天我们可以通过手机或电脑网络，很快就能知道远方发生的事情。</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40119297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t>而且连续几天直播，被全世界的人实时在线观看的技术已经非常成熟。比如奥运会。每一届夏季奥运会比赛持续超过 </a:t>
            </a:r>
            <a:r>
              <a:rPr lang="en-US" altLang="zh-CN" dirty="0"/>
              <a:t>10 </a:t>
            </a:r>
            <a:r>
              <a:rPr lang="zh-CN" altLang="en-US" dirty="0"/>
              <a:t>天以上，全球各地的观众都能够连续 </a:t>
            </a:r>
            <a:r>
              <a:rPr lang="en-US" altLang="zh-CN" dirty="0"/>
              <a:t>10 </a:t>
            </a:r>
            <a:r>
              <a:rPr lang="zh-CN" altLang="en-US" dirty="0"/>
              <a:t>天以上实时观看比赛。</a:t>
            </a:r>
            <a:endParaRPr lang="zh-CN" altLang="zh-CN" sz="12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9387986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nSpc>
                <a:spcPct val="150000"/>
              </a:lnSpc>
              <a:buFont typeface="Arial" panose="020B0604020202020204" pitchFamily="34" charset="0"/>
              <a:buNone/>
            </a:pPr>
            <a:r>
              <a:rPr lang="zh-CN" altLang="en-US" dirty="0"/>
              <a:t>现在你们说，全球实时直播三天半，</a:t>
            </a:r>
            <a:r>
              <a:rPr lang="en-US" altLang="zh-CN" dirty="0"/>
              <a:t>2000 </a:t>
            </a:r>
            <a:r>
              <a:rPr lang="zh-CN" altLang="en-US" dirty="0"/>
              <a:t>年前的通信技术，能实现吗？ （</a:t>
            </a:r>
            <a:r>
              <a:rPr lang="en-US" altLang="zh-CN" dirty="0"/>
              <a:t>P </a:t>
            </a:r>
            <a:r>
              <a:rPr lang="zh-CN" altLang="en-US" dirty="0"/>
              <a:t>击）不能！那今天的世界通信技术能实现吗？ （</a:t>
            </a:r>
            <a:r>
              <a:rPr lang="en-US" altLang="zh-CN" dirty="0"/>
              <a:t>P </a:t>
            </a:r>
            <a:r>
              <a:rPr lang="zh-CN" altLang="en-US" dirty="0"/>
              <a:t>击）能！</a:t>
            </a:r>
            <a:endParaRPr lang="en-US" altLang="zh-CN" sz="12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37</a:t>
            </a:fld>
            <a:endParaRPr kumimoji="1" lang="zh-CN" altLang="en-US" dirty="0"/>
          </a:p>
        </p:txBody>
      </p:sp>
    </p:spTree>
    <p:extLst>
      <p:ext uri="{BB962C8B-B14F-4D97-AF65-F5344CB8AC3E}">
        <p14:creationId xmlns:p14="http://schemas.microsoft.com/office/powerpoint/2010/main" val="40869958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2800" dirty="0"/>
              <a:t>2000 </a:t>
            </a:r>
            <a:r>
              <a:rPr lang="zh-CN" altLang="en-US" sz="2800" dirty="0"/>
              <a:t>年前启示录预言所需要的全球通信技术，今天已经完全具备了。你 们说主再来的时候是越来越近了还是越来越远呢？</a:t>
            </a:r>
            <a:endParaRPr lang="en-US" altLang="zh-CN" sz="2800" dirty="0"/>
          </a:p>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a:t>
            </a:r>
            <a:r>
              <a:rPr lang="en-US" altLang="zh-CN" sz="2800" dirty="0"/>
              <a:t>P </a:t>
            </a:r>
            <a:r>
              <a:rPr lang="zh-CN" altLang="en-US" sz="2800" dirty="0"/>
              <a:t>击）是的，现在离耶稣基督再来的时候，非常近了，剩下的就只有预言中的事情发生而已。</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35200999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最后我们来看关于兽的印记的预兆。这个同样是启示录中写下的末日会有的事情。</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2230434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2800" dirty="0"/>
              <a:t>让我们先来读出启示录的预言： </a:t>
            </a:r>
            <a:endParaRPr lang="en-US" altLang="zh-CN" sz="2800" dirty="0"/>
          </a:p>
          <a:p>
            <a:pPr algn="just"/>
            <a:r>
              <a:rPr lang="zh-CN" altLang="en-US" sz="2800" dirty="0"/>
              <a:t>启示录 </a:t>
            </a:r>
            <a:r>
              <a:rPr lang="en-US" altLang="zh-CN" sz="2800" dirty="0"/>
              <a:t>13</a:t>
            </a:r>
            <a:r>
              <a:rPr lang="zh-CN" altLang="en-US" sz="2800" dirty="0"/>
              <a:t>：</a:t>
            </a:r>
            <a:r>
              <a:rPr lang="en-US" altLang="zh-CN" sz="2800" dirty="0"/>
              <a:t>16 </a:t>
            </a:r>
            <a:r>
              <a:rPr lang="zh-CN" altLang="en-US" sz="2800" dirty="0"/>
              <a:t>它又叫众人，无论大小贫富，自主的、为奴的，都在右手 上或是在额上受一个印记。</a:t>
            </a:r>
            <a:r>
              <a:rPr lang="en-US" altLang="zh-CN" sz="2800" dirty="0"/>
              <a:t>17 </a:t>
            </a:r>
            <a:r>
              <a:rPr lang="zh-CN" altLang="en-US" sz="2800" dirty="0"/>
              <a:t>除了那受印记、有了兽名或有兽名数目的， 都不得作买卖。 </a:t>
            </a:r>
            <a:endParaRPr lang="en-US" altLang="zh-CN" sz="2800" dirty="0"/>
          </a:p>
          <a:p>
            <a:pPr algn="just"/>
            <a:r>
              <a:rPr lang="zh-CN" altLang="en-US" sz="2800" dirty="0"/>
              <a:t>这个预言当中提到了兽，兽要求人们崇拜它，每个人都要有兽的印记，来表达对它的忠心。为了达到这个目的，它会使用这个印记来掌控人们的买卖。</a:t>
            </a:r>
            <a:endParaRPr lang="en-US"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215749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sz="2800" dirty="0"/>
              <a:t>到时候，只有带有兽的印记的人，有兽的名字或者数目的，才可以做买卖。也就是说，兽会通过这个“兽印”来控制所有人的金钱买卖。</a:t>
            </a:r>
            <a:endParaRPr lang="en-US"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6925466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2800" dirty="0"/>
              <a:t>2000 </a:t>
            </a:r>
            <a:r>
              <a:rPr lang="zh-CN" altLang="en-US" sz="2800" dirty="0"/>
              <a:t>年前，人们即使没有货币，还可以拿自己的物品去换别人的物品， （</a:t>
            </a:r>
            <a:r>
              <a:rPr lang="en-US" altLang="zh-CN" sz="2800" dirty="0"/>
              <a:t>P </a:t>
            </a:r>
            <a:r>
              <a:rPr lang="zh-CN" altLang="en-US" sz="2800" dirty="0"/>
              <a:t>击）后来人们越来越习惯使用硬币或者纸币来交易，因为这样更方便。</a:t>
            </a:r>
            <a:r>
              <a:rPr lang="zh-CN" altLang="en-US" sz="4000" dirty="0"/>
              <a:t>在这种情况下，人们的买卖只受制于自己有多少钱或者多少物品，统治者无法控制人们做买卖，因此以前的人根本无法想象兽怎么用一个印记来控制所有人的买卖。</a:t>
            </a:r>
            <a:endParaRPr lang="en-US" altLang="zh-CN" sz="1800" dirty="0">
              <a:effectLst/>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42</a:t>
            </a:fld>
            <a:endParaRPr kumimoji="1" lang="zh-CN" altLang="en-US" dirty="0"/>
          </a:p>
        </p:txBody>
      </p:sp>
    </p:spTree>
    <p:extLst>
      <p:ext uri="{BB962C8B-B14F-4D97-AF65-F5344CB8AC3E}">
        <p14:creationId xmlns:p14="http://schemas.microsoft.com/office/powerpoint/2010/main" val="26543201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但随着科技的发展，你们现在买东西的时候，更习惯用什么支付呢？（请让学生自由回答） </a:t>
            </a:r>
            <a:endParaRPr lang="en-US" altLang="zh-CN" dirty="0"/>
          </a:p>
          <a:p>
            <a:r>
              <a:rPr lang="zh-CN" altLang="en-US" dirty="0"/>
              <a:t>今天做买卖交易比以往任何时候都更加方便。</a:t>
            </a:r>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4044556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t>只要支付码或者银行卡，就能做买卖。这是史无前例，独属于当今时代才有的交易技术和交易方式。（</a:t>
            </a:r>
            <a:r>
              <a:rPr lang="en-US" altLang="zh-CN" sz="2800" dirty="0"/>
              <a:t>P </a:t>
            </a:r>
            <a:r>
              <a:rPr lang="zh-CN" altLang="en-US" sz="2800" dirty="0"/>
              <a:t>击）而我们钱早已存入银行账户中，由银行系统代为管理，并且交易变得非常方便。</a:t>
            </a:r>
            <a:endParaRPr lang="en-US" altLang="zh-CN" sz="1800" dirty="0">
              <a:effectLst/>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pPr/>
              <a:t>44</a:t>
            </a:fld>
            <a:endParaRPr kumimoji="1" lang="zh-CN" altLang="en-US" dirty="0"/>
          </a:p>
        </p:txBody>
      </p:sp>
    </p:spTree>
    <p:extLst>
      <p:ext uri="{BB962C8B-B14F-4D97-AF65-F5344CB8AC3E}">
        <p14:creationId xmlns:p14="http://schemas.microsoft.com/office/powerpoint/2010/main" val="40776751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FD032C53-5C0C-4B15-865A-C4BE1D6072B6}"/>
              </a:ext>
            </a:extLst>
          </p:cNvPr>
          <p:cNvSpPr>
            <a:spLocks noGrp="1"/>
          </p:cNvSpPr>
          <p:nvPr>
            <p:ph type="body" idx="1"/>
          </p:nvPr>
        </p:nvSpPr>
        <p:spPr/>
        <p:txBody>
          <a:bodyPr/>
          <a:lstStyle/>
          <a:p>
            <a:pPr algn="just"/>
            <a:r>
              <a:rPr lang="zh-CN" altLang="en-US" sz="2800" dirty="0"/>
              <a:t>而且，目前研发的技术已经可以做到在皮肤下植入芯片作为一个人独特的认证方式，以后普及开来，连二维码和芯片卡都不用了，买卖只要挥挥手就可以了，真的很方便了。</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6758013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不过，伴随方便而出现的就是危险，所以世界各国政府已经在使用监管 系统，监督和控制不法交易。 </a:t>
            </a:r>
            <a:endParaRPr lang="en-US" altLang="zh-CN" dirty="0"/>
          </a:p>
          <a:p>
            <a:r>
              <a:rPr lang="zh-CN" altLang="en-US" dirty="0"/>
              <a:t>（</a:t>
            </a:r>
            <a:r>
              <a:rPr lang="en-US" altLang="zh-CN" dirty="0"/>
              <a:t>P </a:t>
            </a:r>
            <a:r>
              <a:rPr lang="zh-CN" altLang="en-US" dirty="0"/>
              <a:t>击）现在世界上，实物交易已经没有了，现金交易越来越少，而电子支付则越来越多。 </a:t>
            </a:r>
            <a:endParaRPr lang="en-US" altLang="zh-CN" dirty="0"/>
          </a:p>
          <a:p>
            <a:r>
              <a:rPr lang="zh-CN" altLang="en-US" dirty="0"/>
              <a:t>（</a:t>
            </a:r>
            <a:r>
              <a:rPr lang="en-US" altLang="zh-CN" dirty="0"/>
              <a:t>P </a:t>
            </a:r>
            <a:r>
              <a:rPr lang="zh-CN" altLang="en-US" dirty="0"/>
              <a:t>击）不难想象，将来当兽来掌管的时候，世界早已不再使用硬币或纸币， 要做到没有兽印就不得买卖，下达一个命令就可以实现了。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0582941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685800">
              <a:lnSpc>
                <a:spcPct val="150000"/>
              </a:lnSpc>
              <a:defRPr/>
            </a:pPr>
            <a:r>
              <a:rPr lang="en-US" altLang="zh-CN" sz="2800" dirty="0"/>
              <a:t>2000 </a:t>
            </a:r>
            <a:r>
              <a:rPr lang="zh-CN" altLang="en-US" sz="2800" dirty="0"/>
              <a:t>年前，没有芯片技术，人们难以想象，但今天，启示录预言兽印控 制买卖的技术已具备，你们说主再来的时候时候是越来越近了还是越来越远了呢？ </a:t>
            </a:r>
            <a:endParaRPr lang="en-US" altLang="zh-CN" sz="2800" dirty="0"/>
          </a:p>
          <a:p>
            <a:pPr defTabSz="685800">
              <a:lnSpc>
                <a:spcPct val="150000"/>
              </a:lnSpc>
              <a:defRPr/>
            </a:pPr>
            <a:r>
              <a:rPr lang="zh-CN" altLang="en-US" sz="2800" dirty="0"/>
              <a:t>（</a:t>
            </a:r>
            <a:r>
              <a:rPr lang="en-US" altLang="zh-CN" sz="2800" dirty="0"/>
              <a:t>P </a:t>
            </a:r>
            <a:r>
              <a:rPr lang="zh-CN" altLang="en-US" sz="2800" dirty="0"/>
              <a:t>击）没错，现在离耶稣基督再来的时候真的非常近了！</a:t>
            </a:r>
            <a:endParaRPr lang="en-US" altLang="zh-CN" sz="1800" dirty="0">
              <a:effectLst/>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14224214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sz="2800" dirty="0"/>
              <a:t>现在我们已经看完全部 </a:t>
            </a:r>
            <a:r>
              <a:rPr lang="en-US" altLang="zh-CN" sz="2800" dirty="0"/>
              <a:t>3 </a:t>
            </a:r>
            <a:r>
              <a:rPr lang="zh-CN" altLang="en-US" sz="2800" dirty="0"/>
              <a:t>个预兆，这些预兆曾经都只是难以想象的预言，</a:t>
            </a:r>
            <a:endParaRPr lang="en-US" altLang="zh-CN" sz="2800" dirty="0"/>
          </a:p>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sz="2800" dirty="0"/>
              <a:t>（</a:t>
            </a:r>
            <a:r>
              <a:rPr lang="en-US" altLang="zh-CN" sz="2800" dirty="0"/>
              <a:t>P </a:t>
            </a:r>
            <a:r>
              <a:rPr lang="zh-CN" altLang="en-US" sz="2800" dirty="0"/>
              <a:t>击）今天通过学习，大家已经看到，耶稣再来的预兆已经出现，而且离他再来的时候就差最后一步。</a:t>
            </a:r>
            <a:endParaRPr lang="en-US" altLang="zh-CN" sz="1800" dirty="0">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30193745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还记得耶稣说过的话吗？“你们几时看见这些事成就，也该知道人子近 了，正在门口了。” 通过预言的应验和预兆的发生，我们知道耶稣的确 已经来到门口了，剩下的就是最后一步，打开门进来。</a:t>
            </a:r>
            <a:endParaRPr lang="zh-CN" altLang="en-US" b="0"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6253683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如果主耶稣再来了，所有已经信靠耶稣重生得救的人，都会被接回永恒的天家，而还没有信主的人，就会经历审判落入永恒的地狱。他再来的 时候近了，也就意味着我们认罪悔改信耶稣的时间也越来越少了，所以不要以为还有很多时间，以后再信。现在老师再问你们，你们愿意相信耶稣是我们的救主吗？（请全体同学回答） </a:t>
            </a:r>
            <a:endParaRPr lang="en-US" altLang="zh-CN" sz="1200" dirty="0">
              <a:effectLst/>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24868182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如果你愿意现在就认罪悔改，接受耶稣基督成为你的救主的话，请在你自己书里的决志卡上，填写你的名字，然后邀请每位填了名字的同学都读出来，好吗？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23532876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老师带领决志祷告结束。 </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2348394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33849725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561711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246659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869782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01947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553856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414811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02986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0" name="图片 9">
            <a:extLst>
              <a:ext uri="{FF2B5EF4-FFF2-40B4-BE49-F238E27FC236}">
                <a16:creationId xmlns:a16="http://schemas.microsoft.com/office/drawing/2014/main" id="{45853ADF-7514-5973-3FEB-F5FE4375894E}"/>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3" name="图片 12">
            <a:extLst>
              <a:ext uri="{FF2B5EF4-FFF2-40B4-BE49-F238E27FC236}">
                <a16:creationId xmlns:a16="http://schemas.microsoft.com/office/drawing/2014/main" id="{D509C152-7283-AF35-5679-2C782B9E0C1E}"/>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4" name="直线连接符 20">
            <a:extLst>
              <a:ext uri="{FF2B5EF4-FFF2-40B4-BE49-F238E27FC236}">
                <a16:creationId xmlns:a16="http://schemas.microsoft.com/office/drawing/2014/main" id="{F9049A8B-E8C4-EE4F-2969-F6B421AEDEE9}"/>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6DCD9B6-7D7A-4AFE-8E66-8E102A757065}"/>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23936DAF-A248-91A7-DCC4-7373643ACE0E}"/>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30D01B-4971-BCF8-450F-100C89FB8E31}"/>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254853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44C56A9D-7AB7-6AE8-2BF3-75D4A22F11FA}"/>
              </a:ext>
            </a:extLst>
          </p:cNvPr>
          <p:cNvPicPr>
            <a:picLocks noChangeAspect="1"/>
          </p:cNvPicPr>
          <p:nvPr/>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274919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43F95F89-112D-4BAE-4C14-EAA26C68E75D}"/>
              </a:ext>
            </a:extLst>
          </p:cNvPr>
          <p:cNvPicPr>
            <a:picLocks noChangeAspect="1"/>
          </p:cNvPicPr>
          <p:nvPr/>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352352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99A3767B-85AA-C70E-A0B9-126B41F07E28}"/>
              </a:ext>
            </a:extLst>
          </p:cNvPr>
          <p:cNvPicPr>
            <a:picLocks noChangeAspect="1"/>
          </p:cNvPicPr>
          <p:nvPr/>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787474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1" name="图片 10">
            <a:extLst>
              <a:ext uri="{FF2B5EF4-FFF2-40B4-BE49-F238E27FC236}">
                <a16:creationId xmlns:a16="http://schemas.microsoft.com/office/drawing/2014/main" id="{96641208-8393-4B48-ECF0-858E53D66C64}"/>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FD86CC53-9232-A398-B5E8-49AA28DAD747}"/>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2CE93F59-DD08-96CA-D509-11130B4A036A}"/>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FAAA127-8233-26D2-F7F6-E504FD768E90}"/>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11CDE9A-434B-A8BE-1F36-6FB944C969A4}"/>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174FADFB-0BAE-05E5-BF80-FE0667FBDD66}"/>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371015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D1E38866-9121-4E54-8A19-6F762B7A14F6}"/>
              </a:ext>
            </a:extLst>
          </p:cNvPr>
          <p:cNvPicPr>
            <a:picLocks noChangeAspect="1"/>
          </p:cNvPicPr>
          <p:nvPr/>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207410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DAF54427-94BF-02E9-C867-F6E80E0783E5}"/>
              </a:ext>
            </a:extLst>
          </p:cNvPr>
          <p:cNvPicPr>
            <a:picLocks noChangeAspect="1"/>
          </p:cNvPicPr>
          <p:nvPr/>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17756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0CE3769F-E632-D6F1-9BE6-CBA8CE9FC442}"/>
              </a:ext>
            </a:extLst>
          </p:cNvPr>
          <p:cNvPicPr>
            <a:picLocks noChangeAspect="1"/>
          </p:cNvPicPr>
          <p:nvPr/>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665505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1" name="图片 10">
            <a:extLst>
              <a:ext uri="{FF2B5EF4-FFF2-40B4-BE49-F238E27FC236}">
                <a16:creationId xmlns:a16="http://schemas.microsoft.com/office/drawing/2014/main" id="{C8F72D54-D89F-751E-4272-5031E1865BDF}"/>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0668313C-60E3-84D7-3E86-093DD1E7A159}"/>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149A877F-90B3-ABC1-C3D0-81AF0659EA50}"/>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E50637CE-5FC7-EC62-9326-77742B869A6B}"/>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D485F51-45C9-DF68-4381-A9D17B371A25}"/>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C1F0486-6177-F891-780D-B4CE8B4DBAEC}"/>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791995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76075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31212413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DABBD7D8-EADE-27E6-EF74-0947BC6E343E}"/>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301B52B7-2BFF-4BA4-2D05-9DDECB1AEB6A}"/>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E1249477-412E-F1F8-E3A9-DC2D92EF75D7}"/>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03DE291E-C46A-C99D-E8A8-5FE4579C1736}"/>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6" name="图片 24" descr="图片 24">
            <a:extLst>
              <a:ext uri="{FF2B5EF4-FFF2-40B4-BE49-F238E27FC236}">
                <a16:creationId xmlns:a16="http://schemas.microsoft.com/office/drawing/2014/main" id="{6AA5F022-04F7-2DDE-EB7D-3CCD791FA2BD}"/>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7" name="图片 25" descr="图片 25">
            <a:extLst>
              <a:ext uri="{FF2B5EF4-FFF2-40B4-BE49-F238E27FC236}">
                <a16:creationId xmlns:a16="http://schemas.microsoft.com/office/drawing/2014/main" id="{9B287C04-ED1B-6386-304E-9C792836577C}"/>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14500836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08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7228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8643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6799318"/>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 id="2147483850" r:id="rId18"/>
    <p:sldLayoutId id="2147483851" r:id="rId19"/>
    <p:sldLayoutId id="2147483852" r:id="rId20"/>
    <p:sldLayoutId id="2147483853" r:id="rId21"/>
    <p:sldLayoutId id="2147483854" r:id="rId2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1.xml"/><Relationship Id="rId5" Type="http://schemas.openxmlformats.org/officeDocument/2006/relationships/image" Target="../media/image18.tiff"/><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file:////var/folders/9j/d74mmv095tz19vc3z1pkrr940000gn/T/com.microsoft.Word/WebArchiveCopyPasteTempFiles/page257image6191952"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49.tiff"/><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55.jpg"/><Relationship Id="rId5" Type="http://schemas.openxmlformats.org/officeDocument/2006/relationships/image" Target="../media/image54.tiff"/><Relationship Id="rId4" Type="http://schemas.openxmlformats.org/officeDocument/2006/relationships/image" Target="../media/image53.tiff"/></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55.jpg"/></Relationships>
</file>

<file path=ppt/slides/_rels/slide4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59.gif"/><Relationship Id="rId4" Type="http://schemas.openxmlformats.org/officeDocument/2006/relationships/image" Target="../media/image58.jpeg"/></Relationships>
</file>

<file path=ppt/slides/_rels/slide45.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tiff"/></Relationships>
</file>

<file path=ppt/slides/_rels/slide4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65.pn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47.xml"/><Relationship Id="rId1" Type="http://schemas.openxmlformats.org/officeDocument/2006/relationships/slideLayout" Target="../slideLayouts/slideLayout14.xml"/><Relationship Id="rId4" Type="http://schemas.openxmlformats.org/officeDocument/2006/relationships/image" Target="../media/image61.tiff"/></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0.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0">
              <a:srgbClr val="FFF992"/>
            </a:gs>
            <a:gs pos="100000">
              <a:srgbClr val="FEFAB9"/>
            </a:gs>
          </a:gsLst>
          <a:lin ang="1800000" scaled="0"/>
        </a:gradFill>
        <a:effectLst/>
      </p:bgPr>
    </p:bg>
    <p:spTree>
      <p:nvGrpSpPr>
        <p:cNvPr id="1" name=""/>
        <p:cNvGrpSpPr/>
        <p:nvPr/>
      </p:nvGrpSpPr>
      <p:grpSpPr>
        <a:xfrm>
          <a:off x="0" y="0"/>
          <a:ext cx="0" cy="0"/>
          <a:chOff x="0" y="0"/>
          <a:chExt cx="0" cy="0"/>
        </a:xfrm>
      </p:grpSpPr>
      <p:sp>
        <p:nvSpPr>
          <p:cNvPr id="3" name="圆角矩形 2">
            <a:extLst>
              <a:ext uri="{FF2B5EF4-FFF2-40B4-BE49-F238E27FC236}">
                <a16:creationId xmlns:a16="http://schemas.microsoft.com/office/drawing/2014/main" id="{145D0648-117E-617D-9C18-BF50F692BD90}"/>
              </a:ext>
            </a:extLst>
          </p:cNvPr>
          <p:cNvSpPr/>
          <p:nvPr/>
        </p:nvSpPr>
        <p:spPr>
          <a:xfrm>
            <a:off x="5069059" y="5792019"/>
            <a:ext cx="2578462" cy="61268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sp>
        <p:nvSpPr>
          <p:cNvPr id="2" name="圆角矩形 1">
            <a:extLst>
              <a:ext uri="{FF2B5EF4-FFF2-40B4-BE49-F238E27FC236}">
                <a16:creationId xmlns:a16="http://schemas.microsoft.com/office/drawing/2014/main" id="{2B5D430F-B1B5-4FC0-BF1D-2BBAAEE25842}"/>
              </a:ext>
            </a:extLst>
          </p:cNvPr>
          <p:cNvSpPr/>
          <p:nvPr/>
        </p:nvSpPr>
        <p:spPr>
          <a:xfrm>
            <a:off x="1492482" y="5792019"/>
            <a:ext cx="2578462" cy="61268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pic>
        <p:nvPicPr>
          <p:cNvPr id="5" name="图片 4">
            <a:extLst>
              <a:ext uri="{FF2B5EF4-FFF2-40B4-BE49-F238E27FC236}">
                <a16:creationId xmlns:a16="http://schemas.microsoft.com/office/drawing/2014/main" id="{3131AA87-E82F-473D-AFCB-FCF0EE08DD56}"/>
              </a:ext>
            </a:extLst>
          </p:cNvPr>
          <p:cNvPicPr>
            <a:picLocks noChangeAspect="1"/>
          </p:cNvPicPr>
          <p:nvPr/>
        </p:nvPicPr>
        <p:blipFill rotWithShape="1">
          <a:blip r:embed="rId3"/>
          <a:srcRect l="22199" r="21390" b="13129"/>
          <a:stretch/>
        </p:blipFill>
        <p:spPr>
          <a:xfrm>
            <a:off x="1492482" y="1538920"/>
            <a:ext cx="2578462" cy="42129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图片包含 男人, 站, 建筑, 前&#10;&#10;描述已自动生成">
            <a:extLst>
              <a:ext uri="{FF2B5EF4-FFF2-40B4-BE49-F238E27FC236}">
                <a16:creationId xmlns:a16="http://schemas.microsoft.com/office/drawing/2014/main" id="{D15D466B-737F-42FB-B7D2-859570AFB0C7}"/>
              </a:ext>
            </a:extLst>
          </p:cNvPr>
          <p:cNvPicPr>
            <a:picLocks noChangeAspect="1"/>
          </p:cNvPicPr>
          <p:nvPr/>
        </p:nvPicPr>
        <p:blipFill rotWithShape="1">
          <a:blip r:embed="rId4"/>
          <a:srcRect l="19677" r="10020" b="13129"/>
          <a:stretch/>
        </p:blipFill>
        <p:spPr>
          <a:xfrm>
            <a:off x="5094391" y="1538920"/>
            <a:ext cx="2557127" cy="42129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文本框 21">
            <a:extLst>
              <a:ext uri="{FF2B5EF4-FFF2-40B4-BE49-F238E27FC236}">
                <a16:creationId xmlns:a16="http://schemas.microsoft.com/office/drawing/2014/main" id="{34CD15D2-1C0A-496C-A141-56D893548BAD}"/>
              </a:ext>
            </a:extLst>
          </p:cNvPr>
          <p:cNvSpPr txBox="1"/>
          <p:nvPr/>
        </p:nvSpPr>
        <p:spPr>
          <a:xfrm>
            <a:off x="1791698" y="5834412"/>
            <a:ext cx="1980029" cy="523220"/>
          </a:xfrm>
          <a:prstGeom prst="rect">
            <a:avLst/>
          </a:prstGeom>
          <a:noFill/>
        </p:spPr>
        <p:txBody>
          <a:bodyPr wrap="none" rtlCol="0">
            <a:spAutoFit/>
          </a:bodyPr>
          <a:lstStyle/>
          <a:p>
            <a:pPr algn="ctr"/>
            <a:r>
              <a:rPr lang="zh-CN" altLang="en-US" sz="2800" dirty="0">
                <a:latin typeface="Microsoft YaHei UI" panose="020B0503020204020204" pitchFamily="34" charset="-122"/>
                <a:ea typeface="Microsoft YaHei UI" panose="020B0503020204020204" pitchFamily="34" charset="-122"/>
              </a:rPr>
              <a:t>弥赛亚的死</a:t>
            </a:r>
            <a:endParaRPr lang="en-US" altLang="zh-CN" sz="2800" dirty="0">
              <a:latin typeface="Microsoft YaHei UI" panose="020B0503020204020204" pitchFamily="34" charset="-122"/>
              <a:ea typeface="Microsoft YaHei UI" panose="020B0503020204020204" pitchFamily="34" charset="-122"/>
            </a:endParaRPr>
          </a:p>
        </p:txBody>
      </p:sp>
      <p:sp>
        <p:nvSpPr>
          <p:cNvPr id="24" name="文本框 23">
            <a:extLst>
              <a:ext uri="{FF2B5EF4-FFF2-40B4-BE49-F238E27FC236}">
                <a16:creationId xmlns:a16="http://schemas.microsoft.com/office/drawing/2014/main" id="{45FB801A-34E2-47B1-AC0A-47AFEE3A08BA}"/>
              </a:ext>
            </a:extLst>
          </p:cNvPr>
          <p:cNvSpPr txBox="1"/>
          <p:nvPr/>
        </p:nvSpPr>
        <p:spPr>
          <a:xfrm>
            <a:off x="5203403" y="5834412"/>
            <a:ext cx="2339102" cy="523220"/>
          </a:xfrm>
          <a:prstGeom prst="rect">
            <a:avLst/>
          </a:prstGeom>
          <a:noFill/>
        </p:spPr>
        <p:txBody>
          <a:bodyPr wrap="none" rtlCol="0">
            <a:spAutoFit/>
          </a:bodyPr>
          <a:lstStyle/>
          <a:p>
            <a:pPr algn="ctr"/>
            <a:r>
              <a:rPr lang="zh-CN" altLang="en-US" sz="2800" dirty="0">
                <a:latin typeface="Microsoft YaHei UI" panose="020B0503020204020204" pitchFamily="34" charset="-122"/>
                <a:ea typeface="Microsoft YaHei UI" panose="020B0503020204020204" pitchFamily="34" charset="-122"/>
              </a:rPr>
              <a:t>弥赛亚的复活</a:t>
            </a:r>
            <a:endParaRPr lang="en-US" altLang="zh-CN" sz="2800" dirty="0">
              <a:latin typeface="Microsoft YaHei UI" panose="020B0503020204020204" pitchFamily="34" charset="-122"/>
              <a:ea typeface="Microsoft YaHei UI" panose="020B0503020204020204" pitchFamily="34" charset="-122"/>
            </a:endParaRPr>
          </a:p>
        </p:txBody>
      </p:sp>
      <p:sp>
        <p:nvSpPr>
          <p:cNvPr id="4" name="标题 3">
            <a:extLst>
              <a:ext uri="{FF2B5EF4-FFF2-40B4-BE49-F238E27FC236}">
                <a16:creationId xmlns:a16="http://schemas.microsoft.com/office/drawing/2014/main" id="{211C6C4E-CED6-0740-8500-F782DEDC6B5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弥赛亚预言的应验</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08604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2"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AD2F2A-BD80-A740-A198-80B4C8134B19}"/>
              </a:ext>
            </a:extLst>
          </p:cNvPr>
          <p:cNvPicPr>
            <a:picLocks noChangeAspect="1"/>
          </p:cNvPicPr>
          <p:nvPr/>
        </p:nvPicPr>
        <p:blipFill rotWithShape="1">
          <a:blip r:embed="rId3"/>
          <a:srcRect l="4187" r="4363"/>
          <a:stretch/>
        </p:blipFill>
        <p:spPr>
          <a:xfrm>
            <a:off x="4019107" y="0"/>
            <a:ext cx="512489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组合 3">
            <a:extLst>
              <a:ext uri="{FF2B5EF4-FFF2-40B4-BE49-F238E27FC236}">
                <a16:creationId xmlns:a16="http://schemas.microsoft.com/office/drawing/2014/main" id="{D1670794-26FE-3799-8F0E-4A4414EBD99C}"/>
              </a:ext>
            </a:extLst>
          </p:cNvPr>
          <p:cNvGrpSpPr/>
          <p:nvPr/>
        </p:nvGrpSpPr>
        <p:grpSpPr>
          <a:xfrm>
            <a:off x="146958" y="1807574"/>
            <a:ext cx="3674398" cy="3169388"/>
            <a:chOff x="146958" y="1807574"/>
            <a:chExt cx="3674398" cy="3169388"/>
          </a:xfrm>
        </p:grpSpPr>
        <p:pic>
          <p:nvPicPr>
            <p:cNvPr id="6" name="图片 5">
              <a:extLst>
                <a:ext uri="{FF2B5EF4-FFF2-40B4-BE49-F238E27FC236}">
                  <a16:creationId xmlns:a16="http://schemas.microsoft.com/office/drawing/2014/main" id="{E9BB5ECD-1BC2-3E4E-FEA7-33FA26D313F6}"/>
                </a:ext>
              </a:extLst>
            </p:cNvPr>
            <p:cNvPicPr>
              <a:picLocks noChangeAspect="1"/>
            </p:cNvPicPr>
            <p:nvPr/>
          </p:nvPicPr>
          <p:blipFill rotWithShape="1">
            <a:blip r:embed="rId4">
              <a:alphaModFix amt="85000"/>
            </a:blip>
            <a:srcRect l="17233" t="21332" r="20655" b="21334"/>
            <a:stretch/>
          </p:blipFill>
          <p:spPr>
            <a:xfrm>
              <a:off x="2903202" y="4259137"/>
              <a:ext cx="918154" cy="717825"/>
            </a:xfrm>
            <a:prstGeom prst="rect">
              <a:avLst/>
            </a:prstGeom>
          </p:spPr>
        </p:pic>
        <p:pic>
          <p:nvPicPr>
            <p:cNvPr id="7" name="图片 6">
              <a:extLst>
                <a:ext uri="{FF2B5EF4-FFF2-40B4-BE49-F238E27FC236}">
                  <a16:creationId xmlns:a16="http://schemas.microsoft.com/office/drawing/2014/main" id="{6D906863-F3F0-86A1-844F-A9FEB462C6BD}"/>
                </a:ext>
              </a:extLst>
            </p:cNvPr>
            <p:cNvPicPr>
              <a:picLocks noChangeAspect="1"/>
            </p:cNvPicPr>
            <p:nvPr/>
          </p:nvPicPr>
          <p:blipFill rotWithShape="1">
            <a:blip r:embed="rId4">
              <a:alphaModFix amt="85000"/>
            </a:blip>
            <a:srcRect l="17233" t="21332" r="20655" b="21334"/>
            <a:stretch/>
          </p:blipFill>
          <p:spPr>
            <a:xfrm rot="10800000">
              <a:off x="146958" y="1807574"/>
              <a:ext cx="918154" cy="717825"/>
            </a:xfrm>
            <a:prstGeom prst="rect">
              <a:avLst/>
            </a:prstGeom>
          </p:spPr>
        </p:pic>
        <p:grpSp>
          <p:nvGrpSpPr>
            <p:cNvPr id="8" name="组合 7">
              <a:extLst>
                <a:ext uri="{FF2B5EF4-FFF2-40B4-BE49-F238E27FC236}">
                  <a16:creationId xmlns:a16="http://schemas.microsoft.com/office/drawing/2014/main" id="{8EAD78C4-1374-2162-F8D1-3218BB3B2E0D}"/>
                </a:ext>
              </a:extLst>
            </p:cNvPr>
            <p:cNvGrpSpPr/>
            <p:nvPr/>
          </p:nvGrpSpPr>
          <p:grpSpPr>
            <a:xfrm>
              <a:off x="1024689" y="2080168"/>
              <a:ext cx="2684717" cy="2391643"/>
              <a:chOff x="6224954" y="1265960"/>
              <a:chExt cx="2684717" cy="2391643"/>
            </a:xfrm>
          </p:grpSpPr>
          <p:cxnSp>
            <p:nvCxnSpPr>
              <p:cNvPr id="12" name="直线连接符 11">
                <a:extLst>
                  <a:ext uri="{FF2B5EF4-FFF2-40B4-BE49-F238E27FC236}">
                    <a16:creationId xmlns:a16="http://schemas.microsoft.com/office/drawing/2014/main" id="{E45CB46A-1CEF-95F6-BBF5-7A22F5DFA11C}"/>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6A52A62C-A2F2-B68D-F34F-87039552208A}"/>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9" name="组合 8">
              <a:extLst>
                <a:ext uri="{FF2B5EF4-FFF2-40B4-BE49-F238E27FC236}">
                  <a16:creationId xmlns:a16="http://schemas.microsoft.com/office/drawing/2014/main" id="{DC3F7784-BF4C-1E96-3C5B-1DB54760FFB8}"/>
                </a:ext>
              </a:extLst>
            </p:cNvPr>
            <p:cNvGrpSpPr/>
            <p:nvPr/>
          </p:nvGrpSpPr>
          <p:grpSpPr>
            <a:xfrm rot="10800000">
              <a:off x="274214" y="2342012"/>
              <a:ext cx="2684717" cy="2422873"/>
              <a:chOff x="6224954" y="1265960"/>
              <a:chExt cx="2684717" cy="2422873"/>
            </a:xfrm>
          </p:grpSpPr>
          <p:cxnSp>
            <p:nvCxnSpPr>
              <p:cNvPr id="10" name="直线连接符 9">
                <a:extLst>
                  <a:ext uri="{FF2B5EF4-FFF2-40B4-BE49-F238E27FC236}">
                    <a16:creationId xmlns:a16="http://schemas.microsoft.com/office/drawing/2014/main" id="{23F15435-496F-636C-15D3-DB024A240C51}"/>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11" name="直线连接符 10">
                <a:extLst>
                  <a:ext uri="{FF2B5EF4-FFF2-40B4-BE49-F238E27FC236}">
                    <a16:creationId xmlns:a16="http://schemas.microsoft.com/office/drawing/2014/main" id="{0DF791F6-73DE-4347-79FD-CCE23A5B65E2}"/>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grpSp>
      <p:sp>
        <p:nvSpPr>
          <p:cNvPr id="14" name="标题 1">
            <a:extLst>
              <a:ext uri="{FF2B5EF4-FFF2-40B4-BE49-F238E27FC236}">
                <a16:creationId xmlns:a16="http://schemas.microsoft.com/office/drawing/2014/main" id="{FA0197C0-5176-07F2-E3D6-BBD2DE347D22}"/>
              </a:ext>
            </a:extLst>
          </p:cNvPr>
          <p:cNvSpPr txBox="1">
            <a:spLocks/>
          </p:cNvSpPr>
          <p:nvPr/>
        </p:nvSpPr>
        <p:spPr>
          <a:xfrm>
            <a:off x="349281" y="3540370"/>
            <a:ext cx="3406702" cy="154744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880"/>
              </a:lnSpc>
            </a:pPr>
            <a:endParaRPr kumimoji="1" lang="zh-CN" altLang="en-US" sz="2400" b="1" dirty="0">
              <a:solidFill>
                <a:srgbClr val="002060"/>
              </a:solidFill>
              <a:latin typeface="Microsoft YaHei" panose="020B0503020204020204" pitchFamily="34" charset="-122"/>
              <a:ea typeface="Microsoft YaHei" panose="020B0503020204020204" pitchFamily="34" charset="-122"/>
            </a:endParaRPr>
          </a:p>
        </p:txBody>
      </p:sp>
      <p:sp>
        <p:nvSpPr>
          <p:cNvPr id="15" name="标题 1">
            <a:extLst>
              <a:ext uri="{FF2B5EF4-FFF2-40B4-BE49-F238E27FC236}">
                <a16:creationId xmlns:a16="http://schemas.microsoft.com/office/drawing/2014/main" id="{83DF558D-BE45-6C76-A99F-D38EADA257BE}"/>
              </a:ext>
            </a:extLst>
          </p:cNvPr>
          <p:cNvSpPr txBox="1">
            <a:spLocks/>
          </p:cNvSpPr>
          <p:nvPr/>
        </p:nvSpPr>
        <p:spPr>
          <a:xfrm>
            <a:off x="283908" y="2446639"/>
            <a:ext cx="3425498" cy="1764447"/>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500"/>
              </a:lnSpc>
            </a:pPr>
            <a:r>
              <a:rPr lang="zh-CN" altLang="en-US" sz="4000" b="1" spc="-150" dirty="0">
                <a:latin typeface="Microsoft YaHei" panose="020B0503020204020204" pitchFamily="34" charset="-122"/>
                <a:ea typeface="Microsoft YaHei" panose="020B0503020204020204" pitchFamily="34" charset="-122"/>
              </a:rPr>
              <a:t>弥赛亚基督</a:t>
            </a:r>
            <a:endParaRPr lang="en-US" altLang="zh-CN" sz="4000" b="1" spc="-150" dirty="0">
              <a:latin typeface="Microsoft YaHei" panose="020B0503020204020204" pitchFamily="34" charset="-122"/>
              <a:ea typeface="Microsoft YaHei" panose="020B0503020204020204" pitchFamily="34" charset="-122"/>
            </a:endParaRPr>
          </a:p>
          <a:p>
            <a:pPr algn="ctr">
              <a:lnSpc>
                <a:spcPts val="4500"/>
              </a:lnSpc>
            </a:pPr>
            <a:r>
              <a:rPr lang="zh-CN" altLang="en-US" sz="4000" b="1" spc="-150" dirty="0">
                <a:latin typeface="Microsoft YaHei" panose="020B0503020204020204" pitchFamily="34" charset="-122"/>
                <a:ea typeface="Microsoft YaHei" panose="020B0503020204020204" pitchFamily="34" charset="-122"/>
              </a:rPr>
              <a:t>再来的预兆</a:t>
            </a:r>
            <a:endParaRPr lang="en-US" altLang="zh-CN" sz="4000" b="1" spc="-150" dirty="0">
              <a:latin typeface="Microsoft YaHei" panose="020B0503020204020204" pitchFamily="34" charset="-122"/>
              <a:ea typeface="Microsoft YaHei" panose="020B0503020204020204" pitchFamily="34" charset="-122"/>
            </a:endParaRPr>
          </a:p>
        </p:txBody>
      </p:sp>
      <p:sp>
        <p:nvSpPr>
          <p:cNvPr id="16" name="标题 1">
            <a:extLst>
              <a:ext uri="{FF2B5EF4-FFF2-40B4-BE49-F238E27FC236}">
                <a16:creationId xmlns:a16="http://schemas.microsoft.com/office/drawing/2014/main" id="{464D829A-8D95-4429-26F8-0774AC15C274}"/>
              </a:ext>
            </a:extLst>
          </p:cNvPr>
          <p:cNvSpPr txBox="1">
            <a:spLocks/>
          </p:cNvSpPr>
          <p:nvPr/>
        </p:nvSpPr>
        <p:spPr>
          <a:xfrm>
            <a:off x="276364" y="3751877"/>
            <a:ext cx="3433041" cy="154744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2880"/>
              </a:lnSpc>
            </a:pPr>
            <a:r>
              <a:rPr lang="zh-CN" altLang="en-US" sz="2200" b="1" dirty="0">
                <a:latin typeface="Microsoft YaHei" panose="020B0503020204020204" pitchFamily="34" charset="-122"/>
                <a:ea typeface="Microsoft YaHei" panose="020B0503020204020204" pitchFamily="34" charset="-122"/>
              </a:rPr>
              <a:t>约翰福音</a:t>
            </a:r>
            <a:r>
              <a:rPr lang="en-US" altLang="zh-CN" sz="2200" b="1" dirty="0">
                <a:latin typeface="Microsoft YaHei" panose="020B0503020204020204" pitchFamily="34" charset="-122"/>
                <a:ea typeface="Microsoft YaHei" panose="020B0503020204020204" pitchFamily="34" charset="-122"/>
              </a:rPr>
              <a:t>13:29</a:t>
            </a:r>
          </a:p>
          <a:p>
            <a:pPr algn="ctr">
              <a:lnSpc>
                <a:spcPts val="2880"/>
              </a:lnSpc>
            </a:pPr>
            <a:r>
              <a:rPr lang="zh-CN" altLang="en-US" sz="2200" b="1" dirty="0">
                <a:latin typeface="Microsoft YaHei" panose="020B0503020204020204" pitchFamily="34" charset="-122"/>
                <a:ea typeface="Microsoft YaHei" panose="020B0503020204020204" pitchFamily="34" charset="-122"/>
              </a:rPr>
              <a:t>第</a:t>
            </a:r>
            <a:r>
              <a:rPr lang="en-US" altLang="zh-CN" sz="2200" b="1" dirty="0">
                <a:latin typeface="Microsoft YaHei" panose="020B0503020204020204" pitchFamily="34" charset="-122"/>
                <a:ea typeface="Microsoft YaHei" panose="020B0503020204020204" pitchFamily="34" charset="-122"/>
              </a:rPr>
              <a:t>23</a:t>
            </a:r>
            <a:r>
              <a:rPr lang="zh-CN" altLang="en-US" sz="22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2735114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311D8E0-EA3F-824C-91E7-CDF754F0B47C}"/>
              </a:ext>
            </a:extLst>
          </p:cNvPr>
          <p:cNvSpPr txBox="1"/>
          <p:nvPr/>
        </p:nvSpPr>
        <p:spPr>
          <a:xfrm>
            <a:off x="-1441938" y="1617785"/>
            <a:ext cx="184731" cy="369332"/>
          </a:xfrm>
          <a:prstGeom prst="rect">
            <a:avLst/>
          </a:prstGeom>
          <a:noFill/>
        </p:spPr>
        <p:txBody>
          <a:bodyPr wrap="none" rtlCol="0">
            <a:spAutoFit/>
          </a:bodyPr>
          <a:lstStyle/>
          <a:p>
            <a:endParaRPr lang="en-CN" dirty="0"/>
          </a:p>
        </p:txBody>
      </p:sp>
      <p:pic>
        <p:nvPicPr>
          <p:cNvPr id="4" name="耶稣升天">
            <a:hlinkClick r:id="" action="ppaction://media"/>
            <a:extLst>
              <a:ext uri="{FF2B5EF4-FFF2-40B4-BE49-F238E27FC236}">
                <a16:creationId xmlns:a16="http://schemas.microsoft.com/office/drawing/2014/main" id="{A6DC8710-742A-EAD5-A8F6-E9853C610CB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422582"/>
            <a:ext cx="9144000" cy="5143500"/>
          </a:xfrm>
          <a:prstGeom prst="rect">
            <a:avLst/>
          </a:prstGeom>
        </p:spPr>
      </p:pic>
      <p:sp>
        <p:nvSpPr>
          <p:cNvPr id="5" name="标题 4">
            <a:extLst>
              <a:ext uri="{FF2B5EF4-FFF2-40B4-BE49-F238E27FC236}">
                <a16:creationId xmlns:a16="http://schemas.microsoft.com/office/drawing/2014/main" id="{F4E8B511-7CA2-5991-BD4F-391D21D8F6CB}"/>
              </a:ext>
            </a:extLst>
          </p:cNvPr>
          <p:cNvSpPr>
            <a:spLocks noGrp="1"/>
          </p:cNvSpPr>
          <p:nvPr>
            <p:ph type="title"/>
          </p:nvPr>
        </p:nvSpPr>
        <p:spPr/>
        <p:txBody>
          <a:bodyPr/>
          <a:lstStyle/>
          <a:p>
            <a:r>
              <a:rPr lang="zh-CN" altLang="en-US" sz="3600" dirty="0">
                <a:effectLst/>
                <a:latin typeface="微软雅黑" panose="020B0503020204020204" pitchFamily="34" charset="-122"/>
                <a:ea typeface="微软雅黑" panose="020B0503020204020204" pitchFamily="34" charset="-122"/>
              </a:rPr>
              <a:t>耶稣怎样升天，他就会怎样再来</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157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卡通人物&#10;&#10;描述已自动生成">
            <a:extLst>
              <a:ext uri="{FF2B5EF4-FFF2-40B4-BE49-F238E27FC236}">
                <a16:creationId xmlns:a16="http://schemas.microsoft.com/office/drawing/2014/main" id="{6E7111BF-0B77-5A7A-16E1-D93E22DA9527}"/>
              </a:ext>
            </a:extLst>
          </p:cNvPr>
          <p:cNvPicPr>
            <a:picLocks noChangeAspect="1"/>
          </p:cNvPicPr>
          <p:nvPr/>
        </p:nvPicPr>
        <p:blipFill>
          <a:blip r:embed="rId3"/>
          <a:stretch>
            <a:fillRect/>
          </a:stretch>
        </p:blipFill>
        <p:spPr>
          <a:xfrm>
            <a:off x="1" y="3429000"/>
            <a:ext cx="3669644" cy="3669644"/>
          </a:xfrm>
          <a:prstGeom prst="rect">
            <a:avLst/>
          </a:prstGeom>
        </p:spPr>
      </p:pic>
      <p:pic>
        <p:nvPicPr>
          <p:cNvPr id="7" name="图片 6" descr="图片包含 户外, 男人, 站, 飞行&#10;&#10;描述已自动生成">
            <a:extLst>
              <a:ext uri="{FF2B5EF4-FFF2-40B4-BE49-F238E27FC236}">
                <a16:creationId xmlns:a16="http://schemas.microsoft.com/office/drawing/2014/main" id="{77BC2991-2835-55FC-55A3-88E059D9075F}"/>
              </a:ext>
            </a:extLst>
          </p:cNvPr>
          <p:cNvPicPr>
            <a:picLocks noChangeAspect="1"/>
          </p:cNvPicPr>
          <p:nvPr/>
        </p:nvPicPr>
        <p:blipFill rotWithShape="1">
          <a:blip r:embed="rId4"/>
          <a:srcRect l="30135" r="27432" b="12181"/>
          <a:stretch/>
        </p:blipFill>
        <p:spPr>
          <a:xfrm>
            <a:off x="2995909" y="0"/>
            <a:ext cx="3152181" cy="36696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对话气泡: 圆角矩形 4">
            <a:extLst>
              <a:ext uri="{FF2B5EF4-FFF2-40B4-BE49-F238E27FC236}">
                <a16:creationId xmlns:a16="http://schemas.microsoft.com/office/drawing/2014/main" id="{81B6B8FE-EF8C-146D-14AE-8CA7063776C5}"/>
              </a:ext>
            </a:extLst>
          </p:cNvPr>
          <p:cNvSpPr/>
          <p:nvPr/>
        </p:nvSpPr>
        <p:spPr>
          <a:xfrm>
            <a:off x="3948140" y="4019309"/>
            <a:ext cx="4638667" cy="2147230"/>
          </a:xfrm>
          <a:prstGeom prst="wedgeRoundRectCallout">
            <a:avLst>
              <a:gd name="adj1" fmla="val -61648"/>
              <a:gd name="adj2" fmla="val 5046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 name="Rectangle 2">
            <a:extLst>
              <a:ext uri="{FF2B5EF4-FFF2-40B4-BE49-F238E27FC236}">
                <a16:creationId xmlns:a16="http://schemas.microsoft.com/office/drawing/2014/main" id="{BB655E4F-EA3E-DEE7-04A6-B59ECE946416}"/>
              </a:ext>
            </a:extLst>
          </p:cNvPr>
          <p:cNvSpPr/>
          <p:nvPr/>
        </p:nvSpPr>
        <p:spPr>
          <a:xfrm>
            <a:off x="4109326" y="4585471"/>
            <a:ext cx="4500631" cy="825419"/>
          </a:xfrm>
          <a:prstGeom prst="rect">
            <a:avLst/>
          </a:prstGeom>
          <a:noFill/>
        </p:spPr>
        <p:txBody>
          <a:bodyPr wrap="square">
            <a:spAutoFit/>
          </a:bodyPr>
          <a:lstStyle/>
          <a:p>
            <a:pPr>
              <a:lnSpc>
                <a:spcPct val="150000"/>
              </a:lnSpc>
            </a:pPr>
            <a:r>
              <a:rPr lang="zh-CN" altLang="en-US" sz="3600" dirty="0">
                <a:latin typeface="微软雅黑" panose="020B0503020204020204" pitchFamily="34" charset="-122"/>
                <a:ea typeface="微软雅黑" panose="020B0503020204020204" pitchFamily="34" charset="-122"/>
              </a:rPr>
              <a:t>耶稣什么时候再来？</a:t>
            </a:r>
            <a:endParaRPr lang="en-US" altLang="zh-CN"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7920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72715" y="3751674"/>
            <a:ext cx="7873096" cy="285742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13:26</a:t>
            </a:r>
            <a:r>
              <a:rPr lang="zh-CN" altLang="en-US" sz="2800" dirty="0">
                <a:latin typeface="Microsoft YaHei" panose="020B0503020204020204" pitchFamily="34" charset="-122"/>
                <a:ea typeface="Microsoft YaHei" panose="020B0503020204020204" pitchFamily="34" charset="-122"/>
              </a:rPr>
              <a:t> 那时，他们要看见人子有大能力、大荣耀，驾云降临。</a:t>
            </a:r>
            <a:r>
              <a:rPr lang="en-US" altLang="zh-CN" sz="2800" dirty="0">
                <a:latin typeface="Microsoft YaHei" panose="020B0503020204020204" pitchFamily="34" charset="-122"/>
                <a:ea typeface="Microsoft YaHei" panose="020B0503020204020204" pitchFamily="34" charset="-122"/>
              </a:rPr>
              <a:t>……32 </a:t>
            </a:r>
            <a:r>
              <a:rPr lang="zh-CN" altLang="en-US" sz="2800" b="1" dirty="0">
                <a:solidFill>
                  <a:srgbClr val="FF0000"/>
                </a:solidFill>
                <a:latin typeface="Microsoft YaHei" panose="020B0503020204020204" pitchFamily="34" charset="-122"/>
                <a:ea typeface="Microsoft YaHei" panose="020B0503020204020204" pitchFamily="34" charset="-122"/>
              </a:rPr>
              <a:t>但那日子、那时辰，没有人知道，连天上的使者也不知道，子也不知道，惟有父知道。</a:t>
            </a:r>
            <a:r>
              <a:rPr lang="en-US" altLang="zh-CN" sz="2800" dirty="0">
                <a:latin typeface="Microsoft YaHei" panose="020B0503020204020204" pitchFamily="34" charset="-122"/>
                <a:ea typeface="Microsoft YaHei" panose="020B0503020204020204" pitchFamily="34" charset="-122"/>
              </a:rPr>
              <a:t>33</a:t>
            </a:r>
            <a:r>
              <a:rPr lang="zh-CN" altLang="en-US" sz="2800" dirty="0">
                <a:latin typeface="Microsoft YaHei" panose="020B0503020204020204" pitchFamily="34" charset="-122"/>
                <a:ea typeface="Microsoft YaHei" panose="020B0503020204020204" pitchFamily="34" charset="-122"/>
              </a:rPr>
              <a:t> 你们要谨慎，警醒祈祷，因为你们不晓得那日期几时来到。 </a:t>
            </a:r>
          </a:p>
        </p:txBody>
      </p:sp>
      <p:pic>
        <p:nvPicPr>
          <p:cNvPr id="2" name="Picture 1">
            <a:extLst>
              <a:ext uri="{FF2B5EF4-FFF2-40B4-BE49-F238E27FC236}">
                <a16:creationId xmlns:a16="http://schemas.microsoft.com/office/drawing/2014/main" id="{B9542089-49AD-C74D-B3A7-0FF88364A36A}"/>
              </a:ext>
            </a:extLst>
          </p:cNvPr>
          <p:cNvPicPr>
            <a:picLocks noChangeAspect="1"/>
          </p:cNvPicPr>
          <p:nvPr/>
        </p:nvPicPr>
        <p:blipFill>
          <a:blip r:embed="rId3"/>
          <a:stretch>
            <a:fillRect/>
          </a:stretch>
        </p:blipFill>
        <p:spPr>
          <a:xfrm>
            <a:off x="2485561" y="1369002"/>
            <a:ext cx="4247403" cy="22209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标题 17">
            <a:extLst>
              <a:ext uri="{FF2B5EF4-FFF2-40B4-BE49-F238E27FC236}">
                <a16:creationId xmlns:a16="http://schemas.microsoft.com/office/drawing/2014/main" id="{1ACFB90C-1A01-0E4A-9BAD-5937F326183D}"/>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弥赛亚再来的预言</a:t>
            </a:r>
            <a:br>
              <a:rPr lang="zh-CN" altLang="en-US" dirty="0">
                <a:latin typeface="微软雅黑" panose="020B0503020204020204" pitchFamily="34" charset="-122"/>
                <a:ea typeface="微软雅黑" panose="020B0503020204020204" pitchFamily="34" charset="-122"/>
              </a:rPr>
            </a:br>
            <a:endParaRPr lang="zh-CN" altLang="en-US" dirty="0"/>
          </a:p>
        </p:txBody>
      </p:sp>
      <p:sp>
        <p:nvSpPr>
          <p:cNvPr id="5" name="文本框 4">
            <a:extLst>
              <a:ext uri="{FF2B5EF4-FFF2-40B4-BE49-F238E27FC236}">
                <a16:creationId xmlns:a16="http://schemas.microsoft.com/office/drawing/2014/main" id="{15CDC125-DBFC-AD75-1E7C-00F424613593}"/>
              </a:ext>
            </a:extLst>
          </p:cNvPr>
          <p:cNvSpPr txBox="1"/>
          <p:nvPr/>
        </p:nvSpPr>
        <p:spPr>
          <a:xfrm>
            <a:off x="454532" y="4577273"/>
            <a:ext cx="8309463" cy="584775"/>
          </a:xfrm>
          <a:prstGeom prst="rect">
            <a:avLst/>
          </a:prstGeom>
          <a:noFill/>
        </p:spPr>
        <p:txBody>
          <a:bodyPr wrap="square">
            <a:spAutoFit/>
          </a:bodyPr>
          <a:lstStyle/>
          <a:p>
            <a:pPr algn="ctr"/>
            <a:r>
              <a:rPr lang="zh-CN" altLang="en-US" sz="3200" b="1" dirty="0">
                <a:latin typeface="Microsoft YaHei" panose="020B0503020204020204" pitchFamily="34" charset="-122"/>
                <a:ea typeface="Microsoft YaHei" panose="020B0503020204020204" pitchFamily="34" charset="-122"/>
              </a:rPr>
              <a:t>耶稣再来的时间 </a:t>
            </a:r>
            <a:r>
              <a:rPr lang="en-US" altLang="zh-CN" sz="3200" b="1" dirty="0">
                <a:latin typeface="Microsoft YaHei" panose="020B0503020204020204" pitchFamily="34" charset="-122"/>
                <a:ea typeface="Microsoft YaHei" panose="020B0503020204020204" pitchFamily="34" charset="-122"/>
              </a:rPr>
              <a:t>—— </a:t>
            </a:r>
            <a:r>
              <a:rPr lang="zh-CN" altLang="en-US" sz="3200" b="1" dirty="0">
                <a:solidFill>
                  <a:srgbClr val="FF0000"/>
                </a:solidFill>
                <a:latin typeface="Microsoft YaHei" panose="020B0503020204020204" pitchFamily="34" charset="-122"/>
                <a:ea typeface="Microsoft YaHei" panose="020B0503020204020204" pitchFamily="34" charset="-122"/>
              </a:rPr>
              <a:t>没有人知道</a:t>
            </a:r>
            <a:endParaRPr lang="zh-CN" altLang="en-US" sz="3200" dirty="0"/>
          </a:p>
        </p:txBody>
      </p:sp>
    </p:spTree>
    <p:extLst>
      <p:ext uri="{BB962C8B-B14F-4D97-AF65-F5344CB8AC3E}">
        <p14:creationId xmlns:p14="http://schemas.microsoft.com/office/powerpoint/2010/main" val="244053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ay 21 Doomsday Pictures: 11 End-of-the-World Predictions">
            <a:extLst>
              <a:ext uri="{FF2B5EF4-FFF2-40B4-BE49-F238E27FC236}">
                <a16:creationId xmlns:a16="http://schemas.microsoft.com/office/drawing/2014/main" id="{751AADF8-A6F2-3447-B1FE-48DB480183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对话气泡: 椭圆形 4">
            <a:extLst>
              <a:ext uri="{FF2B5EF4-FFF2-40B4-BE49-F238E27FC236}">
                <a16:creationId xmlns:a16="http://schemas.microsoft.com/office/drawing/2014/main" id="{18807001-0440-BB88-82E8-465E50AD5C7D}"/>
              </a:ext>
            </a:extLst>
          </p:cNvPr>
          <p:cNvSpPr/>
          <p:nvPr/>
        </p:nvSpPr>
        <p:spPr>
          <a:xfrm>
            <a:off x="160029" y="411579"/>
            <a:ext cx="3397210" cy="2393965"/>
          </a:xfrm>
          <a:prstGeom prst="wedgeEllipseCallout">
            <a:avLst>
              <a:gd name="adj1" fmla="val 41990"/>
              <a:gd name="adj2" fmla="val 54910"/>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A336F5D9-CB97-4740-9CDC-D46959E8C3E6}"/>
              </a:ext>
            </a:extLst>
          </p:cNvPr>
          <p:cNvSpPr txBox="1"/>
          <p:nvPr/>
        </p:nvSpPr>
        <p:spPr>
          <a:xfrm>
            <a:off x="499992" y="788708"/>
            <a:ext cx="3057247" cy="1658980"/>
          </a:xfrm>
          <a:prstGeom prst="rect">
            <a:avLst/>
          </a:prstGeom>
          <a:noFill/>
        </p:spPr>
        <p:txBody>
          <a:bodyPr wrap="none" rtlCol="0">
            <a:spAutoFit/>
          </a:bodyPr>
          <a:lstStyle/>
          <a:p>
            <a:pPr>
              <a:lnSpc>
                <a:spcPts val="4240"/>
              </a:lnSpc>
            </a:pPr>
            <a:r>
              <a:rPr kumimoji="1" lang="zh-CN" altLang="en-US" sz="2800" b="1" dirty="0">
                <a:latin typeface="Microsoft YaHei" panose="020B0503020204020204" pitchFamily="34" charset="-122"/>
                <a:ea typeface="Microsoft YaHei" panose="020B0503020204020204" pitchFamily="34" charset="-122"/>
              </a:rPr>
              <a:t>耶稣再来的时间：</a:t>
            </a:r>
            <a:endParaRPr kumimoji="1" lang="en-US" altLang="zh-CN" sz="2800" b="1" dirty="0">
              <a:latin typeface="Microsoft YaHei" panose="020B0503020204020204" pitchFamily="34" charset="-122"/>
              <a:ea typeface="Microsoft YaHei" panose="020B0503020204020204" pitchFamily="34" charset="-122"/>
            </a:endParaRPr>
          </a:p>
          <a:p>
            <a:pPr>
              <a:lnSpc>
                <a:spcPts val="4240"/>
              </a:lnSpc>
            </a:pPr>
            <a:r>
              <a:rPr kumimoji="1" lang="en-US" altLang="zh-CN" sz="2800" b="1" dirty="0">
                <a:latin typeface="Microsoft YaHei" panose="020B0503020204020204" pitchFamily="34" charset="-122"/>
                <a:ea typeface="Microsoft YaHei" panose="020B0503020204020204" pitchFamily="34" charset="-122"/>
              </a:rPr>
              <a:t>1994</a:t>
            </a:r>
            <a:r>
              <a:rPr kumimoji="1" lang="zh-CN" altLang="en-US" sz="2800" b="1" dirty="0">
                <a:latin typeface="Microsoft YaHei" panose="020B0503020204020204" pitchFamily="34" charset="-122"/>
                <a:ea typeface="Microsoft YaHei" panose="020B0503020204020204" pitchFamily="34" charset="-122"/>
              </a:rPr>
              <a:t>年</a:t>
            </a:r>
            <a:r>
              <a:rPr kumimoji="1" lang="en-US" altLang="zh-CN" sz="2800" b="1" dirty="0">
                <a:latin typeface="Microsoft YaHei" panose="020B0503020204020204" pitchFamily="34" charset="-122"/>
                <a:ea typeface="Microsoft YaHei" panose="020B0503020204020204" pitchFamily="34" charset="-122"/>
              </a:rPr>
              <a:t>……</a:t>
            </a:r>
          </a:p>
          <a:p>
            <a:pPr>
              <a:lnSpc>
                <a:spcPts val="4240"/>
              </a:lnSpc>
            </a:pPr>
            <a:r>
              <a:rPr kumimoji="1" lang="en-US" altLang="zh-CN" sz="2800" b="1" dirty="0">
                <a:latin typeface="Microsoft YaHei" panose="020B0503020204020204" pitchFamily="34" charset="-122"/>
                <a:ea typeface="Microsoft YaHei" panose="020B0503020204020204" pitchFamily="34" charset="-122"/>
              </a:rPr>
              <a:t>2011</a:t>
            </a:r>
            <a:r>
              <a:rPr kumimoji="1" lang="zh-CN" altLang="en-US" sz="2800" b="1" dirty="0">
                <a:latin typeface="Microsoft YaHei" panose="020B0503020204020204" pitchFamily="34" charset="-122"/>
                <a:ea typeface="Microsoft YaHei" panose="020B0503020204020204" pitchFamily="34" charset="-122"/>
              </a:rPr>
              <a:t>年</a:t>
            </a:r>
            <a:r>
              <a:rPr kumimoji="1" lang="en-US" altLang="zh-CN" sz="2800" b="1" dirty="0">
                <a:latin typeface="Microsoft YaHei" panose="020B0503020204020204" pitchFamily="34" charset="-122"/>
                <a:ea typeface="Microsoft YaHei" panose="020B0503020204020204" pitchFamily="34" charset="-122"/>
              </a:rPr>
              <a:t>……</a:t>
            </a:r>
            <a:endParaRPr kumimoji="1" lang="zh-CN" altLang="en-US" sz="2800" b="1"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97841CB1-8266-B930-2DA0-5FDE29759987}"/>
              </a:ext>
            </a:extLst>
          </p:cNvPr>
          <p:cNvPicPr>
            <a:picLocks noChangeAspect="1"/>
          </p:cNvPicPr>
          <p:nvPr/>
        </p:nvPicPr>
        <p:blipFill rotWithShape="1">
          <a:blip r:embed="rId4"/>
          <a:srcRect l="32256" t="9756"/>
          <a:stretch/>
        </p:blipFill>
        <p:spPr>
          <a:xfrm>
            <a:off x="-3912" y="0"/>
            <a:ext cx="9144000" cy="68579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12">
            <a:extLst>
              <a:ext uri="{FF2B5EF4-FFF2-40B4-BE49-F238E27FC236}">
                <a16:creationId xmlns:a16="http://schemas.microsoft.com/office/drawing/2014/main" id="{CFF4785B-E28E-46EB-0290-12EFF971E4A7}"/>
              </a:ext>
            </a:extLst>
          </p:cNvPr>
          <p:cNvPicPr>
            <a:picLocks noChangeAspect="1"/>
          </p:cNvPicPr>
          <p:nvPr/>
        </p:nvPicPr>
        <p:blipFill rotWithShape="1">
          <a:blip r:embed="rId5"/>
          <a:srcRect r="50430"/>
          <a:stretch/>
        </p:blipFill>
        <p:spPr>
          <a:xfrm>
            <a:off x="7107069" y="4612888"/>
            <a:ext cx="1888603" cy="2133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3803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卡通人物&#10;&#10;描述已自动生成">
            <a:extLst>
              <a:ext uri="{FF2B5EF4-FFF2-40B4-BE49-F238E27FC236}">
                <a16:creationId xmlns:a16="http://schemas.microsoft.com/office/drawing/2014/main" id="{6E7111BF-0B77-5A7A-16E1-D93E22DA9527}"/>
              </a:ext>
            </a:extLst>
          </p:cNvPr>
          <p:cNvPicPr>
            <a:picLocks noChangeAspect="1"/>
          </p:cNvPicPr>
          <p:nvPr/>
        </p:nvPicPr>
        <p:blipFill>
          <a:blip r:embed="rId3"/>
          <a:stretch>
            <a:fillRect/>
          </a:stretch>
        </p:blipFill>
        <p:spPr>
          <a:xfrm>
            <a:off x="1" y="3429000"/>
            <a:ext cx="3669644" cy="3669644"/>
          </a:xfrm>
          <a:prstGeom prst="rect">
            <a:avLst/>
          </a:prstGeom>
        </p:spPr>
      </p:pic>
      <p:pic>
        <p:nvPicPr>
          <p:cNvPr id="7" name="图片 6" descr="图片包含 户外, 男人, 站, 飞行&#10;&#10;描述已自动生成">
            <a:extLst>
              <a:ext uri="{FF2B5EF4-FFF2-40B4-BE49-F238E27FC236}">
                <a16:creationId xmlns:a16="http://schemas.microsoft.com/office/drawing/2014/main" id="{77BC2991-2835-55FC-55A3-88E059D9075F}"/>
              </a:ext>
            </a:extLst>
          </p:cNvPr>
          <p:cNvPicPr>
            <a:picLocks noChangeAspect="1"/>
          </p:cNvPicPr>
          <p:nvPr/>
        </p:nvPicPr>
        <p:blipFill rotWithShape="1">
          <a:blip r:embed="rId4"/>
          <a:srcRect l="30135" r="27432" b="12181"/>
          <a:stretch/>
        </p:blipFill>
        <p:spPr>
          <a:xfrm>
            <a:off x="2995909" y="0"/>
            <a:ext cx="3152181" cy="36696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对话气泡: 圆角矩形 4">
            <a:extLst>
              <a:ext uri="{FF2B5EF4-FFF2-40B4-BE49-F238E27FC236}">
                <a16:creationId xmlns:a16="http://schemas.microsoft.com/office/drawing/2014/main" id="{81B6B8FE-EF8C-146D-14AE-8CA7063776C5}"/>
              </a:ext>
            </a:extLst>
          </p:cNvPr>
          <p:cNvSpPr/>
          <p:nvPr/>
        </p:nvSpPr>
        <p:spPr>
          <a:xfrm>
            <a:off x="3948140" y="4019309"/>
            <a:ext cx="4638667" cy="2147230"/>
          </a:xfrm>
          <a:prstGeom prst="wedgeRoundRectCallout">
            <a:avLst>
              <a:gd name="adj1" fmla="val -61648"/>
              <a:gd name="adj2" fmla="val 5046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 name="Rectangle 2">
            <a:extLst>
              <a:ext uri="{FF2B5EF4-FFF2-40B4-BE49-F238E27FC236}">
                <a16:creationId xmlns:a16="http://schemas.microsoft.com/office/drawing/2014/main" id="{BB655E4F-EA3E-DEE7-04A6-B59ECE946416}"/>
              </a:ext>
            </a:extLst>
          </p:cNvPr>
          <p:cNvSpPr/>
          <p:nvPr/>
        </p:nvSpPr>
        <p:spPr>
          <a:xfrm>
            <a:off x="4109326" y="4263570"/>
            <a:ext cx="4500631" cy="825419"/>
          </a:xfrm>
          <a:prstGeom prst="rect">
            <a:avLst/>
          </a:prstGeom>
          <a:noFill/>
        </p:spPr>
        <p:txBody>
          <a:bodyPr wrap="square">
            <a:spAutoFit/>
          </a:bodyPr>
          <a:lstStyle/>
          <a:p>
            <a:pPr>
              <a:lnSpc>
                <a:spcPct val="150000"/>
              </a:lnSpc>
            </a:pPr>
            <a:r>
              <a:rPr lang="zh-CN" altLang="en-US" sz="3600" dirty="0">
                <a:latin typeface="微软雅黑" panose="020B0503020204020204" pitchFamily="34" charset="-122"/>
                <a:ea typeface="微软雅黑" panose="020B0503020204020204" pitchFamily="34" charset="-122"/>
              </a:rPr>
              <a:t>耶稣什么时候再来？</a:t>
            </a:r>
            <a:endParaRPr lang="en-US" altLang="zh-CN" sz="36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5B6118AC-74F6-BFAB-F748-C020855BF2C1}"/>
              </a:ext>
            </a:extLst>
          </p:cNvPr>
          <p:cNvSpPr txBox="1"/>
          <p:nvPr/>
        </p:nvSpPr>
        <p:spPr>
          <a:xfrm>
            <a:off x="5482643" y="5115489"/>
            <a:ext cx="1569660" cy="646331"/>
          </a:xfrm>
          <a:prstGeom prst="rect">
            <a:avLst/>
          </a:prstGeom>
          <a:noFill/>
        </p:spPr>
        <p:txBody>
          <a:bodyPr wrap="none" rtlCol="0">
            <a:spAutoFit/>
          </a:bodyPr>
          <a:lstStyle/>
          <a:p>
            <a:r>
              <a:rPr lang="zh-CN" altLang="en-US" sz="3600" b="1" dirty="0">
                <a:solidFill>
                  <a:srgbClr val="FF0000"/>
                </a:solidFill>
                <a:latin typeface="微软雅黑" panose="020B0503020204020204" pitchFamily="34" charset="-122"/>
                <a:ea typeface="微软雅黑" panose="020B0503020204020204" pitchFamily="34" charset="-122"/>
              </a:rPr>
              <a:t>不知道</a:t>
            </a:r>
          </a:p>
        </p:txBody>
      </p:sp>
    </p:spTree>
    <p:extLst>
      <p:ext uri="{BB962C8B-B14F-4D97-AF65-F5344CB8AC3E}">
        <p14:creationId xmlns:p14="http://schemas.microsoft.com/office/powerpoint/2010/main" val="57456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卡通人物&#10;&#10;描述已自动生成">
            <a:extLst>
              <a:ext uri="{FF2B5EF4-FFF2-40B4-BE49-F238E27FC236}">
                <a16:creationId xmlns:a16="http://schemas.microsoft.com/office/drawing/2014/main" id="{6E7111BF-0B77-5A7A-16E1-D93E22DA9527}"/>
              </a:ext>
            </a:extLst>
          </p:cNvPr>
          <p:cNvPicPr>
            <a:picLocks noChangeAspect="1"/>
          </p:cNvPicPr>
          <p:nvPr/>
        </p:nvPicPr>
        <p:blipFill>
          <a:blip r:embed="rId3"/>
          <a:stretch>
            <a:fillRect/>
          </a:stretch>
        </p:blipFill>
        <p:spPr>
          <a:xfrm>
            <a:off x="1" y="3429000"/>
            <a:ext cx="3669644" cy="3669644"/>
          </a:xfrm>
          <a:prstGeom prst="rect">
            <a:avLst/>
          </a:prstGeom>
        </p:spPr>
      </p:pic>
      <p:pic>
        <p:nvPicPr>
          <p:cNvPr id="7" name="图片 6" descr="图片包含 户外, 男人, 站, 飞行&#10;&#10;描述已自动生成">
            <a:extLst>
              <a:ext uri="{FF2B5EF4-FFF2-40B4-BE49-F238E27FC236}">
                <a16:creationId xmlns:a16="http://schemas.microsoft.com/office/drawing/2014/main" id="{77BC2991-2835-55FC-55A3-88E059D9075F}"/>
              </a:ext>
            </a:extLst>
          </p:cNvPr>
          <p:cNvPicPr>
            <a:picLocks noChangeAspect="1"/>
          </p:cNvPicPr>
          <p:nvPr/>
        </p:nvPicPr>
        <p:blipFill rotWithShape="1">
          <a:blip r:embed="rId4"/>
          <a:srcRect l="30135" r="27432" b="12181"/>
          <a:stretch/>
        </p:blipFill>
        <p:spPr>
          <a:xfrm>
            <a:off x="2995909" y="0"/>
            <a:ext cx="3152181" cy="36696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对话气泡: 圆角矩形 4">
            <a:extLst>
              <a:ext uri="{FF2B5EF4-FFF2-40B4-BE49-F238E27FC236}">
                <a16:creationId xmlns:a16="http://schemas.microsoft.com/office/drawing/2014/main" id="{81B6B8FE-EF8C-146D-14AE-8CA7063776C5}"/>
              </a:ext>
            </a:extLst>
          </p:cNvPr>
          <p:cNvSpPr/>
          <p:nvPr/>
        </p:nvSpPr>
        <p:spPr>
          <a:xfrm>
            <a:off x="3948140" y="4019309"/>
            <a:ext cx="4638667" cy="2147230"/>
          </a:xfrm>
          <a:prstGeom prst="wedgeRoundRectCallout">
            <a:avLst>
              <a:gd name="adj1" fmla="val -61648"/>
              <a:gd name="adj2" fmla="val 5046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 name="Rectangle 2">
            <a:extLst>
              <a:ext uri="{FF2B5EF4-FFF2-40B4-BE49-F238E27FC236}">
                <a16:creationId xmlns:a16="http://schemas.microsoft.com/office/drawing/2014/main" id="{BB655E4F-EA3E-DEE7-04A6-B59ECE946416}"/>
              </a:ext>
            </a:extLst>
          </p:cNvPr>
          <p:cNvSpPr/>
          <p:nvPr/>
        </p:nvSpPr>
        <p:spPr>
          <a:xfrm>
            <a:off x="4248222" y="4498113"/>
            <a:ext cx="4500631" cy="1189621"/>
          </a:xfrm>
          <a:prstGeom prst="rect">
            <a:avLst/>
          </a:prstGeom>
          <a:noFill/>
        </p:spPr>
        <p:txBody>
          <a:bodyPr wrap="square">
            <a:spAutoFit/>
          </a:bodyPr>
          <a:lstStyle/>
          <a:p>
            <a:pPr>
              <a:lnSpc>
                <a:spcPts val="4420"/>
              </a:lnSpc>
            </a:pPr>
            <a:r>
              <a:rPr lang="zh-CN" altLang="en-US" sz="3600" dirty="0">
                <a:latin typeface="微软雅黑" panose="020B0503020204020204" pitchFamily="34" charset="-122"/>
                <a:ea typeface="微软雅黑" panose="020B0503020204020204" pitchFamily="34" charset="-122"/>
              </a:rPr>
              <a:t>万一耶稣真的来了，怎么确认是真的？</a:t>
            </a:r>
            <a:endParaRPr lang="en-US" altLang="zh-CN"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60801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43691" y="5170128"/>
            <a:ext cx="8110001" cy="170645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1:7</a:t>
            </a:r>
            <a:r>
              <a:rPr lang="zh-CN" altLang="en-US" sz="2800" dirty="0">
                <a:latin typeface="Microsoft YaHei" panose="020B0503020204020204" pitchFamily="34" charset="-122"/>
                <a:ea typeface="Microsoft YaHei" panose="020B0503020204020204" pitchFamily="34" charset="-122"/>
              </a:rPr>
              <a:t> 看哪，他驾云降临，</a:t>
            </a:r>
            <a:r>
              <a:rPr lang="zh-CN" altLang="en-US" sz="2800" b="1" dirty="0">
                <a:solidFill>
                  <a:srgbClr val="FF0000"/>
                </a:solidFill>
                <a:latin typeface="Microsoft YaHei" panose="020B0503020204020204" pitchFamily="34" charset="-122"/>
                <a:ea typeface="Microsoft YaHei" panose="020B0503020204020204" pitchFamily="34" charset="-122"/>
              </a:rPr>
              <a:t>众目要看见他</a:t>
            </a:r>
            <a:r>
              <a:rPr lang="zh-CN" altLang="en-US" sz="2800" dirty="0">
                <a:latin typeface="Microsoft YaHei" panose="020B0503020204020204" pitchFamily="34" charset="-122"/>
                <a:ea typeface="Microsoft YaHei" panose="020B0503020204020204" pitchFamily="34" charset="-122"/>
              </a:rPr>
              <a:t>，连刺他的人也要看见他，地上的万族都要因他哀哭。 </a:t>
            </a:r>
          </a:p>
        </p:txBody>
      </p:sp>
      <p:pic>
        <p:nvPicPr>
          <p:cNvPr id="12" name="Picture 1">
            <a:extLst>
              <a:ext uri="{FF2B5EF4-FFF2-40B4-BE49-F238E27FC236}">
                <a16:creationId xmlns:a16="http://schemas.microsoft.com/office/drawing/2014/main" id="{0E575046-9140-164B-84EF-32880972A16B}"/>
              </a:ext>
            </a:extLst>
          </p:cNvPr>
          <p:cNvPicPr>
            <a:picLocks noChangeAspect="1"/>
          </p:cNvPicPr>
          <p:nvPr/>
        </p:nvPicPr>
        <p:blipFill>
          <a:blip r:embed="rId3"/>
          <a:stretch>
            <a:fillRect/>
          </a:stretch>
        </p:blipFill>
        <p:spPr>
          <a:xfrm>
            <a:off x="2225737" y="1284193"/>
            <a:ext cx="4692525" cy="37892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BBE02596-34F0-8646-A0CB-501FB45C4714}"/>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基督再来时大家都会见到</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029660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4A7FC5-F5B0-4E5C-83FF-3E2FC2FA7926}"/>
              </a:ext>
            </a:extLst>
          </p:cNvPr>
          <p:cNvSpPr>
            <a:spLocks noGrp="1"/>
          </p:cNvSpPr>
          <p:nvPr>
            <p:ph type="title"/>
          </p:nvPr>
        </p:nvSpPr>
        <p:spPr>
          <a:prstGeom prst="rect">
            <a:avLst/>
          </a:prstGeom>
        </p:spPr>
        <p:txBody>
          <a:bodyPr/>
          <a:lstStyle/>
          <a:p>
            <a:r>
              <a:rPr lang="zh-CN" altLang="en-US" dirty="0"/>
              <a:t>考一考</a:t>
            </a:r>
          </a:p>
        </p:txBody>
      </p:sp>
      <p:sp>
        <p:nvSpPr>
          <p:cNvPr id="3" name="Rectangle 2">
            <a:extLst>
              <a:ext uri="{FF2B5EF4-FFF2-40B4-BE49-F238E27FC236}">
                <a16:creationId xmlns:a16="http://schemas.microsoft.com/office/drawing/2014/main" id="{DBF224DB-485A-412C-ABF7-4814F1B984DD}"/>
              </a:ext>
            </a:extLst>
          </p:cNvPr>
          <p:cNvSpPr/>
          <p:nvPr/>
        </p:nvSpPr>
        <p:spPr>
          <a:xfrm>
            <a:off x="849451" y="3067345"/>
            <a:ext cx="8206517" cy="2611099"/>
          </a:xfrm>
          <a:prstGeom prst="rect">
            <a:avLst/>
          </a:prstGeom>
        </p:spPr>
        <p:txBody>
          <a:bodyPr wrap="square">
            <a:spAutoFit/>
          </a:bodyPr>
          <a:lstStyle/>
          <a:p>
            <a:pPr>
              <a:lnSpc>
                <a:spcPts val="4060"/>
              </a:lnSpc>
              <a:spcBef>
                <a:spcPts val="1200"/>
              </a:spcBef>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判断题：</a:t>
            </a:r>
            <a:endParaRPr lang="en-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lnSpc>
                <a:spcPts val="4060"/>
              </a:lnSpc>
              <a:spcBef>
                <a:spcPts val="1200"/>
              </a:spcBef>
              <a:buFont typeface="+mj-lt"/>
              <a:buAutoNum type="arabi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圣经记载道：耶稣必定会再来。（     ）</a:t>
            </a:r>
            <a:endParaRPr lang="en-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lnSpc>
                <a:spcPts val="4060"/>
              </a:lnSpc>
              <a:spcBef>
                <a:spcPts val="1200"/>
              </a:spcBef>
              <a:buFont typeface="+mj-lt"/>
              <a:buAutoNum type="arabi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圣经写明了耶稣再来的具体年月日。（     ）</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lnSpc>
                <a:spcPts val="4060"/>
              </a:lnSpc>
              <a:spcBef>
                <a:spcPts val="1200"/>
              </a:spcBef>
              <a:buFont typeface="+mj-lt"/>
              <a:buAutoNum type="arabi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耶稣再来的时候，只有牧师能看到。（     ）</a:t>
            </a:r>
            <a:endParaRPr lang="en-CN" sz="280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6" name="图片 5">
            <a:extLst>
              <a:ext uri="{FF2B5EF4-FFF2-40B4-BE49-F238E27FC236}">
                <a16:creationId xmlns:a16="http://schemas.microsoft.com/office/drawing/2014/main" id="{7DEBD385-C14D-36C4-10E2-140E440F7E26}"/>
              </a:ext>
            </a:extLst>
          </p:cNvPr>
          <p:cNvPicPr>
            <a:picLocks noChangeAspect="1"/>
          </p:cNvPicPr>
          <p:nvPr/>
        </p:nvPicPr>
        <p:blipFill>
          <a:blip r:embed="rId3"/>
          <a:stretch>
            <a:fillRect/>
          </a:stretch>
        </p:blipFill>
        <p:spPr>
          <a:xfrm>
            <a:off x="6888588" y="3680749"/>
            <a:ext cx="597084" cy="597084"/>
          </a:xfrm>
          <a:prstGeom prst="rect">
            <a:avLst/>
          </a:prstGeom>
        </p:spPr>
      </p:pic>
      <p:pic>
        <p:nvPicPr>
          <p:cNvPr id="8" name="图片 7">
            <a:extLst>
              <a:ext uri="{FF2B5EF4-FFF2-40B4-BE49-F238E27FC236}">
                <a16:creationId xmlns:a16="http://schemas.microsoft.com/office/drawing/2014/main" id="{2BFC17A5-147D-018F-A779-E0E9277582C0}"/>
              </a:ext>
            </a:extLst>
          </p:cNvPr>
          <p:cNvPicPr>
            <a:picLocks noChangeAspect="1"/>
          </p:cNvPicPr>
          <p:nvPr/>
        </p:nvPicPr>
        <p:blipFill>
          <a:blip r:embed="rId4"/>
          <a:stretch>
            <a:fillRect/>
          </a:stretch>
        </p:blipFill>
        <p:spPr>
          <a:xfrm>
            <a:off x="7485672" y="4442162"/>
            <a:ext cx="597085" cy="597085"/>
          </a:xfrm>
          <a:prstGeom prst="rect">
            <a:avLst/>
          </a:prstGeom>
        </p:spPr>
      </p:pic>
      <p:pic>
        <p:nvPicPr>
          <p:cNvPr id="9" name="图片 8">
            <a:extLst>
              <a:ext uri="{FF2B5EF4-FFF2-40B4-BE49-F238E27FC236}">
                <a16:creationId xmlns:a16="http://schemas.microsoft.com/office/drawing/2014/main" id="{18AE70C5-B637-2CF0-8EFB-218BA9584D6A}"/>
              </a:ext>
            </a:extLst>
          </p:cNvPr>
          <p:cNvPicPr>
            <a:picLocks noChangeAspect="1"/>
          </p:cNvPicPr>
          <p:nvPr/>
        </p:nvPicPr>
        <p:blipFill>
          <a:blip r:embed="rId4"/>
          <a:stretch>
            <a:fillRect/>
          </a:stretch>
        </p:blipFill>
        <p:spPr>
          <a:xfrm>
            <a:off x="7485672" y="5136643"/>
            <a:ext cx="597085" cy="597085"/>
          </a:xfrm>
          <a:prstGeom prst="rect">
            <a:avLst/>
          </a:prstGeom>
        </p:spPr>
      </p:pic>
    </p:spTree>
    <p:extLst>
      <p:ext uri="{BB962C8B-B14F-4D97-AF65-F5344CB8AC3E}">
        <p14:creationId xmlns:p14="http://schemas.microsoft.com/office/powerpoint/2010/main" val="3328571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卡通人物&#10;&#10;描述已自动生成">
            <a:extLst>
              <a:ext uri="{FF2B5EF4-FFF2-40B4-BE49-F238E27FC236}">
                <a16:creationId xmlns:a16="http://schemas.microsoft.com/office/drawing/2014/main" id="{6E7111BF-0B77-5A7A-16E1-D93E22DA9527}"/>
              </a:ext>
            </a:extLst>
          </p:cNvPr>
          <p:cNvPicPr>
            <a:picLocks noChangeAspect="1"/>
          </p:cNvPicPr>
          <p:nvPr/>
        </p:nvPicPr>
        <p:blipFill>
          <a:blip r:embed="rId3"/>
          <a:stretch>
            <a:fillRect/>
          </a:stretch>
        </p:blipFill>
        <p:spPr>
          <a:xfrm>
            <a:off x="1" y="3429000"/>
            <a:ext cx="3669644" cy="3669644"/>
          </a:xfrm>
          <a:prstGeom prst="rect">
            <a:avLst/>
          </a:prstGeom>
        </p:spPr>
      </p:pic>
      <p:pic>
        <p:nvPicPr>
          <p:cNvPr id="7" name="图片 6" descr="图片包含 户外, 男人, 站, 飞行&#10;&#10;描述已自动生成">
            <a:extLst>
              <a:ext uri="{FF2B5EF4-FFF2-40B4-BE49-F238E27FC236}">
                <a16:creationId xmlns:a16="http://schemas.microsoft.com/office/drawing/2014/main" id="{77BC2991-2835-55FC-55A3-88E059D9075F}"/>
              </a:ext>
            </a:extLst>
          </p:cNvPr>
          <p:cNvPicPr>
            <a:picLocks noChangeAspect="1"/>
          </p:cNvPicPr>
          <p:nvPr/>
        </p:nvPicPr>
        <p:blipFill rotWithShape="1">
          <a:blip r:embed="rId4"/>
          <a:srcRect l="30135" r="27432" b="12181"/>
          <a:stretch/>
        </p:blipFill>
        <p:spPr>
          <a:xfrm>
            <a:off x="2995909" y="0"/>
            <a:ext cx="3152181" cy="36696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对话气泡: 圆角矩形 4">
            <a:extLst>
              <a:ext uri="{FF2B5EF4-FFF2-40B4-BE49-F238E27FC236}">
                <a16:creationId xmlns:a16="http://schemas.microsoft.com/office/drawing/2014/main" id="{81B6B8FE-EF8C-146D-14AE-8CA7063776C5}"/>
              </a:ext>
            </a:extLst>
          </p:cNvPr>
          <p:cNvSpPr/>
          <p:nvPr/>
        </p:nvSpPr>
        <p:spPr>
          <a:xfrm>
            <a:off x="3948140" y="4019309"/>
            <a:ext cx="4638667" cy="2147230"/>
          </a:xfrm>
          <a:prstGeom prst="wedgeRoundRectCallout">
            <a:avLst>
              <a:gd name="adj1" fmla="val -61648"/>
              <a:gd name="adj2" fmla="val 5046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 name="Rectangle 2">
            <a:extLst>
              <a:ext uri="{FF2B5EF4-FFF2-40B4-BE49-F238E27FC236}">
                <a16:creationId xmlns:a16="http://schemas.microsoft.com/office/drawing/2014/main" id="{BB655E4F-EA3E-DEE7-04A6-B59ECE946416}"/>
              </a:ext>
            </a:extLst>
          </p:cNvPr>
          <p:cNvSpPr/>
          <p:nvPr/>
        </p:nvSpPr>
        <p:spPr>
          <a:xfrm>
            <a:off x="4248223" y="4498113"/>
            <a:ext cx="4108700" cy="1189621"/>
          </a:xfrm>
          <a:prstGeom prst="rect">
            <a:avLst/>
          </a:prstGeom>
          <a:noFill/>
        </p:spPr>
        <p:txBody>
          <a:bodyPr wrap="square">
            <a:spAutoFit/>
          </a:bodyPr>
          <a:lstStyle/>
          <a:p>
            <a:pPr>
              <a:lnSpc>
                <a:spcPts val="4420"/>
              </a:lnSpc>
            </a:pPr>
            <a:r>
              <a:rPr lang="zh-CN" altLang="en-US" sz="3600" dirty="0">
                <a:latin typeface="微软雅黑" panose="020B0503020204020204" pitchFamily="34" charset="-122"/>
                <a:ea typeface="微软雅黑" panose="020B0503020204020204" pitchFamily="34" charset="-122"/>
              </a:rPr>
              <a:t>怎么知道耶稣再来的时候近了？</a:t>
            </a:r>
            <a:endParaRPr lang="en-US" altLang="zh-CN"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2306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a:extLst>
              <a:ext uri="{FF2B5EF4-FFF2-40B4-BE49-F238E27FC236}">
                <a16:creationId xmlns:a16="http://schemas.microsoft.com/office/drawing/2014/main" id="{23C95258-9DE4-7047-9C3B-FC5F7C4604A0}"/>
              </a:ext>
            </a:extLst>
          </p:cNvPr>
          <p:cNvSpPr>
            <a:spLocks noChangeArrowheads="1"/>
          </p:cNvSpPr>
          <p:nvPr/>
        </p:nvSpPr>
        <p:spPr bwMode="auto">
          <a:xfrm>
            <a:off x="546753" y="1686190"/>
            <a:ext cx="8170494"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你们可以从无花果树学个比方：当树枝发嫩长叶的时候，你们就知道夏天近了。</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pic>
        <p:nvPicPr>
          <p:cNvPr id="11" name="图片 11">
            <a:extLst>
              <a:ext uri="{FF2B5EF4-FFF2-40B4-BE49-F238E27FC236}">
                <a16:creationId xmlns:a16="http://schemas.microsoft.com/office/drawing/2014/main" id="{F5403A69-AB58-594C-8AD9-8DD4A36C2152}"/>
              </a:ext>
            </a:extLst>
          </p:cNvPr>
          <p:cNvPicPr>
            <a:picLocks noChangeAspect="1"/>
          </p:cNvPicPr>
          <p:nvPr/>
        </p:nvPicPr>
        <p:blipFill>
          <a:blip r:embed="rId3"/>
          <a:stretch>
            <a:fillRect/>
          </a:stretch>
        </p:blipFill>
        <p:spPr>
          <a:xfrm>
            <a:off x="1998491" y="3820718"/>
            <a:ext cx="5147018"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标题 18">
            <a:extLst>
              <a:ext uri="{FF2B5EF4-FFF2-40B4-BE49-F238E27FC236}">
                <a16:creationId xmlns:a16="http://schemas.microsoft.com/office/drawing/2014/main" id="{E33D7FD8-4A65-6945-BAB3-0185B3E08B2F}"/>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主再临的迹象</a:t>
            </a:r>
            <a:br>
              <a:rPr lang="zh-CN" altLang="en-US" dirty="0">
                <a:latin typeface="微软雅黑" panose="020B0503020204020204" pitchFamily="34" charset="-122"/>
                <a:ea typeface="微软雅黑" panose="020B0503020204020204" pitchFamily="34" charset="-122"/>
              </a:rPr>
            </a:br>
            <a:endParaRPr lang="zh-CN" altLang="en-US" dirty="0"/>
          </a:p>
        </p:txBody>
      </p:sp>
      <p:sp>
        <p:nvSpPr>
          <p:cNvPr id="2" name="Rectangle 10">
            <a:extLst>
              <a:ext uri="{FF2B5EF4-FFF2-40B4-BE49-F238E27FC236}">
                <a16:creationId xmlns:a16="http://schemas.microsoft.com/office/drawing/2014/main" id="{55971A7C-4284-505E-4A5B-E9648F0D1FF5}"/>
              </a:ext>
            </a:extLst>
          </p:cNvPr>
          <p:cNvSpPr>
            <a:spLocks noChangeArrowheads="1"/>
          </p:cNvSpPr>
          <p:nvPr/>
        </p:nvSpPr>
        <p:spPr bwMode="auto">
          <a:xfrm>
            <a:off x="545368" y="1686190"/>
            <a:ext cx="8170494"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a:t>
            </a:r>
            <a:r>
              <a:rPr lang="zh-CN" altLang="en-US" sz="2800" b="1" dirty="0">
                <a:solidFill>
                  <a:srgbClr val="FF0000"/>
                </a:solidFill>
                <a:latin typeface="Microsoft YaHei" panose="020B0503020204020204" pitchFamily="34" charset="-122"/>
                <a:ea typeface="Microsoft YaHei" panose="020B0503020204020204" pitchFamily="34" charset="-122"/>
              </a:rPr>
              <a:t>无花果树学个比方</a:t>
            </a:r>
            <a:r>
              <a:rPr lang="zh-CN" altLang="en-US" sz="2800" dirty="0">
                <a:latin typeface="Microsoft YaHei" panose="020B0503020204020204" pitchFamily="34" charset="-122"/>
                <a:ea typeface="Microsoft YaHei" panose="020B0503020204020204" pitchFamily="34" charset="-122"/>
              </a:rPr>
              <a:t>：当树枝发嫩长叶的时候，你们就知道夏天近了。</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spTree>
    <p:extLst>
      <p:ext uri="{BB962C8B-B14F-4D97-AF65-F5344CB8AC3E}">
        <p14:creationId xmlns:p14="http://schemas.microsoft.com/office/powerpoint/2010/main" val="3499208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xit" presetSubtype="0" fill="hold" grpId="0"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a:extLst>
              <a:ext uri="{FF2B5EF4-FFF2-40B4-BE49-F238E27FC236}">
                <a16:creationId xmlns:a16="http://schemas.microsoft.com/office/drawing/2014/main" id="{1F5CC131-CE8A-49C6-1190-FCB7C5D7A548}"/>
              </a:ext>
            </a:extLst>
          </p:cNvPr>
          <p:cNvSpPr/>
          <p:nvPr/>
        </p:nvSpPr>
        <p:spPr>
          <a:xfrm>
            <a:off x="3545712" y="4149961"/>
            <a:ext cx="1620456" cy="58477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3BD51E21-C363-73B8-55E1-8E7202A6371B}"/>
              </a:ext>
            </a:extLst>
          </p:cNvPr>
          <p:cNvSpPr txBox="1"/>
          <p:nvPr/>
        </p:nvSpPr>
        <p:spPr>
          <a:xfrm>
            <a:off x="3853238" y="4149961"/>
            <a:ext cx="1005403"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春天</a:t>
            </a:r>
          </a:p>
        </p:txBody>
      </p:sp>
      <p:sp>
        <p:nvSpPr>
          <p:cNvPr id="13" name="圆角矩形 12">
            <a:extLst>
              <a:ext uri="{FF2B5EF4-FFF2-40B4-BE49-F238E27FC236}">
                <a16:creationId xmlns:a16="http://schemas.microsoft.com/office/drawing/2014/main" id="{911C624E-C0FB-377C-C1ED-223FCFF17552}"/>
              </a:ext>
            </a:extLst>
          </p:cNvPr>
          <p:cNvSpPr/>
          <p:nvPr/>
        </p:nvSpPr>
        <p:spPr>
          <a:xfrm>
            <a:off x="6771512" y="4149961"/>
            <a:ext cx="1620456" cy="58477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F7F7AEAF-BB25-D4AA-32E5-3A4E4DA819D3}"/>
              </a:ext>
            </a:extLst>
          </p:cNvPr>
          <p:cNvSpPr txBox="1"/>
          <p:nvPr/>
        </p:nvSpPr>
        <p:spPr>
          <a:xfrm>
            <a:off x="7079038" y="4149961"/>
            <a:ext cx="1005403"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夏天</a:t>
            </a:r>
          </a:p>
        </p:txBody>
      </p:sp>
      <p:sp>
        <p:nvSpPr>
          <p:cNvPr id="3" name="圆角矩形 2">
            <a:extLst>
              <a:ext uri="{FF2B5EF4-FFF2-40B4-BE49-F238E27FC236}">
                <a16:creationId xmlns:a16="http://schemas.microsoft.com/office/drawing/2014/main" id="{288A8968-A2F3-DE71-D7AD-AC5A86FD3003}"/>
              </a:ext>
            </a:extLst>
          </p:cNvPr>
          <p:cNvSpPr/>
          <p:nvPr/>
        </p:nvSpPr>
        <p:spPr>
          <a:xfrm>
            <a:off x="497712" y="4149961"/>
            <a:ext cx="1620456" cy="58477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pic>
        <p:nvPicPr>
          <p:cNvPr id="2052" name="Picture 4" descr="Seasonal Trees 图片、库存照片和矢量图| Shutterstock">
            <a:extLst>
              <a:ext uri="{FF2B5EF4-FFF2-40B4-BE49-F238E27FC236}">
                <a16:creationId xmlns:a16="http://schemas.microsoft.com/office/drawing/2014/main" id="{64551541-6993-3D45-B6CF-71830F7518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5626" y="2"/>
            <a:ext cx="2822713" cy="4141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E36727C-3A0D-5241-89AF-39E1E9A92C3E}"/>
              </a:ext>
            </a:extLst>
          </p:cNvPr>
          <p:cNvSpPr>
            <a:spLocks noGrp="1"/>
          </p:cNvSpPr>
          <p:nvPr>
            <p:ph type="title"/>
          </p:nvPr>
        </p:nvSpPr>
        <p:spPr>
          <a:xfrm>
            <a:off x="0" y="5304364"/>
            <a:ext cx="9144000" cy="1325563"/>
          </a:xfrm>
        </p:spPr>
        <p:txBody>
          <a:bodyPr/>
          <a:lstStyle/>
          <a:p>
            <a:r>
              <a:rPr lang="zh-CN" altLang="en-US" sz="3200" dirty="0">
                <a:solidFill>
                  <a:schemeClr val="tx1"/>
                </a:solidFill>
              </a:rPr>
              <a:t>当树枝发嫩长叶的时候</a:t>
            </a:r>
            <a:r>
              <a:rPr lang="zh-CN" altLang="en-US" sz="3200" dirty="0"/>
              <a:t>，</a:t>
            </a:r>
            <a:r>
              <a:rPr lang="zh-CN" altLang="en-US" sz="3200" dirty="0">
                <a:solidFill>
                  <a:schemeClr val="tx1"/>
                </a:solidFill>
              </a:rPr>
              <a:t>你们就知道夏天近了</a:t>
            </a:r>
            <a:endParaRPr lang="zh-CN" altLang="en-US" sz="3200" dirty="0"/>
          </a:p>
        </p:txBody>
      </p:sp>
      <p:sp>
        <p:nvSpPr>
          <p:cNvPr id="4" name="文本框 3">
            <a:extLst>
              <a:ext uri="{FF2B5EF4-FFF2-40B4-BE49-F238E27FC236}">
                <a16:creationId xmlns:a16="http://schemas.microsoft.com/office/drawing/2014/main" id="{FC710496-4827-BD75-A0AF-9A3A3C5C7F0E}"/>
              </a:ext>
            </a:extLst>
          </p:cNvPr>
          <p:cNvSpPr txBox="1"/>
          <p:nvPr/>
        </p:nvSpPr>
        <p:spPr>
          <a:xfrm>
            <a:off x="805238" y="4149961"/>
            <a:ext cx="1005403"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冬天</a:t>
            </a:r>
          </a:p>
        </p:txBody>
      </p:sp>
      <p:pic>
        <p:nvPicPr>
          <p:cNvPr id="7" name="Picture 4" descr="Seasonal Trees 图片、库存照片和矢量图| Shutterstock">
            <a:extLst>
              <a:ext uri="{FF2B5EF4-FFF2-40B4-BE49-F238E27FC236}">
                <a16:creationId xmlns:a16="http://schemas.microsoft.com/office/drawing/2014/main" id="{F8D0A850-1DED-FA5C-56EE-6332A968C6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2714495" y="2"/>
            <a:ext cx="3432313" cy="4141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4" descr="Seasonal Trees 图片、库存照片和矢量图| Shutterstock">
            <a:extLst>
              <a:ext uri="{FF2B5EF4-FFF2-40B4-BE49-F238E27FC236}">
                <a16:creationId xmlns:a16="http://schemas.microsoft.com/office/drawing/2014/main" id="{C02FA751-E05B-EDA0-316F-81B67D0378A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6082748" y="0"/>
            <a:ext cx="3061252" cy="4141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C667CC70-6802-577F-D556-B44EFFE3577F}"/>
              </a:ext>
            </a:extLst>
          </p:cNvPr>
          <p:cNvSpPr txBox="1"/>
          <p:nvPr/>
        </p:nvSpPr>
        <p:spPr>
          <a:xfrm>
            <a:off x="1998438" y="5987651"/>
            <a:ext cx="1005403" cy="584775"/>
          </a:xfrm>
          <a:prstGeom prst="rect">
            <a:avLst/>
          </a:prstGeom>
          <a:noFill/>
        </p:spPr>
        <p:txBody>
          <a:bodyPr wrap="none" rtlCol="0">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春天</a:t>
            </a:r>
          </a:p>
        </p:txBody>
      </p:sp>
      <p:sp>
        <p:nvSpPr>
          <p:cNvPr id="10" name="文本框 9">
            <a:extLst>
              <a:ext uri="{FF2B5EF4-FFF2-40B4-BE49-F238E27FC236}">
                <a16:creationId xmlns:a16="http://schemas.microsoft.com/office/drawing/2014/main" id="{7C9A9793-B0A7-B66D-4C97-283603569659}"/>
              </a:ext>
            </a:extLst>
          </p:cNvPr>
          <p:cNvSpPr txBox="1"/>
          <p:nvPr/>
        </p:nvSpPr>
        <p:spPr>
          <a:xfrm>
            <a:off x="6387285" y="5967145"/>
            <a:ext cx="1005403" cy="584775"/>
          </a:xfrm>
          <a:prstGeom prst="rect">
            <a:avLst/>
          </a:prstGeom>
          <a:noFill/>
        </p:spPr>
        <p:txBody>
          <a:bodyPr wrap="none" rtlCol="0">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夏天</a:t>
            </a:r>
          </a:p>
        </p:txBody>
      </p:sp>
      <p:sp>
        <p:nvSpPr>
          <p:cNvPr id="5" name="椭圆 4">
            <a:extLst>
              <a:ext uri="{FF2B5EF4-FFF2-40B4-BE49-F238E27FC236}">
                <a16:creationId xmlns:a16="http://schemas.microsoft.com/office/drawing/2014/main" id="{77504F1D-9C05-A161-CEF9-CF54D9073F6D}"/>
              </a:ext>
            </a:extLst>
          </p:cNvPr>
          <p:cNvSpPr/>
          <p:nvPr/>
        </p:nvSpPr>
        <p:spPr>
          <a:xfrm>
            <a:off x="1651236" y="5204401"/>
            <a:ext cx="1894476" cy="66818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7239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500"/>
                                  </p:stCondLst>
                                  <p:childTnLst>
                                    <p:set>
                                      <p:cBhvr>
                                        <p:cTn id="32" dur="1" fill="hold">
                                          <p:stCondLst>
                                            <p:cond delay="0"/>
                                          </p:stCondLst>
                                        </p:cTn>
                                        <p:tgtEl>
                                          <p:spTgt spid="5"/>
                                        </p:tgtEl>
                                        <p:attrNameLst>
                                          <p:attrName>style.visibility</p:attrName>
                                        </p:attrNameLst>
                                      </p:cBhvr>
                                      <p:to>
                                        <p:strVal val="visible"/>
                                      </p:to>
                                    </p:set>
                                  </p:childTnLst>
                                </p:cTn>
                              </p:par>
                            </p:childTnLst>
                          </p:cTn>
                        </p:par>
                        <p:par>
                          <p:cTn id="33" fill="hold">
                            <p:stCondLst>
                              <p:cond delay="500"/>
                            </p:stCondLst>
                            <p:childTnLst>
                              <p:par>
                                <p:cTn id="34" presetID="10" presetClass="entr" presetSubtype="0" fill="hold" grpId="0" nodeType="afterEffect">
                                  <p:stCondLst>
                                    <p:cond delay="5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par>
                          <p:cTn id="37" fill="hold">
                            <p:stCondLst>
                              <p:cond delay="1500"/>
                            </p:stCondLst>
                            <p:childTnLst>
                              <p:par>
                                <p:cTn id="38" presetID="10" presetClass="entr" presetSubtype="0" fill="hold" grpId="0" nodeType="afterEffect">
                                  <p:stCondLst>
                                    <p:cond delay="5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3" grpId="0" animBg="1"/>
      <p:bldP spid="4" grpId="0"/>
      <p:bldP spid="9" grpId="0"/>
      <p:bldP spid="10"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3578B27D-7431-82E0-6F5E-D0783B1305FD}"/>
              </a:ext>
            </a:extLst>
          </p:cNvPr>
          <p:cNvPicPr>
            <a:picLocks noChangeAspect="1"/>
          </p:cNvPicPr>
          <p:nvPr/>
        </p:nvPicPr>
        <p:blipFill>
          <a:blip r:embed="rId3"/>
          <a:stretch>
            <a:fillRect/>
          </a:stretch>
        </p:blipFill>
        <p:spPr>
          <a:xfrm>
            <a:off x="995359" y="1800780"/>
            <a:ext cx="3770243" cy="3770243"/>
          </a:xfrm>
          <a:prstGeom prst="rect">
            <a:avLst/>
          </a:prstGeom>
        </p:spPr>
      </p:pic>
      <p:pic>
        <p:nvPicPr>
          <p:cNvPr id="12" name="图片 11">
            <a:extLst>
              <a:ext uri="{FF2B5EF4-FFF2-40B4-BE49-F238E27FC236}">
                <a16:creationId xmlns:a16="http://schemas.microsoft.com/office/drawing/2014/main" id="{C3D26DE5-1685-A2B6-A716-BD15368E3325}"/>
              </a:ext>
            </a:extLst>
          </p:cNvPr>
          <p:cNvPicPr>
            <a:picLocks noChangeAspect="1"/>
          </p:cNvPicPr>
          <p:nvPr/>
        </p:nvPicPr>
        <p:blipFill>
          <a:blip r:embed="rId4"/>
          <a:stretch>
            <a:fillRect/>
          </a:stretch>
        </p:blipFill>
        <p:spPr>
          <a:xfrm>
            <a:off x="4765602" y="1817560"/>
            <a:ext cx="3770243" cy="3770243"/>
          </a:xfrm>
          <a:prstGeom prst="rect">
            <a:avLst/>
          </a:prstGeom>
        </p:spPr>
      </p:pic>
      <p:sp>
        <p:nvSpPr>
          <p:cNvPr id="5" name="圆角矩形 4">
            <a:extLst>
              <a:ext uri="{FF2B5EF4-FFF2-40B4-BE49-F238E27FC236}">
                <a16:creationId xmlns:a16="http://schemas.microsoft.com/office/drawing/2014/main" id="{7F38A84F-107C-FAFF-83D5-6F3D1E8F42D9}"/>
              </a:ext>
            </a:extLst>
          </p:cNvPr>
          <p:cNvSpPr/>
          <p:nvPr/>
        </p:nvSpPr>
        <p:spPr>
          <a:xfrm>
            <a:off x="1757985" y="5600634"/>
            <a:ext cx="1426508" cy="540000"/>
          </a:xfrm>
          <a:prstGeom prst="roundRect">
            <a:avLst/>
          </a:prstGeom>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sp>
        <p:nvSpPr>
          <p:cNvPr id="6" name="文本框 5">
            <a:extLst>
              <a:ext uri="{FF2B5EF4-FFF2-40B4-BE49-F238E27FC236}">
                <a16:creationId xmlns:a16="http://schemas.microsoft.com/office/drawing/2014/main" id="{25B79D21-9318-EC79-20C8-98205FBBAC81}"/>
              </a:ext>
            </a:extLst>
          </p:cNvPr>
          <p:cNvSpPr txBox="1"/>
          <p:nvPr/>
        </p:nvSpPr>
        <p:spPr>
          <a:xfrm>
            <a:off x="1757986" y="5604583"/>
            <a:ext cx="1426508" cy="523220"/>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明白</a:t>
            </a:r>
          </a:p>
        </p:txBody>
      </p:sp>
      <p:sp>
        <p:nvSpPr>
          <p:cNvPr id="7" name="圆角矩形 6">
            <a:extLst>
              <a:ext uri="{FF2B5EF4-FFF2-40B4-BE49-F238E27FC236}">
                <a16:creationId xmlns:a16="http://schemas.microsoft.com/office/drawing/2014/main" id="{551A5551-C18D-0804-1A5A-D3CCBAAFF3A1}"/>
              </a:ext>
            </a:extLst>
          </p:cNvPr>
          <p:cNvSpPr/>
          <p:nvPr/>
        </p:nvSpPr>
        <p:spPr>
          <a:xfrm>
            <a:off x="5730729" y="5600634"/>
            <a:ext cx="1426508" cy="540000"/>
          </a:xfrm>
          <a:prstGeom prst="roundRect">
            <a:avLst/>
          </a:prstGeom>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sp>
        <p:nvSpPr>
          <p:cNvPr id="8" name="文本框 7">
            <a:extLst>
              <a:ext uri="{FF2B5EF4-FFF2-40B4-BE49-F238E27FC236}">
                <a16:creationId xmlns:a16="http://schemas.microsoft.com/office/drawing/2014/main" id="{69DCCB0C-FBD1-FA0E-93FB-8A80B53C06D5}"/>
              </a:ext>
            </a:extLst>
          </p:cNvPr>
          <p:cNvSpPr txBox="1"/>
          <p:nvPr/>
        </p:nvSpPr>
        <p:spPr>
          <a:xfrm>
            <a:off x="5730730" y="5604583"/>
            <a:ext cx="1426508" cy="523220"/>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不明白</a:t>
            </a:r>
          </a:p>
        </p:txBody>
      </p:sp>
    </p:spTree>
    <p:extLst>
      <p:ext uri="{BB962C8B-B14F-4D97-AF65-F5344CB8AC3E}">
        <p14:creationId xmlns:p14="http://schemas.microsoft.com/office/powerpoint/2010/main" val="2522820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1">
            <a:extLst>
              <a:ext uri="{FF2B5EF4-FFF2-40B4-BE49-F238E27FC236}">
                <a16:creationId xmlns:a16="http://schemas.microsoft.com/office/drawing/2014/main" id="{F5403A69-AB58-594C-8AD9-8DD4A36C2152}"/>
              </a:ext>
            </a:extLst>
          </p:cNvPr>
          <p:cNvPicPr>
            <a:picLocks noChangeAspect="1"/>
          </p:cNvPicPr>
          <p:nvPr/>
        </p:nvPicPr>
        <p:blipFill rotWithShape="1">
          <a:blip r:embed="rId3"/>
          <a:srcRect l="29442" r="18033"/>
          <a:stretch/>
        </p:blipFill>
        <p:spPr>
          <a:xfrm>
            <a:off x="928252" y="3865433"/>
            <a:ext cx="2703443"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标题 18">
            <a:extLst>
              <a:ext uri="{FF2B5EF4-FFF2-40B4-BE49-F238E27FC236}">
                <a16:creationId xmlns:a16="http://schemas.microsoft.com/office/drawing/2014/main" id="{E33D7FD8-4A65-6945-BAB3-0185B3E08B2F}"/>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主再临的迹象</a:t>
            </a:r>
            <a:br>
              <a:rPr lang="zh-CN" altLang="en-US" dirty="0">
                <a:latin typeface="微软雅黑" panose="020B0503020204020204" pitchFamily="34" charset="-122"/>
                <a:ea typeface="微软雅黑" panose="020B0503020204020204" pitchFamily="34" charset="-122"/>
              </a:rPr>
            </a:br>
            <a:endParaRPr lang="zh-CN" altLang="en-US" dirty="0"/>
          </a:p>
        </p:txBody>
      </p:sp>
      <p:sp>
        <p:nvSpPr>
          <p:cNvPr id="2" name="Rectangle 10">
            <a:extLst>
              <a:ext uri="{FF2B5EF4-FFF2-40B4-BE49-F238E27FC236}">
                <a16:creationId xmlns:a16="http://schemas.microsoft.com/office/drawing/2014/main" id="{55971A7C-4284-505E-4A5B-E9648F0D1FF5}"/>
              </a:ext>
            </a:extLst>
          </p:cNvPr>
          <p:cNvSpPr>
            <a:spLocks noChangeArrowheads="1"/>
          </p:cNvSpPr>
          <p:nvPr/>
        </p:nvSpPr>
        <p:spPr bwMode="auto">
          <a:xfrm>
            <a:off x="928252" y="2195459"/>
            <a:ext cx="2864532" cy="1669974"/>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当树枝发嫩长叶的时候，你们就知道夏天近了。</a:t>
            </a:r>
          </a:p>
        </p:txBody>
      </p:sp>
      <p:sp>
        <p:nvSpPr>
          <p:cNvPr id="3" name="Rectangle 10">
            <a:extLst>
              <a:ext uri="{FF2B5EF4-FFF2-40B4-BE49-F238E27FC236}">
                <a16:creationId xmlns:a16="http://schemas.microsoft.com/office/drawing/2014/main" id="{36CD71B0-E37E-0936-7823-C97451FC59EA}"/>
              </a:ext>
            </a:extLst>
          </p:cNvPr>
          <p:cNvSpPr>
            <a:spLocks noChangeArrowheads="1"/>
          </p:cNvSpPr>
          <p:nvPr/>
        </p:nvSpPr>
        <p:spPr bwMode="auto">
          <a:xfrm>
            <a:off x="4733089" y="2195459"/>
            <a:ext cx="3697843" cy="1669974"/>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你们几时看见这些事成就，也该知道人子近了，正在门口了。</a:t>
            </a:r>
          </a:p>
        </p:txBody>
      </p:sp>
      <p:pic>
        <p:nvPicPr>
          <p:cNvPr id="4" name="Picture 2" descr="When the Lord Jesus Knocks at the Door, How Will We Answer | Eastern  Lightning | by Anna | Medium">
            <a:extLst>
              <a:ext uri="{FF2B5EF4-FFF2-40B4-BE49-F238E27FC236}">
                <a16:creationId xmlns:a16="http://schemas.microsoft.com/office/drawing/2014/main" id="{682668AC-E778-0A32-C1F3-34FA92EEFB4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625497" y="3865433"/>
            <a:ext cx="3574234" cy="2697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对话气泡: 圆角矩形 4">
            <a:extLst>
              <a:ext uri="{FF2B5EF4-FFF2-40B4-BE49-F238E27FC236}">
                <a16:creationId xmlns:a16="http://schemas.microsoft.com/office/drawing/2014/main" id="{466FF172-491E-B003-BE56-258399D46A59}"/>
              </a:ext>
            </a:extLst>
          </p:cNvPr>
          <p:cNvSpPr/>
          <p:nvPr/>
        </p:nvSpPr>
        <p:spPr>
          <a:xfrm>
            <a:off x="6196737" y="2151536"/>
            <a:ext cx="1862159" cy="581003"/>
          </a:xfrm>
          <a:prstGeom prst="wedgeRoundRectCallout">
            <a:avLst>
              <a:gd name="adj1" fmla="val 34814"/>
              <a:gd name="adj2" fmla="val -96692"/>
              <a:gd name="adj3" fmla="val 1666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33CAFC71-1AF7-A537-3B87-F18E0C068B59}"/>
              </a:ext>
            </a:extLst>
          </p:cNvPr>
          <p:cNvSpPr txBox="1"/>
          <p:nvPr/>
        </p:nvSpPr>
        <p:spPr>
          <a:xfrm>
            <a:off x="6242095" y="903466"/>
            <a:ext cx="2498222" cy="954107"/>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zh-CN" altLang="en-US" sz="2800" dirty="0">
                <a:solidFill>
                  <a:schemeClr val="tx1"/>
                </a:solidFill>
                <a:latin typeface="微软雅黑" panose="020B0503020204020204" pitchFamily="34" charset="-122"/>
                <a:ea typeface="微软雅黑" panose="020B0503020204020204" pitchFamily="34" charset="-122"/>
              </a:rPr>
              <a:t>预兆：耶稣再来的时侯近了</a:t>
            </a:r>
          </a:p>
        </p:txBody>
      </p:sp>
      <p:sp>
        <p:nvSpPr>
          <p:cNvPr id="7" name="对话气泡: 圆角矩形 6">
            <a:extLst>
              <a:ext uri="{FF2B5EF4-FFF2-40B4-BE49-F238E27FC236}">
                <a16:creationId xmlns:a16="http://schemas.microsoft.com/office/drawing/2014/main" id="{AEA66B12-E74D-B0C8-DF02-7645350F0A38}"/>
              </a:ext>
            </a:extLst>
          </p:cNvPr>
          <p:cNvSpPr/>
          <p:nvPr/>
        </p:nvSpPr>
        <p:spPr>
          <a:xfrm>
            <a:off x="1348893" y="2126262"/>
            <a:ext cx="2282802" cy="581003"/>
          </a:xfrm>
          <a:prstGeom prst="wedgeRoundRectCallout">
            <a:avLst>
              <a:gd name="adj1" fmla="val 34814"/>
              <a:gd name="adj2" fmla="val -96692"/>
              <a:gd name="adj3" fmla="val 1666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76588F17-61F3-1E1D-62BB-646900A052D1}"/>
              </a:ext>
            </a:extLst>
          </p:cNvPr>
          <p:cNvSpPr txBox="1"/>
          <p:nvPr/>
        </p:nvSpPr>
        <p:spPr>
          <a:xfrm>
            <a:off x="1250193" y="1285568"/>
            <a:ext cx="2698175" cy="523220"/>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r>
              <a:rPr lang="zh-CN" altLang="en-US" sz="2800" dirty="0">
                <a:solidFill>
                  <a:schemeClr val="tx1"/>
                </a:solidFill>
                <a:latin typeface="微软雅黑" panose="020B0503020204020204" pitchFamily="34" charset="-122"/>
                <a:ea typeface="微软雅黑" panose="020B0503020204020204" pitchFamily="34" charset="-122"/>
              </a:rPr>
              <a:t>预兆：夏天近了</a:t>
            </a:r>
          </a:p>
        </p:txBody>
      </p:sp>
    </p:spTree>
    <p:extLst>
      <p:ext uri="{BB962C8B-B14F-4D97-AF65-F5344CB8AC3E}">
        <p14:creationId xmlns:p14="http://schemas.microsoft.com/office/powerpoint/2010/main" val="181677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卡通人物&#10;&#10;描述已自动生成">
            <a:extLst>
              <a:ext uri="{FF2B5EF4-FFF2-40B4-BE49-F238E27FC236}">
                <a16:creationId xmlns:a16="http://schemas.microsoft.com/office/drawing/2014/main" id="{6E7111BF-0B77-5A7A-16E1-D93E22DA9527}"/>
              </a:ext>
            </a:extLst>
          </p:cNvPr>
          <p:cNvPicPr>
            <a:picLocks noChangeAspect="1"/>
          </p:cNvPicPr>
          <p:nvPr/>
        </p:nvPicPr>
        <p:blipFill>
          <a:blip r:embed="rId3"/>
          <a:stretch>
            <a:fillRect/>
          </a:stretch>
        </p:blipFill>
        <p:spPr>
          <a:xfrm>
            <a:off x="1" y="3429000"/>
            <a:ext cx="3669644" cy="3669644"/>
          </a:xfrm>
          <a:prstGeom prst="rect">
            <a:avLst/>
          </a:prstGeom>
        </p:spPr>
      </p:pic>
      <p:pic>
        <p:nvPicPr>
          <p:cNvPr id="7" name="图片 6" descr="图片包含 户外, 男人, 站, 飞行&#10;&#10;描述已自动生成">
            <a:extLst>
              <a:ext uri="{FF2B5EF4-FFF2-40B4-BE49-F238E27FC236}">
                <a16:creationId xmlns:a16="http://schemas.microsoft.com/office/drawing/2014/main" id="{77BC2991-2835-55FC-55A3-88E059D9075F}"/>
              </a:ext>
            </a:extLst>
          </p:cNvPr>
          <p:cNvPicPr>
            <a:picLocks noChangeAspect="1"/>
          </p:cNvPicPr>
          <p:nvPr/>
        </p:nvPicPr>
        <p:blipFill rotWithShape="1">
          <a:blip r:embed="rId4"/>
          <a:srcRect l="30135" r="27432" b="12181"/>
          <a:stretch/>
        </p:blipFill>
        <p:spPr>
          <a:xfrm>
            <a:off x="2995909" y="0"/>
            <a:ext cx="3152181" cy="36696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对话气泡: 圆角矩形 4">
            <a:extLst>
              <a:ext uri="{FF2B5EF4-FFF2-40B4-BE49-F238E27FC236}">
                <a16:creationId xmlns:a16="http://schemas.microsoft.com/office/drawing/2014/main" id="{81B6B8FE-EF8C-146D-14AE-8CA7063776C5}"/>
              </a:ext>
            </a:extLst>
          </p:cNvPr>
          <p:cNvSpPr/>
          <p:nvPr/>
        </p:nvSpPr>
        <p:spPr>
          <a:xfrm>
            <a:off x="3948140" y="4019309"/>
            <a:ext cx="4638667" cy="2147230"/>
          </a:xfrm>
          <a:prstGeom prst="wedgeRoundRectCallout">
            <a:avLst>
              <a:gd name="adj1" fmla="val -61648"/>
              <a:gd name="adj2" fmla="val 5046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 name="Rectangle 2">
            <a:extLst>
              <a:ext uri="{FF2B5EF4-FFF2-40B4-BE49-F238E27FC236}">
                <a16:creationId xmlns:a16="http://schemas.microsoft.com/office/drawing/2014/main" id="{BB655E4F-EA3E-DEE7-04A6-B59ECE946416}"/>
              </a:ext>
            </a:extLst>
          </p:cNvPr>
          <p:cNvSpPr/>
          <p:nvPr/>
        </p:nvSpPr>
        <p:spPr>
          <a:xfrm>
            <a:off x="4221328" y="4753606"/>
            <a:ext cx="4492365" cy="625364"/>
          </a:xfrm>
          <a:prstGeom prst="rect">
            <a:avLst/>
          </a:prstGeom>
          <a:noFill/>
        </p:spPr>
        <p:txBody>
          <a:bodyPr wrap="square">
            <a:spAutoFit/>
          </a:bodyPr>
          <a:lstStyle/>
          <a:p>
            <a:pPr>
              <a:lnSpc>
                <a:spcPts val="4420"/>
              </a:lnSpc>
            </a:pPr>
            <a:r>
              <a:rPr lang="zh-CN" altLang="en-US" sz="3600" dirty="0">
                <a:latin typeface="微软雅黑" panose="020B0503020204020204" pitchFamily="34" charset="-122"/>
                <a:ea typeface="微软雅黑" panose="020B0503020204020204" pitchFamily="34" charset="-122"/>
              </a:rPr>
              <a:t>预兆具体指哪些事？</a:t>
            </a:r>
            <a:endParaRPr lang="en-US" altLang="zh-CN"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376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a:prstGeom prst="rect">
            <a:avLst/>
          </a:prstGeom>
        </p:spPr>
        <p:txBody>
          <a:bodyPr/>
          <a:lstStyle/>
          <a:p>
            <a:r>
              <a:rPr lang="zh-CN" altLang="en-US" dirty="0">
                <a:solidFill>
                  <a:schemeClr val="tx1"/>
                </a:solidFill>
                <a:latin typeface="微软雅黑" panose="020B0503020204020204" pitchFamily="34" charset="-122"/>
                <a:ea typeface="微软雅黑" panose="020B0503020204020204" pitchFamily="34" charset="-122"/>
              </a:rPr>
              <a:t>耶稣再来的时候近了的预兆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758861" y="2981124"/>
            <a:ext cx="3986989" cy="2221314"/>
          </a:xfrm>
          <a:prstGeom prst="rect">
            <a:avLst/>
          </a:prstGeom>
          <a:noFill/>
        </p:spPr>
        <p:txBody>
          <a:bodyPr wrap="none" rtlCol="0">
            <a:spAutoFit/>
          </a:bodyPr>
          <a:lstStyle/>
          <a:p>
            <a:pPr marL="514350" indent="-514350">
              <a:lnSpc>
                <a:spcPct val="150000"/>
              </a:lnSpc>
              <a:buAutoNum type="arabicPeriod"/>
            </a:pPr>
            <a:r>
              <a:rPr kumimoji="1" lang="zh-CN" altLang="en-US" sz="3200" dirty="0">
                <a:latin typeface="Microsoft YaHei" panose="020B0503020204020204" pitchFamily="34" charset="-122"/>
                <a:ea typeface="Microsoft YaHei" panose="020B0503020204020204" pitchFamily="34" charset="-122"/>
              </a:rPr>
              <a:t>福音要传遍天下</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kumimoji="1" lang="zh-CN" altLang="en-US" sz="3200" dirty="0">
                <a:latin typeface="Microsoft YaHei" panose="020B0503020204020204" pitchFamily="34" charset="-122"/>
                <a:ea typeface="Microsoft YaHei" panose="020B0503020204020204" pitchFamily="34" charset="-122"/>
              </a:rPr>
              <a:t>全球通信技术发达</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kumimoji="1" lang="zh-CN" altLang="en-US" sz="3200" dirty="0">
                <a:latin typeface="Microsoft YaHei" panose="020B0503020204020204" pitchFamily="34" charset="-122"/>
                <a:ea typeface="Microsoft YaHei" panose="020B0503020204020204" pitchFamily="34" charset="-122"/>
              </a:rPr>
              <a:t>兽的印记</a:t>
            </a:r>
          </a:p>
        </p:txBody>
      </p:sp>
      <p:pic>
        <p:nvPicPr>
          <p:cNvPr id="5" name="图片 4" descr="黑暗中的蓝色星球&#10;&#10;中度可信度描述已自动生成">
            <a:extLst>
              <a:ext uri="{FF2B5EF4-FFF2-40B4-BE49-F238E27FC236}">
                <a16:creationId xmlns:a16="http://schemas.microsoft.com/office/drawing/2014/main" id="{5B57E54A-55FE-F94C-04F1-E2A4B5666EF0}"/>
              </a:ext>
            </a:extLst>
          </p:cNvPr>
          <p:cNvPicPr>
            <a:picLocks noChangeAspect="1"/>
          </p:cNvPicPr>
          <p:nvPr/>
        </p:nvPicPr>
        <p:blipFill>
          <a:blip r:embed="rId3"/>
          <a:stretch>
            <a:fillRect/>
          </a:stretch>
        </p:blipFill>
        <p:spPr>
          <a:xfrm>
            <a:off x="4425078" y="1655562"/>
            <a:ext cx="5108084" cy="4881445"/>
          </a:xfrm>
          <a:prstGeom prst="rect">
            <a:avLst/>
          </a:prstGeom>
        </p:spPr>
      </p:pic>
      <p:cxnSp>
        <p:nvCxnSpPr>
          <p:cNvPr id="6" name="直接连接符 5">
            <a:extLst>
              <a:ext uri="{FF2B5EF4-FFF2-40B4-BE49-F238E27FC236}">
                <a16:creationId xmlns:a16="http://schemas.microsoft.com/office/drawing/2014/main" id="{B0AC064B-B0C7-07F8-9E30-1598F9D60092}"/>
              </a:ext>
            </a:extLst>
          </p:cNvPr>
          <p:cNvCxnSpPr>
            <a:cxnSpLocks/>
          </p:cNvCxnSpPr>
          <p:nvPr/>
        </p:nvCxnSpPr>
        <p:spPr>
          <a:xfrm>
            <a:off x="860612" y="3781165"/>
            <a:ext cx="356446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973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3"/>
          <a:stretch>
            <a:fillRect/>
          </a:stretch>
        </p:blipFill>
        <p:spPr>
          <a:xfrm>
            <a:off x="5519222" y="1866798"/>
            <a:ext cx="3624778" cy="27185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Rectangle 3">
            <a:extLst>
              <a:ext uri="{FF2B5EF4-FFF2-40B4-BE49-F238E27FC236}">
                <a16:creationId xmlns:a16="http://schemas.microsoft.com/office/drawing/2014/main" id="{9842D29D-4C15-2641-8CB8-38A61FE5DD69}"/>
              </a:ext>
            </a:extLst>
          </p:cNvPr>
          <p:cNvSpPr>
            <a:spLocks noChangeArrowheads="1"/>
          </p:cNvSpPr>
          <p:nvPr/>
        </p:nvSpPr>
        <p:spPr bwMode="auto">
          <a:xfrm>
            <a:off x="735914" y="2418014"/>
            <a:ext cx="4783308" cy="2294391"/>
          </a:xfrm>
          <a:prstGeom prst="rect">
            <a:avLst/>
          </a:prstGeom>
          <a:noFill/>
          <a:ln w="9525">
            <a:noFill/>
            <a:miter lim="800000"/>
            <a:headEnd/>
            <a:tailEnd/>
          </a:ln>
          <a:effectLst/>
        </p:spPr>
        <p:txBody>
          <a:bodyPr lIns="81041" tIns="40521" rIns="81041" bIns="40521"/>
          <a:lstStyle/>
          <a:p>
            <a:pPr defTabSz="685800">
              <a:lnSpc>
                <a:spcPts val="4160"/>
              </a:lnSpc>
              <a:defRPr/>
            </a:pPr>
            <a:r>
              <a:rPr lang="zh-CN" altLang="en-US" sz="3200" dirty="0">
                <a:latin typeface="Microsoft YaHei" panose="020B0503020204020204" pitchFamily="34" charset="-122"/>
                <a:ea typeface="Microsoft YaHei" panose="020B0503020204020204" pitchFamily="34" charset="-122"/>
              </a:rPr>
              <a:t>马太福音 </a:t>
            </a:r>
            <a:r>
              <a:rPr lang="en-US" altLang="zh-CN" sz="3200" dirty="0">
                <a:latin typeface="Microsoft YaHei" panose="020B0503020204020204" pitchFamily="34" charset="-122"/>
                <a:ea typeface="Microsoft YaHei" panose="020B0503020204020204" pitchFamily="34" charset="-122"/>
              </a:rPr>
              <a:t>24:14 “</a:t>
            </a:r>
            <a:r>
              <a:rPr lang="zh-CN" altLang="en-US" sz="3200" dirty="0">
                <a:latin typeface="Microsoft YaHei" panose="020B0503020204020204" pitchFamily="34" charset="-122"/>
                <a:ea typeface="Microsoft YaHei" panose="020B0503020204020204" pitchFamily="34" charset="-122"/>
              </a:rPr>
              <a:t>这天国的</a:t>
            </a:r>
            <a:r>
              <a:rPr lang="zh-CN" altLang="en-US" sz="3200" b="1" dirty="0">
                <a:solidFill>
                  <a:srgbClr val="FF0000"/>
                </a:solidFill>
                <a:latin typeface="Microsoft YaHei" panose="020B0503020204020204" pitchFamily="34" charset="-122"/>
                <a:ea typeface="Microsoft YaHei" panose="020B0503020204020204" pitchFamily="34" charset="-122"/>
              </a:rPr>
              <a:t>福音要传遍天下</a:t>
            </a:r>
            <a:r>
              <a:rPr lang="zh-CN" altLang="en-US" sz="3200" dirty="0">
                <a:latin typeface="Microsoft YaHei" panose="020B0503020204020204" pitchFamily="34" charset="-122"/>
                <a:ea typeface="Microsoft YaHei" panose="020B0503020204020204" pitchFamily="34" charset="-122"/>
              </a:rPr>
              <a:t>，对万民作见证，然后</a:t>
            </a:r>
            <a:r>
              <a:rPr lang="zh-CN" altLang="en-US" sz="3200" b="1" dirty="0">
                <a:solidFill>
                  <a:srgbClr val="FF0000"/>
                </a:solidFill>
                <a:latin typeface="Microsoft YaHei" panose="020B0503020204020204" pitchFamily="34" charset="-122"/>
                <a:ea typeface="Microsoft YaHei" panose="020B0503020204020204" pitchFamily="34" charset="-122"/>
              </a:rPr>
              <a:t>末期才来到</a:t>
            </a:r>
            <a:r>
              <a:rPr lang="zh-CN" altLang="en-US" sz="3200" dirty="0">
                <a:latin typeface="Microsoft YaHei" panose="020B0503020204020204" pitchFamily="34" charset="-122"/>
                <a:ea typeface="Microsoft YaHei" panose="020B0503020204020204" pitchFamily="34" charset="-122"/>
              </a:rPr>
              <a:t>。”</a:t>
            </a:r>
            <a:endParaRPr lang="en-US" altLang="zh-CN" sz="32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52F5EBF4-053A-CC86-7370-30A10E26AC02}"/>
              </a:ext>
            </a:extLst>
          </p:cNvPr>
          <p:cNvSpPr txBox="1"/>
          <p:nvPr/>
        </p:nvSpPr>
        <p:spPr>
          <a:xfrm>
            <a:off x="3322991" y="5077729"/>
            <a:ext cx="3798711" cy="928652"/>
          </a:xfrm>
          <a:prstGeom prst="rect">
            <a:avLst/>
          </a:prstGeom>
          <a:noFill/>
        </p:spPr>
        <p:txBody>
          <a:bodyPr wrap="square">
            <a:spAutoFit/>
          </a:bodyPr>
          <a:lstStyle/>
          <a:p>
            <a:pPr defTabSz="685800">
              <a:lnSpc>
                <a:spcPct val="200000"/>
              </a:lnSpc>
              <a:defRPr/>
            </a:pPr>
            <a:r>
              <a:rPr lang="zh-CN" altLang="en-US" sz="3200" b="1" dirty="0">
                <a:solidFill>
                  <a:srgbClr val="0070C0"/>
                </a:solidFill>
                <a:latin typeface="Microsoft YaHei" panose="020B0503020204020204" pitchFamily="34" charset="-122"/>
                <a:ea typeface="Microsoft YaHei" panose="020B0503020204020204" pitchFamily="34" charset="-122"/>
              </a:rPr>
              <a:t>福音要传遍天下</a:t>
            </a:r>
            <a:endParaRPr lang="en-US" altLang="zh-CN" sz="3200" b="1" dirty="0">
              <a:solidFill>
                <a:srgbClr val="0070C0"/>
              </a:solidFill>
              <a:latin typeface="Microsoft YaHei" panose="020B0503020204020204" pitchFamily="34" charset="-122"/>
              <a:ea typeface="Microsoft YaHei" panose="020B0503020204020204" pitchFamily="34" charset="-122"/>
            </a:endParaRPr>
          </a:p>
        </p:txBody>
      </p:sp>
      <p:sp>
        <p:nvSpPr>
          <p:cNvPr id="5" name="标题 4">
            <a:extLst>
              <a:ext uri="{FF2B5EF4-FFF2-40B4-BE49-F238E27FC236}">
                <a16:creationId xmlns:a16="http://schemas.microsoft.com/office/drawing/2014/main" id="{64C90DE6-ABC1-9DF0-17A9-B5280A2E308B}"/>
              </a:ext>
            </a:extLst>
          </p:cNvPr>
          <p:cNvSpPr>
            <a:spLocks noGrp="1"/>
          </p:cNvSpPr>
          <p:nvPr>
            <p:ph type="title"/>
          </p:nvPr>
        </p:nvSpPr>
        <p:spPr/>
        <p:txBody>
          <a:bodyPr/>
          <a:lstStyle/>
          <a:p>
            <a:r>
              <a:rPr lang="zh-CN" altLang="en-US" dirty="0"/>
              <a:t>耶稣的说明</a:t>
            </a:r>
          </a:p>
        </p:txBody>
      </p:sp>
      <p:grpSp>
        <p:nvGrpSpPr>
          <p:cNvPr id="9" name="组合 8">
            <a:extLst>
              <a:ext uri="{FF2B5EF4-FFF2-40B4-BE49-F238E27FC236}">
                <a16:creationId xmlns:a16="http://schemas.microsoft.com/office/drawing/2014/main" id="{7B61A63B-B956-4623-1A98-2EC63A710E9F}"/>
              </a:ext>
            </a:extLst>
          </p:cNvPr>
          <p:cNvGrpSpPr/>
          <p:nvPr/>
        </p:nvGrpSpPr>
        <p:grpSpPr>
          <a:xfrm>
            <a:off x="768654" y="5475691"/>
            <a:ext cx="5968322" cy="562783"/>
            <a:chOff x="768654" y="5085398"/>
            <a:chExt cx="5968322" cy="562783"/>
          </a:xfrm>
        </p:grpSpPr>
        <p:sp>
          <p:nvSpPr>
            <p:cNvPr id="2" name="文本框 1">
              <a:extLst>
                <a:ext uri="{FF2B5EF4-FFF2-40B4-BE49-F238E27FC236}">
                  <a16:creationId xmlns:a16="http://schemas.microsoft.com/office/drawing/2014/main" id="{218EB471-97BB-27AF-731F-4399E2E5C058}"/>
                </a:ext>
              </a:extLst>
            </p:cNvPr>
            <p:cNvSpPr txBox="1"/>
            <p:nvPr/>
          </p:nvSpPr>
          <p:spPr>
            <a:xfrm>
              <a:off x="768654" y="5085398"/>
              <a:ext cx="4717828" cy="562783"/>
            </a:xfrm>
            <a:prstGeom prst="rect">
              <a:avLst/>
            </a:prstGeom>
            <a:noFill/>
            <a:ln w="9525">
              <a:noFill/>
              <a:miter lim="800000"/>
              <a:headEnd/>
              <a:tailEnd/>
            </a:ln>
            <a:effectLst/>
          </p:spPr>
          <p:txBody>
            <a:bodyPr lIns="81041" tIns="40521" rIns="81041" bIns="40521"/>
            <a:lstStyle>
              <a:defPPr>
                <a:defRPr lang="en-US"/>
              </a:defPPr>
              <a:lvl1pPr defTabSz="685800">
                <a:lnSpc>
                  <a:spcPts val="3860"/>
                </a:lnSpc>
                <a:defRPr sz="2800">
                  <a:latin typeface="Microsoft YaHei" panose="020B0503020204020204" pitchFamily="34" charset="-122"/>
                  <a:ea typeface="Microsoft YaHei" panose="020B0503020204020204" pitchFamily="34" charset="-122"/>
                </a:defRPr>
              </a:lvl1pPr>
            </a:lstStyle>
            <a:p>
              <a:r>
                <a:rPr lang="zh-CN" altLang="en-US" sz="3200" b="1" dirty="0"/>
                <a:t>预兆是什么？</a:t>
              </a:r>
            </a:p>
          </p:txBody>
        </p:sp>
        <p:cxnSp>
          <p:nvCxnSpPr>
            <p:cNvPr id="7" name="直接连接符 6">
              <a:extLst>
                <a:ext uri="{FF2B5EF4-FFF2-40B4-BE49-F238E27FC236}">
                  <a16:creationId xmlns:a16="http://schemas.microsoft.com/office/drawing/2014/main" id="{265AFF60-03FE-EE93-05BB-30F288C7DE22}"/>
                </a:ext>
              </a:extLst>
            </p:cNvPr>
            <p:cNvCxnSpPr>
              <a:cxnSpLocks/>
            </p:cNvCxnSpPr>
            <p:nvPr/>
          </p:nvCxnSpPr>
          <p:spPr>
            <a:xfrm>
              <a:off x="3322991" y="5618150"/>
              <a:ext cx="3413985" cy="0"/>
            </a:xfrm>
            <a:prstGeom prst="line">
              <a:avLst/>
            </a:prstGeom>
            <a:ln w="28575"/>
          </p:spPr>
          <p:style>
            <a:lnRef idx="1">
              <a:schemeClr val="dk1"/>
            </a:lnRef>
            <a:fillRef idx="0">
              <a:schemeClr val="dk1"/>
            </a:fillRef>
            <a:effectRef idx="0">
              <a:schemeClr val="dk1"/>
            </a:effectRef>
            <a:fontRef idx="minor">
              <a:schemeClr val="tx1"/>
            </a:fontRef>
          </p:style>
        </p:cxnSp>
      </p:grpSp>
      <p:sp>
        <p:nvSpPr>
          <p:cNvPr id="3" name="箭头: 下 2">
            <a:extLst>
              <a:ext uri="{FF2B5EF4-FFF2-40B4-BE49-F238E27FC236}">
                <a16:creationId xmlns:a16="http://schemas.microsoft.com/office/drawing/2014/main" id="{007BB958-9935-7D46-FD03-25FD74FB7C05}"/>
              </a:ext>
            </a:extLst>
          </p:cNvPr>
          <p:cNvSpPr/>
          <p:nvPr/>
        </p:nvSpPr>
        <p:spPr>
          <a:xfrm>
            <a:off x="3802661" y="4093755"/>
            <a:ext cx="546409" cy="5303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776CE73C-707C-D666-6253-C5670124B5CA}"/>
              </a:ext>
            </a:extLst>
          </p:cNvPr>
          <p:cNvSpPr txBox="1"/>
          <p:nvPr/>
        </p:nvSpPr>
        <p:spPr>
          <a:xfrm>
            <a:off x="2713684" y="4292052"/>
            <a:ext cx="2724361" cy="824136"/>
          </a:xfrm>
          <a:prstGeom prst="rect">
            <a:avLst/>
          </a:prstGeom>
          <a:noFill/>
        </p:spPr>
        <p:txBody>
          <a:bodyPr wrap="square">
            <a:spAutoFit/>
          </a:bodyPr>
          <a:lstStyle/>
          <a:p>
            <a:pPr defTabSz="685800">
              <a:lnSpc>
                <a:spcPct val="200000"/>
              </a:lnSpc>
              <a:defRPr/>
            </a:pPr>
            <a:r>
              <a:rPr lang="zh-CN" altLang="en-US" sz="2800" b="1" dirty="0">
                <a:solidFill>
                  <a:srgbClr val="0070C0"/>
                </a:solidFill>
                <a:latin typeface="Microsoft YaHei" panose="020B0503020204020204" pitchFamily="34" charset="-122"/>
                <a:ea typeface="Microsoft YaHei" panose="020B0503020204020204" pitchFamily="34" charset="-122"/>
              </a:rPr>
              <a:t>耶稣再来的时候</a:t>
            </a:r>
            <a:endParaRPr lang="en-US" altLang="zh-CN" sz="2800" b="1" dirty="0">
              <a:solidFill>
                <a:srgbClr val="0070C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2980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卡通人物&#10;&#10;描述已自动生成">
            <a:extLst>
              <a:ext uri="{FF2B5EF4-FFF2-40B4-BE49-F238E27FC236}">
                <a16:creationId xmlns:a16="http://schemas.microsoft.com/office/drawing/2014/main" id="{6E7111BF-0B77-5A7A-16E1-D93E22DA9527}"/>
              </a:ext>
            </a:extLst>
          </p:cNvPr>
          <p:cNvPicPr>
            <a:picLocks noChangeAspect="1"/>
          </p:cNvPicPr>
          <p:nvPr/>
        </p:nvPicPr>
        <p:blipFill>
          <a:blip r:embed="rId3"/>
          <a:stretch>
            <a:fillRect/>
          </a:stretch>
        </p:blipFill>
        <p:spPr>
          <a:xfrm>
            <a:off x="1" y="3429000"/>
            <a:ext cx="3669644" cy="3669644"/>
          </a:xfrm>
          <a:prstGeom prst="rect">
            <a:avLst/>
          </a:prstGeom>
        </p:spPr>
      </p:pic>
      <p:pic>
        <p:nvPicPr>
          <p:cNvPr id="7" name="图片 6" descr="图片包含 户外, 男人, 站, 飞行&#10;&#10;描述已自动生成">
            <a:extLst>
              <a:ext uri="{FF2B5EF4-FFF2-40B4-BE49-F238E27FC236}">
                <a16:creationId xmlns:a16="http://schemas.microsoft.com/office/drawing/2014/main" id="{77BC2991-2835-55FC-55A3-88E059D9075F}"/>
              </a:ext>
            </a:extLst>
          </p:cNvPr>
          <p:cNvPicPr>
            <a:picLocks noChangeAspect="1"/>
          </p:cNvPicPr>
          <p:nvPr/>
        </p:nvPicPr>
        <p:blipFill rotWithShape="1">
          <a:blip r:embed="rId4"/>
          <a:srcRect l="30135" r="27432" b="12181"/>
          <a:stretch/>
        </p:blipFill>
        <p:spPr>
          <a:xfrm>
            <a:off x="2995909" y="0"/>
            <a:ext cx="3152181" cy="36696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对话气泡: 圆角矩形 4">
            <a:extLst>
              <a:ext uri="{FF2B5EF4-FFF2-40B4-BE49-F238E27FC236}">
                <a16:creationId xmlns:a16="http://schemas.microsoft.com/office/drawing/2014/main" id="{81B6B8FE-EF8C-146D-14AE-8CA7063776C5}"/>
              </a:ext>
            </a:extLst>
          </p:cNvPr>
          <p:cNvSpPr/>
          <p:nvPr/>
        </p:nvSpPr>
        <p:spPr>
          <a:xfrm>
            <a:off x="3948140" y="4019309"/>
            <a:ext cx="4638667" cy="2147230"/>
          </a:xfrm>
          <a:prstGeom prst="wedgeRoundRectCallout">
            <a:avLst>
              <a:gd name="adj1" fmla="val -61648"/>
              <a:gd name="adj2" fmla="val 5046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 name="Rectangle 2">
            <a:extLst>
              <a:ext uri="{FF2B5EF4-FFF2-40B4-BE49-F238E27FC236}">
                <a16:creationId xmlns:a16="http://schemas.microsoft.com/office/drawing/2014/main" id="{BB655E4F-EA3E-DEE7-04A6-B59ECE946416}"/>
              </a:ext>
            </a:extLst>
          </p:cNvPr>
          <p:cNvSpPr/>
          <p:nvPr/>
        </p:nvSpPr>
        <p:spPr>
          <a:xfrm>
            <a:off x="4302010" y="4498113"/>
            <a:ext cx="4169637" cy="1189621"/>
          </a:xfrm>
          <a:prstGeom prst="rect">
            <a:avLst/>
          </a:prstGeom>
          <a:noFill/>
        </p:spPr>
        <p:txBody>
          <a:bodyPr wrap="square">
            <a:spAutoFit/>
          </a:bodyPr>
          <a:lstStyle/>
          <a:p>
            <a:pPr>
              <a:lnSpc>
                <a:spcPts val="4420"/>
              </a:lnSpc>
            </a:pPr>
            <a:r>
              <a:rPr lang="zh-CN" altLang="en-US" sz="3600" dirty="0">
                <a:latin typeface="微软雅黑" panose="020B0503020204020204" pitchFamily="34" charset="-122"/>
                <a:ea typeface="微软雅黑" panose="020B0503020204020204" pitchFamily="34" charset="-122"/>
              </a:rPr>
              <a:t>福音什么时候传遍天下？</a:t>
            </a:r>
            <a:endParaRPr lang="en-US" altLang="zh-CN" sz="3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23393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DAE871-30C8-23DB-9358-39D804AB604F}"/>
              </a:ext>
            </a:extLst>
          </p:cNvPr>
          <p:cNvSpPr>
            <a:spLocks noGrp="1"/>
          </p:cNvSpPr>
          <p:nvPr>
            <p:ph type="title"/>
          </p:nvPr>
        </p:nvSpPr>
        <p:spPr/>
        <p:txBody>
          <a:bodyPr/>
          <a:lstStyle/>
          <a:p>
            <a:r>
              <a:rPr lang="zh-CN" altLang="en-US" dirty="0"/>
              <a:t>旧约时代</a:t>
            </a:r>
            <a:endParaRPr lang="zh-SG" altLang="en-US" dirty="0"/>
          </a:p>
        </p:txBody>
      </p:sp>
      <p:pic>
        <p:nvPicPr>
          <p:cNvPr id="4" name="图片 3" descr="卡通人物&#10;&#10;中度可信度描述已自动生成">
            <a:extLst>
              <a:ext uri="{FF2B5EF4-FFF2-40B4-BE49-F238E27FC236}">
                <a16:creationId xmlns:a16="http://schemas.microsoft.com/office/drawing/2014/main" id="{856ACE75-7098-E6DF-30B3-4FA983E55A01}"/>
              </a:ext>
            </a:extLst>
          </p:cNvPr>
          <p:cNvPicPr>
            <a:picLocks noChangeAspect="1"/>
          </p:cNvPicPr>
          <p:nvPr/>
        </p:nvPicPr>
        <p:blipFill rotWithShape="1">
          <a:blip r:embed="rId3"/>
          <a:srcRect l="1590"/>
          <a:stretch/>
        </p:blipFill>
        <p:spPr>
          <a:xfrm>
            <a:off x="0" y="1"/>
            <a:ext cx="9144000" cy="6858000"/>
          </a:xfrm>
          <a:prstGeom prst="rect">
            <a:avLst/>
          </a:prstGeom>
        </p:spPr>
      </p:pic>
    </p:spTree>
    <p:extLst>
      <p:ext uri="{BB962C8B-B14F-4D97-AF65-F5344CB8AC3E}">
        <p14:creationId xmlns:p14="http://schemas.microsoft.com/office/powerpoint/2010/main" val="3318813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4353DE46-2E67-CEAD-6C8F-2180834738B3}"/>
              </a:ext>
            </a:extLst>
          </p:cNvPr>
          <p:cNvSpPr>
            <a:spLocks noGrp="1"/>
          </p:cNvSpPr>
          <p:nvPr>
            <p:ph type="title"/>
          </p:nvPr>
        </p:nvSpPr>
        <p:spPr/>
        <p:txBody>
          <a:bodyPr/>
          <a:lstStyle/>
          <a:p>
            <a:r>
              <a:rPr lang="zh-CN" altLang="en-US" dirty="0"/>
              <a:t>大使命</a:t>
            </a:r>
            <a:endParaRPr lang="zh-SG" altLang="en-US" dirty="0"/>
          </a:p>
        </p:txBody>
      </p:sp>
      <p:pic>
        <p:nvPicPr>
          <p:cNvPr id="8" name="图片 7">
            <a:extLst>
              <a:ext uri="{FF2B5EF4-FFF2-40B4-BE49-F238E27FC236}">
                <a16:creationId xmlns:a16="http://schemas.microsoft.com/office/drawing/2014/main" id="{C6473CA6-BAF0-68AD-B9AC-8F313A3CCAB9}"/>
              </a:ext>
            </a:extLst>
          </p:cNvPr>
          <p:cNvPicPr>
            <a:picLocks noChangeAspect="1"/>
          </p:cNvPicPr>
          <p:nvPr/>
        </p:nvPicPr>
        <p:blipFill rotWithShape="1">
          <a:blip r:embed="rId3"/>
          <a:srcRect l="18579" t="10285"/>
          <a:stretch/>
        </p:blipFill>
        <p:spPr>
          <a:xfrm>
            <a:off x="4840941" y="2127324"/>
            <a:ext cx="4303058" cy="35560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4"/>
          <a:stretch>
            <a:fillRect/>
          </a:stretch>
        </p:blipFill>
        <p:spPr>
          <a:xfrm>
            <a:off x="0" y="2127323"/>
            <a:ext cx="4741365" cy="35560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78624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descr="page257image6180512">
            <a:extLst>
              <a:ext uri="{FF2B5EF4-FFF2-40B4-BE49-F238E27FC236}">
                <a16:creationId xmlns:a16="http://schemas.microsoft.com/office/drawing/2014/main" id="{9E152A64-7964-1249-849D-8020A97DBC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4441"/>
            <a:ext cx="9144000" cy="42389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a:extLst>
              <a:ext uri="{FF2B5EF4-FFF2-40B4-BE49-F238E27FC236}">
                <a16:creationId xmlns:a16="http://schemas.microsoft.com/office/drawing/2014/main" id="{F422AC6D-68C4-EE4B-9180-0EAC83281F67}"/>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2" name="矩形 1">
            <a:extLst>
              <a:ext uri="{FF2B5EF4-FFF2-40B4-BE49-F238E27FC236}">
                <a16:creationId xmlns:a16="http://schemas.microsoft.com/office/drawing/2014/main" id="{C135FF4B-220F-AF4B-BAFE-36C087BDACD8}"/>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a:extLst>
              <a:ext uri="{FF2B5EF4-FFF2-40B4-BE49-F238E27FC236}">
                <a16:creationId xmlns:a16="http://schemas.microsoft.com/office/drawing/2014/main" id="{E79E1786-0CF0-DE4B-8C95-D687A174882C}"/>
              </a:ext>
            </a:extLst>
          </p:cNvPr>
          <p:cNvSpPr/>
          <p:nvPr/>
        </p:nvSpPr>
        <p:spPr>
          <a:xfrm>
            <a:off x="3458817" y="5198165"/>
            <a:ext cx="1361661" cy="347870"/>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7" name="标题 6">
            <a:extLst>
              <a:ext uri="{FF2B5EF4-FFF2-40B4-BE49-F238E27FC236}">
                <a16:creationId xmlns:a16="http://schemas.microsoft.com/office/drawing/2014/main" id="{984B0ADD-5425-0D46-9122-B782E6C594CD}"/>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公元</a:t>
            </a:r>
            <a:r>
              <a:rPr lang="en-US" altLang="zh-CN" dirty="0">
                <a:latin typeface="微软雅黑" panose="020B0503020204020204" pitchFamily="34" charset="-122"/>
                <a:ea typeface="微软雅黑" panose="020B0503020204020204" pitchFamily="34" charset="-122"/>
              </a:rPr>
              <a:t>600</a:t>
            </a:r>
            <a:r>
              <a:rPr lang="zh-CN" altLang="en-US" dirty="0">
                <a:latin typeface="微软雅黑" panose="020B0503020204020204" pitchFamily="34" charset="-122"/>
                <a:ea typeface="微软雅黑" panose="020B0503020204020204" pitchFamily="34" charset="-122"/>
              </a:rPr>
              <a:t>年</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306288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page257image6191952">
            <a:extLst>
              <a:ext uri="{FF2B5EF4-FFF2-40B4-BE49-F238E27FC236}">
                <a16:creationId xmlns:a16="http://schemas.microsoft.com/office/drawing/2014/main" id="{02DA6B51-9D43-7E43-9998-F1E4325341F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449171"/>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a:extLst>
              <a:ext uri="{FF2B5EF4-FFF2-40B4-BE49-F238E27FC236}">
                <a16:creationId xmlns:a16="http://schemas.microsoft.com/office/drawing/2014/main" id="{99B83D05-8C6D-AB42-8F83-9C00C0443BB7}"/>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7" name="矩形 6">
            <a:extLst>
              <a:ext uri="{FF2B5EF4-FFF2-40B4-BE49-F238E27FC236}">
                <a16:creationId xmlns:a16="http://schemas.microsoft.com/office/drawing/2014/main" id="{E97FAB3A-6FD7-E640-8939-34CDD0D12530}"/>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6E3175D4-2C35-E247-8B4B-1C813B0E1736}"/>
              </a:ext>
            </a:extLst>
          </p:cNvPr>
          <p:cNvSpPr/>
          <p:nvPr/>
        </p:nvSpPr>
        <p:spPr>
          <a:xfrm>
            <a:off x="3568148" y="5271043"/>
            <a:ext cx="1560443" cy="347870"/>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3" name="标题 2">
            <a:extLst>
              <a:ext uri="{FF2B5EF4-FFF2-40B4-BE49-F238E27FC236}">
                <a16:creationId xmlns:a16="http://schemas.microsoft.com/office/drawing/2014/main" id="{6D57B294-2730-DF49-98E2-7D80D48E92E5}"/>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公元</a:t>
            </a:r>
            <a:r>
              <a:rPr lang="en-US" altLang="zh-CN" dirty="0">
                <a:latin typeface="微软雅黑" panose="020B0503020204020204" pitchFamily="34" charset="-122"/>
                <a:ea typeface="微软雅黑" panose="020B0503020204020204" pitchFamily="34" charset="-122"/>
              </a:rPr>
              <a:t>1700</a:t>
            </a:r>
            <a:r>
              <a:rPr lang="zh-CN" altLang="en-US" dirty="0">
                <a:latin typeface="微软雅黑" panose="020B0503020204020204" pitchFamily="34" charset="-122"/>
                <a:ea typeface="微软雅黑" panose="020B0503020204020204" pitchFamily="34" charset="-122"/>
              </a:rPr>
              <a:t>年</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926004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5" name="矩形 104">
            <a:extLst>
              <a:ext uri="{FF2B5EF4-FFF2-40B4-BE49-F238E27FC236}">
                <a16:creationId xmlns:a16="http://schemas.microsoft.com/office/drawing/2014/main" id="{01DB21F4-CAD1-EC4F-8104-C65DBEDC66F9}"/>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884AC457-B77C-594D-A608-A8A48FE73203}"/>
              </a:ext>
            </a:extLst>
          </p:cNvPr>
          <p:cNvSpPr/>
          <p:nvPr/>
        </p:nvSpPr>
        <p:spPr>
          <a:xfrm>
            <a:off x="3458817" y="5198165"/>
            <a:ext cx="1987826" cy="347870"/>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2" name="标题 1">
            <a:extLst>
              <a:ext uri="{FF2B5EF4-FFF2-40B4-BE49-F238E27FC236}">
                <a16:creationId xmlns:a16="http://schemas.microsoft.com/office/drawing/2014/main" id="{639F5300-0F2D-364E-A445-03068A86379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公元</a:t>
            </a:r>
            <a:r>
              <a:rPr lang="en-US" altLang="zh-CN" dirty="0">
                <a:latin typeface="微软雅黑" panose="020B0503020204020204" pitchFamily="34" charset="-122"/>
                <a:ea typeface="微软雅黑" panose="020B0503020204020204" pitchFamily="34" charset="-122"/>
              </a:rPr>
              <a:t>2000</a:t>
            </a:r>
            <a:r>
              <a:rPr lang="zh-CN" altLang="en-US" dirty="0">
                <a:latin typeface="微软雅黑" panose="020B0503020204020204" pitchFamily="34" charset="-122"/>
                <a:ea typeface="微软雅黑" panose="020B0503020204020204" pitchFamily="34" charset="-122"/>
              </a:rPr>
              <a:t>年</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80222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5" name="矩形 104">
            <a:extLst>
              <a:ext uri="{FF2B5EF4-FFF2-40B4-BE49-F238E27FC236}">
                <a16:creationId xmlns:a16="http://schemas.microsoft.com/office/drawing/2014/main" id="{01DB21F4-CAD1-EC4F-8104-C65DBEDC66F9}"/>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884AC457-B77C-594D-A608-A8A48FE73203}"/>
              </a:ext>
            </a:extLst>
          </p:cNvPr>
          <p:cNvSpPr/>
          <p:nvPr/>
        </p:nvSpPr>
        <p:spPr>
          <a:xfrm>
            <a:off x="3458817" y="5198165"/>
            <a:ext cx="1987826" cy="347870"/>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2" name="标题 1">
            <a:extLst>
              <a:ext uri="{FF2B5EF4-FFF2-40B4-BE49-F238E27FC236}">
                <a16:creationId xmlns:a16="http://schemas.microsoft.com/office/drawing/2014/main" id="{639F5300-0F2D-364E-A445-03068A86379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公元</a:t>
            </a:r>
            <a:r>
              <a:rPr lang="en-US" altLang="zh-CN" dirty="0">
                <a:latin typeface="微软雅黑" panose="020B0503020204020204" pitchFamily="34" charset="-122"/>
                <a:ea typeface="微软雅黑" panose="020B0503020204020204" pitchFamily="34" charset="-122"/>
              </a:rPr>
              <a:t>2000</a:t>
            </a:r>
            <a:r>
              <a:rPr lang="zh-CN" altLang="en-US" dirty="0">
                <a:latin typeface="微软雅黑" panose="020B0503020204020204" pitchFamily="34" charset="-122"/>
                <a:ea typeface="微软雅黑" panose="020B0503020204020204" pitchFamily="34" charset="-122"/>
              </a:rPr>
              <a:t>年</a:t>
            </a:r>
            <a:br>
              <a:rPr lang="zh-CN" altLang="en-US" dirty="0">
                <a:latin typeface="微软雅黑" panose="020B0503020204020204" pitchFamily="34" charset="-122"/>
                <a:ea typeface="微软雅黑" panose="020B0503020204020204" pitchFamily="34" charset="-122"/>
              </a:rPr>
            </a:br>
            <a:endParaRPr lang="zh-CN" altLang="en-US" dirty="0"/>
          </a:p>
        </p:txBody>
      </p:sp>
      <p:grpSp>
        <p:nvGrpSpPr>
          <p:cNvPr id="5" name="组合 4">
            <a:extLst>
              <a:ext uri="{FF2B5EF4-FFF2-40B4-BE49-F238E27FC236}">
                <a16:creationId xmlns:a16="http://schemas.microsoft.com/office/drawing/2014/main" id="{F267C8D2-03C4-F5C5-8DE0-E899C8C54199}"/>
              </a:ext>
            </a:extLst>
          </p:cNvPr>
          <p:cNvGrpSpPr/>
          <p:nvPr/>
        </p:nvGrpSpPr>
        <p:grpSpPr>
          <a:xfrm>
            <a:off x="5676900" y="2263775"/>
            <a:ext cx="1447800" cy="1097046"/>
            <a:chOff x="5676900" y="2263775"/>
            <a:chExt cx="1447800" cy="1097046"/>
          </a:xfrm>
        </p:grpSpPr>
        <p:sp>
          <p:nvSpPr>
            <p:cNvPr id="106" name="任意形状 105">
              <a:extLst>
                <a:ext uri="{FF2B5EF4-FFF2-40B4-BE49-F238E27FC236}">
                  <a16:creationId xmlns:a16="http://schemas.microsoft.com/office/drawing/2014/main" id="{C00B74E4-889E-0A47-8953-A6FC696CC03E}"/>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a:effectLst>
              <a:outerShdw blurRad="50800" dist="38100" dir="5400000" algn="t" rotWithShape="0">
                <a:srgbClr val="FF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 name="任意多边形: 形状 2">
              <a:extLst>
                <a:ext uri="{FF2B5EF4-FFF2-40B4-BE49-F238E27FC236}">
                  <a16:creationId xmlns:a16="http://schemas.microsoft.com/office/drawing/2014/main" id="{BE1FE102-7601-B712-5705-137B24B3E803}"/>
                </a:ext>
              </a:extLst>
            </p:cNvPr>
            <p:cNvSpPr/>
            <p:nvPr/>
          </p:nvSpPr>
          <p:spPr>
            <a:xfrm>
              <a:off x="7034463" y="3116179"/>
              <a:ext cx="72190" cy="108284"/>
            </a:xfrm>
            <a:custGeom>
              <a:avLst/>
              <a:gdLst>
                <a:gd name="connsiteX0" fmla="*/ 56148 w 72190"/>
                <a:gd name="connsiteY0" fmla="*/ 0 h 108284"/>
                <a:gd name="connsiteX1" fmla="*/ 72190 w 72190"/>
                <a:gd name="connsiteY1" fmla="*/ 56147 h 108284"/>
                <a:gd name="connsiteX2" fmla="*/ 48126 w 72190"/>
                <a:gd name="connsiteY2" fmla="*/ 68179 h 108284"/>
                <a:gd name="connsiteX3" fmla="*/ 56148 w 72190"/>
                <a:gd name="connsiteY3" fmla="*/ 108284 h 108284"/>
                <a:gd name="connsiteX4" fmla="*/ 28074 w 72190"/>
                <a:gd name="connsiteY4" fmla="*/ 108284 h 108284"/>
                <a:gd name="connsiteX5" fmla="*/ 4011 w 72190"/>
                <a:gd name="connsiteY5" fmla="*/ 64168 h 108284"/>
                <a:gd name="connsiteX6" fmla="*/ 0 w 72190"/>
                <a:gd name="connsiteY6" fmla="*/ 32084 h 108284"/>
                <a:gd name="connsiteX7" fmla="*/ 56148 w 72190"/>
                <a:gd name="connsiteY7" fmla="*/ 0 h 10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190" h="108284">
                  <a:moveTo>
                    <a:pt x="56148" y="0"/>
                  </a:moveTo>
                  <a:lnTo>
                    <a:pt x="72190" y="56147"/>
                  </a:lnTo>
                  <a:lnTo>
                    <a:pt x="48126" y="68179"/>
                  </a:lnTo>
                  <a:lnTo>
                    <a:pt x="56148" y="108284"/>
                  </a:lnTo>
                  <a:lnTo>
                    <a:pt x="28074" y="108284"/>
                  </a:lnTo>
                  <a:lnTo>
                    <a:pt x="4011" y="64168"/>
                  </a:lnTo>
                  <a:lnTo>
                    <a:pt x="0" y="32084"/>
                  </a:lnTo>
                  <a:lnTo>
                    <a:pt x="56148" y="0"/>
                  </a:lnTo>
                  <a:close/>
                </a:path>
              </a:pathLst>
            </a:custGeom>
            <a:ln w="9525">
              <a:solidFill>
                <a:schemeClr val="tx1"/>
              </a:solidFill>
            </a:ln>
            <a:effectLst>
              <a:outerShdw blurRad="50800" dist="38100" dir="2700000" algn="tl" rotWithShape="0">
                <a:srgbClr val="FF0000">
                  <a:alpha val="40000"/>
                </a:srgb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4" name="任意多边形: 形状 3">
              <a:extLst>
                <a:ext uri="{FF2B5EF4-FFF2-40B4-BE49-F238E27FC236}">
                  <a16:creationId xmlns:a16="http://schemas.microsoft.com/office/drawing/2014/main" id="{BE341558-7522-9FCE-D2D4-16CD5A27A828}"/>
                </a:ext>
              </a:extLst>
            </p:cNvPr>
            <p:cNvSpPr/>
            <p:nvPr/>
          </p:nvSpPr>
          <p:spPr>
            <a:xfrm>
              <a:off x="6729663" y="3280611"/>
              <a:ext cx="108284" cy="80210"/>
            </a:xfrm>
            <a:custGeom>
              <a:avLst/>
              <a:gdLst>
                <a:gd name="connsiteX0" fmla="*/ 0 w 108284"/>
                <a:gd name="connsiteY0" fmla="*/ 32084 h 80210"/>
                <a:gd name="connsiteX1" fmla="*/ 48126 w 108284"/>
                <a:gd name="connsiteY1" fmla="*/ 80210 h 80210"/>
                <a:gd name="connsiteX2" fmla="*/ 76200 w 108284"/>
                <a:gd name="connsiteY2" fmla="*/ 52136 h 80210"/>
                <a:gd name="connsiteX3" fmla="*/ 108284 w 108284"/>
                <a:gd name="connsiteY3" fmla="*/ 4010 h 80210"/>
                <a:gd name="connsiteX4" fmla="*/ 60158 w 108284"/>
                <a:gd name="connsiteY4" fmla="*/ 0 h 80210"/>
                <a:gd name="connsiteX5" fmla="*/ 0 w 108284"/>
                <a:gd name="connsiteY5" fmla="*/ 32084 h 8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84" h="80210">
                  <a:moveTo>
                    <a:pt x="0" y="32084"/>
                  </a:moveTo>
                  <a:lnTo>
                    <a:pt x="48126" y="80210"/>
                  </a:lnTo>
                  <a:lnTo>
                    <a:pt x="76200" y="52136"/>
                  </a:lnTo>
                  <a:lnTo>
                    <a:pt x="108284" y="4010"/>
                  </a:lnTo>
                  <a:lnTo>
                    <a:pt x="60158" y="0"/>
                  </a:lnTo>
                  <a:lnTo>
                    <a:pt x="0" y="32084"/>
                  </a:lnTo>
                  <a:close/>
                </a:path>
              </a:pathLst>
            </a:custGeom>
            <a:ln w="9525">
              <a:solidFill>
                <a:schemeClr val="tx1">
                  <a:lumMod val="95000"/>
                  <a:lumOff val="5000"/>
                </a:schemeClr>
              </a:solidFill>
            </a:ln>
            <a:effectLst>
              <a:outerShdw blurRad="50800" dist="38100" dir="2700000" algn="tl" rotWithShape="0">
                <a:srgbClr val="FF0000">
                  <a:alpha val="40000"/>
                </a:srgb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1021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ppt_w</p:attrName>
                                        </p:attrNameLst>
                                      </p:cBhvr>
                                      <p:tavLst>
                                        <p:tav tm="0">
                                          <p:val>
                                            <p:fltVal val="0"/>
                                          </p:val>
                                        </p:tav>
                                        <p:tav tm="100000">
                                          <p:val>
                                            <p:strVal val="#ppt_w"/>
                                          </p:val>
                                        </p:tav>
                                      </p:tavLst>
                                    </p:anim>
                                    <p:anim calcmode="lin" valueType="num">
                                      <p:cBhvr>
                                        <p:cTn id="8" dur="3000" fill="hold"/>
                                        <p:tgtEl>
                                          <p:spTgt spid="5"/>
                                        </p:tgtEl>
                                        <p:attrNameLst>
                                          <p:attrName>ppt_h</p:attrName>
                                        </p:attrNameLst>
                                      </p:cBhvr>
                                      <p:tavLst>
                                        <p:tav tm="0">
                                          <p:val>
                                            <p:fltVal val="0"/>
                                          </p:val>
                                        </p:tav>
                                        <p:tav tm="100000">
                                          <p:val>
                                            <p:strVal val="#ppt_h"/>
                                          </p:val>
                                        </p:tav>
                                      </p:tavLst>
                                    </p:anim>
                                    <p:animEffect transition="in" filter="fade">
                                      <p:cBhvr>
                                        <p:cTn id="9"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CEB9314F-84E4-D01B-268B-1C82CCFDFC85}"/>
              </a:ext>
            </a:extLst>
          </p:cNvPr>
          <p:cNvSpPr>
            <a:spLocks noGrp="1"/>
          </p:cNvSpPr>
          <p:nvPr>
            <p:ph type="title"/>
          </p:nvPr>
        </p:nvSpPr>
        <p:spPr/>
        <p:txBody>
          <a:bodyPr/>
          <a:lstStyle/>
          <a:p>
            <a:r>
              <a:rPr lang="zh-CN" altLang="en-US" dirty="0"/>
              <a:t>说一说</a:t>
            </a:r>
            <a:endParaRPr lang="zh-SG" altLang="en-US" dirty="0"/>
          </a:p>
        </p:txBody>
      </p:sp>
      <p:pic>
        <p:nvPicPr>
          <p:cNvPr id="4" name="Picture 1" descr="page257image6189456">
            <a:extLst>
              <a:ext uri="{FF2B5EF4-FFF2-40B4-BE49-F238E27FC236}">
                <a16:creationId xmlns:a16="http://schemas.microsoft.com/office/drawing/2014/main" id="{640B4C76-E752-C47D-3521-E02B5E957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199" y="4000500"/>
            <a:ext cx="5276137" cy="24378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3">
            <a:extLst>
              <a:ext uri="{FF2B5EF4-FFF2-40B4-BE49-F238E27FC236}">
                <a16:creationId xmlns:a16="http://schemas.microsoft.com/office/drawing/2014/main" id="{696E4F93-63E2-32AE-E48F-0E624F7A170E}"/>
              </a:ext>
            </a:extLst>
          </p:cNvPr>
          <p:cNvSpPr>
            <a:spLocks noChangeArrowheads="1"/>
          </p:cNvSpPr>
          <p:nvPr/>
        </p:nvSpPr>
        <p:spPr bwMode="auto">
          <a:xfrm>
            <a:off x="3945721" y="5716194"/>
            <a:ext cx="1134279" cy="608405"/>
          </a:xfrm>
          <a:prstGeom prst="rect">
            <a:avLst/>
          </a:prstGeom>
          <a:noFill/>
          <a:ln w="9525">
            <a:noFill/>
            <a:miter lim="800000"/>
            <a:headEnd/>
            <a:tailEnd/>
          </a:ln>
          <a:effectLst/>
        </p:spPr>
        <p:txBody>
          <a:bodyPr lIns="81041" tIns="40521" rIns="81041" bIns="40521"/>
          <a:lstStyle/>
          <a:p>
            <a:pPr defTabSz="685800">
              <a:defRPr/>
            </a:pPr>
            <a:r>
              <a:rPr lang="zh-CN" altLang="en-US" sz="2000" b="1" dirty="0">
                <a:latin typeface="Microsoft YaHei" panose="020B0503020204020204" pitchFamily="34" charset="-122"/>
                <a:ea typeface="Microsoft YaHei" panose="020B0503020204020204" pitchFamily="34" charset="-122"/>
              </a:rPr>
              <a:t>公元</a:t>
            </a:r>
            <a:endParaRPr lang="en-US" altLang="zh-CN" sz="2000" b="1" dirty="0">
              <a:latin typeface="Microsoft YaHei" panose="020B0503020204020204" pitchFamily="34" charset="-122"/>
              <a:ea typeface="Microsoft YaHei" panose="020B0503020204020204" pitchFamily="34" charset="-122"/>
            </a:endParaRPr>
          </a:p>
          <a:p>
            <a:pPr defTabSz="685800">
              <a:defRPr/>
            </a:pPr>
            <a:r>
              <a:rPr lang="en-US" altLang="zh-CN" sz="2000" b="1" dirty="0">
                <a:latin typeface="Microsoft YaHei" panose="020B0503020204020204" pitchFamily="34" charset="-122"/>
                <a:ea typeface="Microsoft YaHei" panose="020B0503020204020204" pitchFamily="34" charset="-122"/>
              </a:rPr>
              <a:t>2000</a:t>
            </a:r>
            <a:r>
              <a:rPr lang="zh-CN" altLang="en-US" sz="2000" b="1" dirty="0">
                <a:latin typeface="Microsoft YaHei" panose="020B0503020204020204" pitchFamily="34" charset="-122"/>
                <a:ea typeface="Microsoft YaHei" panose="020B0503020204020204" pitchFamily="34" charset="-122"/>
              </a:rPr>
              <a:t>年</a:t>
            </a:r>
            <a:endParaRPr lang="en-US" altLang="zh-CN" sz="2000" b="1" dirty="0">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CE50470D-F6DC-08E9-179E-51D543AB9A28}"/>
              </a:ext>
            </a:extLst>
          </p:cNvPr>
          <p:cNvSpPr txBox="1"/>
          <p:nvPr/>
        </p:nvSpPr>
        <p:spPr>
          <a:xfrm>
            <a:off x="621309" y="2505857"/>
            <a:ext cx="3378200" cy="3361305"/>
          </a:xfrm>
          <a:prstGeom prst="rect">
            <a:avLst/>
          </a:prstGeom>
          <a:noFill/>
        </p:spPr>
        <p:txBody>
          <a:bodyPr wrap="square" rtlCol="0">
            <a:spAutoFit/>
          </a:bodyPr>
          <a:lstStyle/>
          <a:p>
            <a:pPr>
              <a:lnSpc>
                <a:spcPts val="3860"/>
              </a:lnSpc>
              <a:spcBef>
                <a:spcPts val="1200"/>
              </a:spcBef>
            </a:pPr>
            <a:r>
              <a:rPr lang="zh-CN" altLang="en-US" sz="2800" dirty="0">
                <a:latin typeface="微软雅黑" panose="020B0503020204020204" pitchFamily="34" charset="-122"/>
                <a:ea typeface="微软雅黑" panose="020B0503020204020204" pitchFamily="34" charset="-122"/>
              </a:rPr>
              <a:t>对比两个地图，哪个时期更接近“福音传遍天下”的目标？（        ）</a:t>
            </a:r>
            <a:endParaRPr lang="en-US" altLang="zh-SG" sz="2800" dirty="0">
              <a:latin typeface="微软雅黑" panose="020B0503020204020204" pitchFamily="34" charset="-122"/>
              <a:ea typeface="微软雅黑" panose="020B0503020204020204" pitchFamily="34" charset="-122"/>
            </a:endParaRPr>
          </a:p>
          <a:p>
            <a:pPr>
              <a:lnSpc>
                <a:spcPts val="3860"/>
              </a:lnSpc>
              <a:spcBef>
                <a:spcPts val="1200"/>
              </a:spcBef>
            </a:pPr>
            <a:r>
              <a:rPr lang="en-US" altLang="zh-CN" sz="2800" dirty="0">
                <a:latin typeface="微软雅黑" panose="020B0503020204020204" pitchFamily="34" charset="-122"/>
                <a:ea typeface="微软雅黑" panose="020B0503020204020204" pitchFamily="34" charset="-122"/>
              </a:rPr>
              <a:t>A.</a:t>
            </a:r>
            <a:r>
              <a:rPr lang="zh-CN" altLang="en-US" sz="2800" dirty="0">
                <a:latin typeface="微软雅黑" panose="020B0503020204020204" pitchFamily="34" charset="-122"/>
                <a:ea typeface="微软雅黑" panose="020B0503020204020204" pitchFamily="34" charset="-122"/>
              </a:rPr>
              <a:t>公元</a:t>
            </a:r>
            <a:r>
              <a:rPr lang="en-US" altLang="zh-CN" sz="2800" dirty="0">
                <a:latin typeface="微软雅黑" panose="020B0503020204020204" pitchFamily="34" charset="-122"/>
                <a:ea typeface="微软雅黑" panose="020B0503020204020204" pitchFamily="34" charset="-122"/>
              </a:rPr>
              <a:t>600</a:t>
            </a:r>
            <a:r>
              <a:rPr lang="zh-CN" altLang="en-US" sz="2800" dirty="0">
                <a:latin typeface="微软雅黑" panose="020B0503020204020204" pitchFamily="34" charset="-122"/>
                <a:ea typeface="微软雅黑" panose="020B0503020204020204" pitchFamily="34" charset="-122"/>
              </a:rPr>
              <a:t>年</a:t>
            </a:r>
            <a:endParaRPr lang="en-US" altLang="zh-SG" sz="2800" dirty="0">
              <a:latin typeface="微软雅黑" panose="020B0503020204020204" pitchFamily="34" charset="-122"/>
              <a:ea typeface="微软雅黑" panose="020B0503020204020204" pitchFamily="34" charset="-122"/>
            </a:endParaRPr>
          </a:p>
          <a:p>
            <a:pPr>
              <a:lnSpc>
                <a:spcPts val="3860"/>
              </a:lnSpc>
              <a:spcBef>
                <a:spcPts val="1200"/>
              </a:spcBef>
            </a:pPr>
            <a:r>
              <a:rPr lang="en-US" altLang="zh-CN" sz="2800" dirty="0">
                <a:latin typeface="微软雅黑" panose="020B0503020204020204" pitchFamily="34" charset="-122"/>
                <a:ea typeface="微软雅黑" panose="020B0503020204020204" pitchFamily="34" charset="-122"/>
              </a:rPr>
              <a:t>B.</a:t>
            </a:r>
            <a:r>
              <a:rPr lang="zh-CN" altLang="en-US" sz="2800" dirty="0">
                <a:latin typeface="微软雅黑" panose="020B0503020204020204" pitchFamily="34" charset="-122"/>
                <a:ea typeface="微软雅黑" panose="020B0503020204020204" pitchFamily="34" charset="-122"/>
              </a:rPr>
              <a:t>公元</a:t>
            </a:r>
            <a:r>
              <a:rPr lang="en-US" altLang="zh-CN" sz="2800" dirty="0">
                <a:latin typeface="微软雅黑" panose="020B0503020204020204" pitchFamily="34" charset="-122"/>
                <a:ea typeface="微软雅黑" panose="020B0503020204020204" pitchFamily="34" charset="-122"/>
              </a:rPr>
              <a:t>2000</a:t>
            </a:r>
            <a:r>
              <a:rPr lang="zh-CN" altLang="en-US" sz="2800" dirty="0">
                <a:latin typeface="微软雅黑" panose="020B0503020204020204" pitchFamily="34" charset="-122"/>
                <a:ea typeface="微软雅黑" panose="020B0503020204020204" pitchFamily="34" charset="-122"/>
              </a:rPr>
              <a:t>年</a:t>
            </a:r>
            <a:endParaRPr lang="zh-SG" altLang="en-US" sz="2800" dirty="0">
              <a:latin typeface="微软雅黑" panose="020B0503020204020204" pitchFamily="34" charset="-122"/>
              <a:ea typeface="微软雅黑" panose="020B0503020204020204" pitchFamily="34" charset="-122"/>
            </a:endParaRPr>
          </a:p>
        </p:txBody>
      </p:sp>
      <p:grpSp>
        <p:nvGrpSpPr>
          <p:cNvPr id="2" name="组合 1">
            <a:extLst>
              <a:ext uri="{FF2B5EF4-FFF2-40B4-BE49-F238E27FC236}">
                <a16:creationId xmlns:a16="http://schemas.microsoft.com/office/drawing/2014/main" id="{9C79C7C1-89FC-292F-94A4-40C56AC671FC}"/>
              </a:ext>
            </a:extLst>
          </p:cNvPr>
          <p:cNvGrpSpPr/>
          <p:nvPr/>
        </p:nvGrpSpPr>
        <p:grpSpPr>
          <a:xfrm>
            <a:off x="3885274" y="1461556"/>
            <a:ext cx="5258725" cy="2437819"/>
            <a:chOff x="3885274" y="1311159"/>
            <a:chExt cx="5258725" cy="2437819"/>
          </a:xfrm>
        </p:grpSpPr>
        <p:pic>
          <p:nvPicPr>
            <p:cNvPr id="3" name="Picture 1" descr="page257image6180512">
              <a:extLst>
                <a:ext uri="{FF2B5EF4-FFF2-40B4-BE49-F238E27FC236}">
                  <a16:creationId xmlns:a16="http://schemas.microsoft.com/office/drawing/2014/main" id="{892A094C-DC82-9587-27A7-E8E27B3D8E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5274" y="1311159"/>
              <a:ext cx="5258725" cy="24378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58C85EE0-C12F-3AA6-01EA-01B30D6A9770}"/>
                </a:ext>
              </a:extLst>
            </p:cNvPr>
            <p:cNvSpPr>
              <a:spLocks noChangeArrowheads="1"/>
            </p:cNvSpPr>
            <p:nvPr/>
          </p:nvSpPr>
          <p:spPr bwMode="auto">
            <a:xfrm>
              <a:off x="3934197" y="3001618"/>
              <a:ext cx="917204" cy="649796"/>
            </a:xfrm>
            <a:prstGeom prst="rect">
              <a:avLst/>
            </a:prstGeom>
            <a:noFill/>
            <a:ln w="9525">
              <a:noFill/>
              <a:miter lim="800000"/>
              <a:headEnd/>
              <a:tailEnd/>
            </a:ln>
            <a:effectLst/>
          </p:spPr>
          <p:txBody>
            <a:bodyPr lIns="81041" tIns="40521" rIns="81041" bIns="40521"/>
            <a:lstStyle/>
            <a:p>
              <a:pPr defTabSz="685800">
                <a:defRPr/>
              </a:pPr>
              <a:r>
                <a:rPr lang="zh-CN" altLang="en-US" sz="2000" b="1" dirty="0">
                  <a:latin typeface="Microsoft YaHei" panose="020B0503020204020204" pitchFamily="34" charset="-122"/>
                  <a:ea typeface="Microsoft YaHei" panose="020B0503020204020204" pitchFamily="34" charset="-122"/>
                </a:rPr>
                <a:t>公元</a:t>
              </a:r>
              <a:endParaRPr lang="en-US" altLang="zh-CN" sz="2000" b="1" dirty="0">
                <a:latin typeface="Microsoft YaHei" panose="020B0503020204020204" pitchFamily="34" charset="-122"/>
                <a:ea typeface="Microsoft YaHei" panose="020B0503020204020204" pitchFamily="34" charset="-122"/>
              </a:endParaRPr>
            </a:p>
            <a:p>
              <a:pPr defTabSz="685800">
                <a:defRPr/>
              </a:pPr>
              <a:r>
                <a:rPr lang="en-US" altLang="zh-CN" sz="2000" b="1" dirty="0">
                  <a:latin typeface="Microsoft YaHei" panose="020B0503020204020204" pitchFamily="34" charset="-122"/>
                  <a:ea typeface="Microsoft YaHei" panose="020B0503020204020204" pitchFamily="34" charset="-122"/>
                </a:rPr>
                <a:t>600</a:t>
              </a:r>
              <a:r>
                <a:rPr lang="zh-CN" altLang="en-US" sz="2000" b="1" dirty="0">
                  <a:latin typeface="Microsoft YaHei" panose="020B0503020204020204" pitchFamily="34" charset="-122"/>
                  <a:ea typeface="Microsoft YaHei" panose="020B0503020204020204" pitchFamily="34" charset="-122"/>
                </a:rPr>
                <a:t>年</a:t>
              </a:r>
              <a:endParaRPr lang="en-US" altLang="zh-CN" sz="2000" b="1" dirty="0">
                <a:latin typeface="Microsoft YaHei" panose="020B0503020204020204" pitchFamily="34" charset="-122"/>
                <a:ea typeface="Microsoft YaHei" panose="020B0503020204020204" pitchFamily="34" charset="-122"/>
              </a:endParaRPr>
            </a:p>
          </p:txBody>
        </p:sp>
        <p:sp>
          <p:nvSpPr>
            <p:cNvPr id="8" name="矩形 7">
              <a:extLst>
                <a:ext uri="{FF2B5EF4-FFF2-40B4-BE49-F238E27FC236}">
                  <a16:creationId xmlns:a16="http://schemas.microsoft.com/office/drawing/2014/main" id="{E366C536-17E2-A414-C521-CFF0BBD5E5B4}"/>
                </a:ext>
              </a:extLst>
            </p:cNvPr>
            <p:cNvSpPr/>
            <p:nvPr/>
          </p:nvSpPr>
          <p:spPr>
            <a:xfrm>
              <a:off x="5594535" y="3376000"/>
              <a:ext cx="1481780" cy="32567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grpSp>
      <p:sp>
        <p:nvSpPr>
          <p:cNvPr id="12" name="矩形 11">
            <a:extLst>
              <a:ext uri="{FF2B5EF4-FFF2-40B4-BE49-F238E27FC236}">
                <a16:creationId xmlns:a16="http://schemas.microsoft.com/office/drawing/2014/main" id="{D92EC66E-99F9-A91E-7C94-209488D3C61B}"/>
              </a:ext>
            </a:extLst>
          </p:cNvPr>
          <p:cNvSpPr/>
          <p:nvPr/>
        </p:nvSpPr>
        <p:spPr>
          <a:xfrm>
            <a:off x="5594535" y="6077966"/>
            <a:ext cx="1481780" cy="32567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3" name="文本框 12">
            <a:extLst>
              <a:ext uri="{FF2B5EF4-FFF2-40B4-BE49-F238E27FC236}">
                <a16:creationId xmlns:a16="http://schemas.microsoft.com/office/drawing/2014/main" id="{AFE652AC-FD6E-CEF9-ED7D-D1BF447ACA40}"/>
              </a:ext>
            </a:extLst>
          </p:cNvPr>
          <p:cNvSpPr txBox="1"/>
          <p:nvPr/>
        </p:nvSpPr>
        <p:spPr>
          <a:xfrm>
            <a:off x="1947195" y="3932916"/>
            <a:ext cx="471604" cy="707886"/>
          </a:xfrm>
          <a:prstGeom prst="rect">
            <a:avLst/>
          </a:prstGeom>
          <a:noFill/>
        </p:spPr>
        <p:txBody>
          <a:bodyPr wrap="none" rtlCol="0">
            <a:spAutoFit/>
          </a:bodyPr>
          <a:lstStyle/>
          <a:p>
            <a:r>
              <a:rPr lang="en-US" altLang="zh-CN" sz="4000" b="1" dirty="0"/>
              <a:t>B</a:t>
            </a:r>
            <a:endParaRPr lang="zh-CN" altLang="en-US" sz="4000" b="1" dirty="0"/>
          </a:p>
        </p:txBody>
      </p:sp>
      <p:grpSp>
        <p:nvGrpSpPr>
          <p:cNvPr id="9" name="组合 8">
            <a:extLst>
              <a:ext uri="{FF2B5EF4-FFF2-40B4-BE49-F238E27FC236}">
                <a16:creationId xmlns:a16="http://schemas.microsoft.com/office/drawing/2014/main" id="{27DD4BEC-6353-4A09-D89D-82AE87ACB2F4}"/>
              </a:ext>
            </a:extLst>
          </p:cNvPr>
          <p:cNvGrpSpPr/>
          <p:nvPr/>
        </p:nvGrpSpPr>
        <p:grpSpPr>
          <a:xfrm>
            <a:off x="7163411" y="4456251"/>
            <a:ext cx="831591" cy="630125"/>
            <a:chOff x="5676900" y="2263775"/>
            <a:chExt cx="1447800" cy="1097046"/>
          </a:xfrm>
        </p:grpSpPr>
        <p:sp>
          <p:nvSpPr>
            <p:cNvPr id="14" name="任意形状 105">
              <a:extLst>
                <a:ext uri="{FF2B5EF4-FFF2-40B4-BE49-F238E27FC236}">
                  <a16:creationId xmlns:a16="http://schemas.microsoft.com/office/drawing/2014/main" id="{832C6C63-B0A9-C283-924A-A8A53A18BC59}"/>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a:effectLst>
              <a:outerShdw blurRad="50800" dist="38100" dir="5400000" algn="t" rotWithShape="0">
                <a:srgbClr val="FF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5" name="任意多边形: 形状 14">
              <a:extLst>
                <a:ext uri="{FF2B5EF4-FFF2-40B4-BE49-F238E27FC236}">
                  <a16:creationId xmlns:a16="http://schemas.microsoft.com/office/drawing/2014/main" id="{389AF259-4154-3410-BD3C-0A941E7C5CFE}"/>
                </a:ext>
              </a:extLst>
            </p:cNvPr>
            <p:cNvSpPr/>
            <p:nvPr/>
          </p:nvSpPr>
          <p:spPr>
            <a:xfrm>
              <a:off x="7034463" y="3116179"/>
              <a:ext cx="72190" cy="108284"/>
            </a:xfrm>
            <a:custGeom>
              <a:avLst/>
              <a:gdLst>
                <a:gd name="connsiteX0" fmla="*/ 56148 w 72190"/>
                <a:gd name="connsiteY0" fmla="*/ 0 h 108284"/>
                <a:gd name="connsiteX1" fmla="*/ 72190 w 72190"/>
                <a:gd name="connsiteY1" fmla="*/ 56147 h 108284"/>
                <a:gd name="connsiteX2" fmla="*/ 48126 w 72190"/>
                <a:gd name="connsiteY2" fmla="*/ 68179 h 108284"/>
                <a:gd name="connsiteX3" fmla="*/ 56148 w 72190"/>
                <a:gd name="connsiteY3" fmla="*/ 108284 h 108284"/>
                <a:gd name="connsiteX4" fmla="*/ 28074 w 72190"/>
                <a:gd name="connsiteY4" fmla="*/ 108284 h 108284"/>
                <a:gd name="connsiteX5" fmla="*/ 4011 w 72190"/>
                <a:gd name="connsiteY5" fmla="*/ 64168 h 108284"/>
                <a:gd name="connsiteX6" fmla="*/ 0 w 72190"/>
                <a:gd name="connsiteY6" fmla="*/ 32084 h 108284"/>
                <a:gd name="connsiteX7" fmla="*/ 56148 w 72190"/>
                <a:gd name="connsiteY7" fmla="*/ 0 h 10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190" h="108284">
                  <a:moveTo>
                    <a:pt x="56148" y="0"/>
                  </a:moveTo>
                  <a:lnTo>
                    <a:pt x="72190" y="56147"/>
                  </a:lnTo>
                  <a:lnTo>
                    <a:pt x="48126" y="68179"/>
                  </a:lnTo>
                  <a:lnTo>
                    <a:pt x="56148" y="108284"/>
                  </a:lnTo>
                  <a:lnTo>
                    <a:pt x="28074" y="108284"/>
                  </a:lnTo>
                  <a:lnTo>
                    <a:pt x="4011" y="64168"/>
                  </a:lnTo>
                  <a:lnTo>
                    <a:pt x="0" y="32084"/>
                  </a:lnTo>
                  <a:lnTo>
                    <a:pt x="56148" y="0"/>
                  </a:lnTo>
                  <a:close/>
                </a:path>
              </a:pathLst>
            </a:custGeom>
            <a:ln w="9525">
              <a:solidFill>
                <a:schemeClr val="tx1"/>
              </a:solidFill>
            </a:ln>
            <a:effectLst>
              <a:outerShdw blurRad="50800" dist="38100" dir="2700000" algn="tl" rotWithShape="0">
                <a:srgbClr val="FF0000">
                  <a:alpha val="40000"/>
                </a:srgb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16" name="任意多边形: 形状 15">
              <a:extLst>
                <a:ext uri="{FF2B5EF4-FFF2-40B4-BE49-F238E27FC236}">
                  <a16:creationId xmlns:a16="http://schemas.microsoft.com/office/drawing/2014/main" id="{13583797-E8B4-C1FF-6B48-4B7191EFD3CC}"/>
                </a:ext>
              </a:extLst>
            </p:cNvPr>
            <p:cNvSpPr/>
            <p:nvPr/>
          </p:nvSpPr>
          <p:spPr>
            <a:xfrm>
              <a:off x="6729663" y="3280611"/>
              <a:ext cx="108284" cy="80210"/>
            </a:xfrm>
            <a:custGeom>
              <a:avLst/>
              <a:gdLst>
                <a:gd name="connsiteX0" fmla="*/ 0 w 108284"/>
                <a:gd name="connsiteY0" fmla="*/ 32084 h 80210"/>
                <a:gd name="connsiteX1" fmla="*/ 48126 w 108284"/>
                <a:gd name="connsiteY1" fmla="*/ 80210 h 80210"/>
                <a:gd name="connsiteX2" fmla="*/ 76200 w 108284"/>
                <a:gd name="connsiteY2" fmla="*/ 52136 h 80210"/>
                <a:gd name="connsiteX3" fmla="*/ 108284 w 108284"/>
                <a:gd name="connsiteY3" fmla="*/ 4010 h 80210"/>
                <a:gd name="connsiteX4" fmla="*/ 60158 w 108284"/>
                <a:gd name="connsiteY4" fmla="*/ 0 h 80210"/>
                <a:gd name="connsiteX5" fmla="*/ 0 w 108284"/>
                <a:gd name="connsiteY5" fmla="*/ 32084 h 8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84" h="80210">
                  <a:moveTo>
                    <a:pt x="0" y="32084"/>
                  </a:moveTo>
                  <a:lnTo>
                    <a:pt x="48126" y="80210"/>
                  </a:lnTo>
                  <a:lnTo>
                    <a:pt x="76200" y="52136"/>
                  </a:lnTo>
                  <a:lnTo>
                    <a:pt x="108284" y="4010"/>
                  </a:lnTo>
                  <a:lnTo>
                    <a:pt x="60158" y="0"/>
                  </a:lnTo>
                  <a:lnTo>
                    <a:pt x="0" y="32084"/>
                  </a:lnTo>
                  <a:close/>
                </a:path>
              </a:pathLst>
            </a:custGeom>
            <a:ln w="9525">
              <a:solidFill>
                <a:schemeClr val="tx1">
                  <a:lumMod val="95000"/>
                  <a:lumOff val="5000"/>
                </a:schemeClr>
              </a:solidFill>
            </a:ln>
            <a:effectLst>
              <a:outerShdw blurRad="50800" dist="38100" dir="2700000" algn="tl" rotWithShape="0">
                <a:srgbClr val="FF0000">
                  <a:alpha val="40000"/>
                </a:srgb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58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3">
            <a:extLst>
              <a:ext uri="{FF2B5EF4-FFF2-40B4-BE49-F238E27FC236}">
                <a16:creationId xmlns:a16="http://schemas.microsoft.com/office/drawing/2014/main" id="{9842D29D-4C15-2641-8CB8-38A61FE5DD69}"/>
              </a:ext>
            </a:extLst>
          </p:cNvPr>
          <p:cNvSpPr>
            <a:spLocks noChangeArrowheads="1"/>
          </p:cNvSpPr>
          <p:nvPr/>
        </p:nvSpPr>
        <p:spPr bwMode="auto">
          <a:xfrm>
            <a:off x="2849598" y="5173648"/>
            <a:ext cx="3444804" cy="1095141"/>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上帝的应许必然实现</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圣经的预言必然应验</a:t>
            </a:r>
            <a:endParaRPr lang="en-US" altLang="zh-CN" sz="2800" dirty="0">
              <a:latin typeface="Microsoft YaHei" panose="020B0503020204020204" pitchFamily="34" charset="-122"/>
              <a:ea typeface="Microsoft YaHei" panose="020B0503020204020204" pitchFamily="34" charset="-122"/>
            </a:endParaRPr>
          </a:p>
        </p:txBody>
      </p:sp>
      <p:sp>
        <p:nvSpPr>
          <p:cNvPr id="5" name="标题 4">
            <a:extLst>
              <a:ext uri="{FF2B5EF4-FFF2-40B4-BE49-F238E27FC236}">
                <a16:creationId xmlns:a16="http://schemas.microsoft.com/office/drawing/2014/main" id="{64C90DE6-ABC1-9DF0-17A9-B5280A2E308B}"/>
              </a:ext>
            </a:extLst>
          </p:cNvPr>
          <p:cNvSpPr>
            <a:spLocks noGrp="1"/>
          </p:cNvSpPr>
          <p:nvPr>
            <p:ph type="title"/>
          </p:nvPr>
        </p:nvSpPr>
        <p:spPr/>
        <p:txBody>
          <a:bodyPr/>
          <a:lstStyle/>
          <a:p>
            <a:r>
              <a:rPr lang="zh-CN" altLang="en-US" dirty="0"/>
              <a:t>耶稣的说明</a:t>
            </a:r>
          </a:p>
        </p:txBody>
      </p:sp>
      <p:pic>
        <p:nvPicPr>
          <p:cNvPr id="2" name="Picture 1" descr="page257image6189456">
            <a:extLst>
              <a:ext uri="{FF2B5EF4-FFF2-40B4-BE49-F238E27FC236}">
                <a16:creationId xmlns:a16="http://schemas.microsoft.com/office/drawing/2014/main" id="{D1C2047B-464F-D1C6-A7C3-B42A867433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96" y="1433263"/>
            <a:ext cx="7596206" cy="35097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2">
            <a:extLst>
              <a:ext uri="{FF2B5EF4-FFF2-40B4-BE49-F238E27FC236}">
                <a16:creationId xmlns:a16="http://schemas.microsoft.com/office/drawing/2014/main" id="{39F914FF-355C-EC97-1F0B-C21402C65215}"/>
              </a:ext>
            </a:extLst>
          </p:cNvPr>
          <p:cNvSpPr/>
          <p:nvPr/>
        </p:nvSpPr>
        <p:spPr>
          <a:xfrm>
            <a:off x="3379304" y="2127790"/>
            <a:ext cx="3988905" cy="12589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C58190E2-4F9F-BC35-6473-DD8A43E6ECD5}"/>
              </a:ext>
            </a:extLst>
          </p:cNvPr>
          <p:cNvGrpSpPr/>
          <p:nvPr/>
        </p:nvGrpSpPr>
        <p:grpSpPr>
          <a:xfrm>
            <a:off x="5631180" y="2097310"/>
            <a:ext cx="1199250" cy="908711"/>
            <a:chOff x="5676900" y="2263775"/>
            <a:chExt cx="1447800" cy="1097046"/>
          </a:xfrm>
        </p:grpSpPr>
        <p:sp>
          <p:nvSpPr>
            <p:cNvPr id="7" name="任意形状 105">
              <a:extLst>
                <a:ext uri="{FF2B5EF4-FFF2-40B4-BE49-F238E27FC236}">
                  <a16:creationId xmlns:a16="http://schemas.microsoft.com/office/drawing/2014/main" id="{BEBC2D57-D356-9D74-85E6-814A23895CBD}"/>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a:effectLst>
              <a:outerShdw blurRad="50800" dist="38100" dir="5400000" algn="t" rotWithShape="0">
                <a:srgbClr val="FF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任意多边形: 形状 7">
              <a:extLst>
                <a:ext uri="{FF2B5EF4-FFF2-40B4-BE49-F238E27FC236}">
                  <a16:creationId xmlns:a16="http://schemas.microsoft.com/office/drawing/2014/main" id="{51E30F91-1F9B-DC2D-1D7A-EE91F287FEBB}"/>
                </a:ext>
              </a:extLst>
            </p:cNvPr>
            <p:cNvSpPr/>
            <p:nvPr/>
          </p:nvSpPr>
          <p:spPr>
            <a:xfrm>
              <a:off x="7034463" y="3116179"/>
              <a:ext cx="72190" cy="108284"/>
            </a:xfrm>
            <a:custGeom>
              <a:avLst/>
              <a:gdLst>
                <a:gd name="connsiteX0" fmla="*/ 56148 w 72190"/>
                <a:gd name="connsiteY0" fmla="*/ 0 h 108284"/>
                <a:gd name="connsiteX1" fmla="*/ 72190 w 72190"/>
                <a:gd name="connsiteY1" fmla="*/ 56147 h 108284"/>
                <a:gd name="connsiteX2" fmla="*/ 48126 w 72190"/>
                <a:gd name="connsiteY2" fmla="*/ 68179 h 108284"/>
                <a:gd name="connsiteX3" fmla="*/ 56148 w 72190"/>
                <a:gd name="connsiteY3" fmla="*/ 108284 h 108284"/>
                <a:gd name="connsiteX4" fmla="*/ 28074 w 72190"/>
                <a:gd name="connsiteY4" fmla="*/ 108284 h 108284"/>
                <a:gd name="connsiteX5" fmla="*/ 4011 w 72190"/>
                <a:gd name="connsiteY5" fmla="*/ 64168 h 108284"/>
                <a:gd name="connsiteX6" fmla="*/ 0 w 72190"/>
                <a:gd name="connsiteY6" fmla="*/ 32084 h 108284"/>
                <a:gd name="connsiteX7" fmla="*/ 56148 w 72190"/>
                <a:gd name="connsiteY7" fmla="*/ 0 h 10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190" h="108284">
                  <a:moveTo>
                    <a:pt x="56148" y="0"/>
                  </a:moveTo>
                  <a:lnTo>
                    <a:pt x="72190" y="56147"/>
                  </a:lnTo>
                  <a:lnTo>
                    <a:pt x="48126" y="68179"/>
                  </a:lnTo>
                  <a:lnTo>
                    <a:pt x="56148" y="108284"/>
                  </a:lnTo>
                  <a:lnTo>
                    <a:pt x="28074" y="108284"/>
                  </a:lnTo>
                  <a:lnTo>
                    <a:pt x="4011" y="64168"/>
                  </a:lnTo>
                  <a:lnTo>
                    <a:pt x="0" y="32084"/>
                  </a:lnTo>
                  <a:lnTo>
                    <a:pt x="56148" y="0"/>
                  </a:lnTo>
                  <a:close/>
                </a:path>
              </a:pathLst>
            </a:custGeom>
            <a:ln w="9525">
              <a:solidFill>
                <a:schemeClr val="tx1"/>
              </a:solidFill>
            </a:ln>
            <a:effectLst>
              <a:outerShdw blurRad="50800" dist="38100" dir="2700000" algn="tl" rotWithShape="0">
                <a:srgbClr val="FF0000">
                  <a:alpha val="40000"/>
                </a:srgb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a16="http://schemas.microsoft.com/office/drawing/2014/main" id="{F8BEEBD7-E618-2D49-7D58-0741BE67C655}"/>
                </a:ext>
              </a:extLst>
            </p:cNvPr>
            <p:cNvSpPr/>
            <p:nvPr/>
          </p:nvSpPr>
          <p:spPr>
            <a:xfrm>
              <a:off x="6729663" y="3280611"/>
              <a:ext cx="108284" cy="80210"/>
            </a:xfrm>
            <a:custGeom>
              <a:avLst/>
              <a:gdLst>
                <a:gd name="connsiteX0" fmla="*/ 0 w 108284"/>
                <a:gd name="connsiteY0" fmla="*/ 32084 h 80210"/>
                <a:gd name="connsiteX1" fmla="*/ 48126 w 108284"/>
                <a:gd name="connsiteY1" fmla="*/ 80210 h 80210"/>
                <a:gd name="connsiteX2" fmla="*/ 76200 w 108284"/>
                <a:gd name="connsiteY2" fmla="*/ 52136 h 80210"/>
                <a:gd name="connsiteX3" fmla="*/ 108284 w 108284"/>
                <a:gd name="connsiteY3" fmla="*/ 4010 h 80210"/>
                <a:gd name="connsiteX4" fmla="*/ 60158 w 108284"/>
                <a:gd name="connsiteY4" fmla="*/ 0 h 80210"/>
                <a:gd name="connsiteX5" fmla="*/ 0 w 108284"/>
                <a:gd name="connsiteY5" fmla="*/ 32084 h 8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84" h="80210">
                  <a:moveTo>
                    <a:pt x="0" y="32084"/>
                  </a:moveTo>
                  <a:lnTo>
                    <a:pt x="48126" y="80210"/>
                  </a:lnTo>
                  <a:lnTo>
                    <a:pt x="76200" y="52136"/>
                  </a:lnTo>
                  <a:lnTo>
                    <a:pt x="108284" y="4010"/>
                  </a:lnTo>
                  <a:lnTo>
                    <a:pt x="60158" y="0"/>
                  </a:lnTo>
                  <a:lnTo>
                    <a:pt x="0" y="32084"/>
                  </a:lnTo>
                  <a:close/>
                </a:path>
              </a:pathLst>
            </a:custGeom>
            <a:ln w="9525">
              <a:solidFill>
                <a:schemeClr val="tx1">
                  <a:lumMod val="95000"/>
                  <a:lumOff val="5000"/>
                </a:schemeClr>
              </a:solidFill>
            </a:ln>
            <a:effectLst>
              <a:outerShdw blurRad="50800" dist="38100" dir="2700000" algn="tl" rotWithShape="0">
                <a:srgbClr val="FF0000">
                  <a:alpha val="40000"/>
                </a:srgb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46351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0914BE-016B-F841-BF6A-E80F46E894D9}"/>
              </a:ext>
            </a:extLst>
          </p:cNvPr>
          <p:cNvSpPr>
            <a:spLocks noGrp="1"/>
          </p:cNvSpPr>
          <p:nvPr>
            <p:ph type="title"/>
          </p:nvPr>
        </p:nvSpPr>
        <p:spPr/>
        <p:txBody>
          <a:bodyPr/>
          <a:lstStyle/>
          <a:p>
            <a:r>
              <a:rPr lang="zh-CN" altLang="en-US" dirty="0"/>
              <a:t>想一想</a:t>
            </a:r>
          </a:p>
        </p:txBody>
      </p:sp>
      <p:sp>
        <p:nvSpPr>
          <p:cNvPr id="6" name="Rectangle 3">
            <a:extLst>
              <a:ext uri="{FF2B5EF4-FFF2-40B4-BE49-F238E27FC236}">
                <a16:creationId xmlns:a16="http://schemas.microsoft.com/office/drawing/2014/main" id="{7C2F8BCA-19AF-859D-8DE5-62D0C7452B91}"/>
              </a:ext>
            </a:extLst>
          </p:cNvPr>
          <p:cNvSpPr>
            <a:spLocks noChangeArrowheads="1"/>
          </p:cNvSpPr>
          <p:nvPr/>
        </p:nvSpPr>
        <p:spPr bwMode="auto">
          <a:xfrm>
            <a:off x="1125256" y="2141401"/>
            <a:ext cx="7548644" cy="102436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b="1" dirty="0">
                <a:latin typeface="Microsoft YaHei" panose="020B0503020204020204" pitchFamily="34" charset="-122"/>
                <a:ea typeface="Microsoft YaHei" panose="020B0503020204020204" pitchFamily="34" charset="-122"/>
              </a:rPr>
              <a:t>马太福音 </a:t>
            </a:r>
            <a:r>
              <a:rPr lang="en-US" altLang="zh-CN" sz="2800" b="1" dirty="0">
                <a:latin typeface="Microsoft YaHei" panose="020B0503020204020204" pitchFamily="34" charset="-122"/>
                <a:ea typeface="Microsoft YaHei" panose="020B0503020204020204" pitchFamily="34" charset="-122"/>
              </a:rPr>
              <a:t>24:14 “</a:t>
            </a:r>
            <a:r>
              <a:rPr lang="zh-CN" altLang="en-US" sz="2800" b="1" dirty="0">
                <a:latin typeface="Microsoft YaHei" panose="020B0503020204020204" pitchFamily="34" charset="-122"/>
                <a:ea typeface="Microsoft YaHei" panose="020B0503020204020204" pitchFamily="34" charset="-122"/>
              </a:rPr>
              <a:t>这天国的福音要传遍天下，对万民作见证，然后末期才来到。”</a:t>
            </a:r>
            <a:endParaRPr lang="en-US" altLang="zh-CN" sz="2800" b="1" dirty="0">
              <a:latin typeface="Microsoft YaHei" panose="020B0503020204020204" pitchFamily="34" charset="-122"/>
              <a:ea typeface="Microsoft YaHei" panose="020B0503020204020204" pitchFamily="34" charset="-122"/>
            </a:endParaRPr>
          </a:p>
        </p:txBody>
      </p:sp>
      <p:sp>
        <p:nvSpPr>
          <p:cNvPr id="7" name="Rectangle 3">
            <a:extLst>
              <a:ext uri="{FF2B5EF4-FFF2-40B4-BE49-F238E27FC236}">
                <a16:creationId xmlns:a16="http://schemas.microsoft.com/office/drawing/2014/main" id="{F79605A8-FF49-7751-0FBC-6184DAE8771E}"/>
              </a:ext>
            </a:extLst>
          </p:cNvPr>
          <p:cNvSpPr>
            <a:spLocks noChangeArrowheads="1"/>
          </p:cNvSpPr>
          <p:nvPr/>
        </p:nvSpPr>
        <p:spPr bwMode="auto">
          <a:xfrm>
            <a:off x="589430" y="3649346"/>
            <a:ext cx="8084470" cy="2745758"/>
          </a:xfrm>
          <a:prstGeom prst="rect">
            <a:avLst/>
          </a:prstGeom>
          <a:noFill/>
          <a:ln w="9525">
            <a:noFill/>
            <a:miter lim="800000"/>
            <a:headEnd/>
            <a:tailEnd/>
          </a:ln>
          <a:effectLst/>
        </p:spPr>
        <p:txBody>
          <a:bodyPr lIns="81041" tIns="40521" rIns="81041" bIns="40521"/>
          <a:lstStyle/>
          <a:p>
            <a:pPr marL="514350" indent="-514350" defTabSz="685800">
              <a:lnSpc>
                <a:spcPts val="3860"/>
              </a:lnSpc>
              <a:spcBef>
                <a:spcPts val="1200"/>
              </a:spcBef>
              <a:buAutoNum type="arabicPeriod"/>
              <a:defRPr/>
            </a:pPr>
            <a:r>
              <a:rPr lang="zh-CN" altLang="en-US" sz="2800" dirty="0">
                <a:latin typeface="Microsoft YaHei" panose="020B0503020204020204" pitchFamily="34" charset="-122"/>
                <a:ea typeface="Microsoft YaHei" panose="020B0503020204020204" pitchFamily="34" charset="-122"/>
              </a:rPr>
              <a:t>现在离“福音传遍天下的目标”是（       ）</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r>
              <a:rPr lang="en-US" altLang="zh-CN" sz="2800" dirty="0">
                <a:latin typeface="Microsoft YaHei" panose="020B0503020204020204" pitchFamily="34" charset="-122"/>
                <a:ea typeface="Microsoft YaHei" panose="020B0503020204020204" pitchFamily="34" charset="-122"/>
              </a:rPr>
              <a:t>     A.</a:t>
            </a:r>
            <a:r>
              <a:rPr lang="zh-CN" altLang="en-US" sz="2800" dirty="0">
                <a:latin typeface="Microsoft YaHei" panose="020B0503020204020204" pitchFamily="34" charset="-122"/>
                <a:ea typeface="Microsoft YaHei" panose="020B0503020204020204" pitchFamily="34" charset="-122"/>
              </a:rPr>
              <a:t> 越来越远         </a:t>
            </a:r>
            <a:r>
              <a:rPr lang="en-US" altLang="zh-CN" sz="2800" dirty="0">
                <a:latin typeface="Microsoft YaHei" panose="020B0503020204020204" pitchFamily="34" charset="-122"/>
                <a:ea typeface="Microsoft YaHei" panose="020B0503020204020204" pitchFamily="34" charset="-122"/>
              </a:rPr>
              <a:t>B.</a:t>
            </a:r>
            <a:r>
              <a:rPr lang="zh-CN" altLang="en-US" sz="2800" dirty="0">
                <a:latin typeface="Microsoft YaHei" panose="020B0503020204020204" pitchFamily="34" charset="-122"/>
                <a:ea typeface="Microsoft YaHei" panose="020B0503020204020204" pitchFamily="34" charset="-122"/>
              </a:rPr>
              <a:t> 越来越近</a:t>
            </a: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ts val="3860"/>
              </a:lnSpc>
              <a:spcBef>
                <a:spcPts val="1200"/>
              </a:spcBef>
              <a:buAutoNum type="arabicPeriod" startAt="2"/>
              <a:defRPr/>
            </a:pPr>
            <a:r>
              <a:rPr lang="zh-CN" altLang="en-US" sz="2800" dirty="0">
                <a:latin typeface="Microsoft YaHei" panose="020B0503020204020204" pitchFamily="34" charset="-122"/>
                <a:ea typeface="Microsoft YaHei" panose="020B0503020204020204" pitchFamily="34" charset="-122"/>
              </a:rPr>
              <a:t>现在离“末期”</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基督再来的时候是（      ）</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r>
              <a:rPr lang="en-US" altLang="zh-CN" sz="2800" dirty="0">
                <a:latin typeface="Microsoft YaHei" panose="020B0503020204020204" pitchFamily="34" charset="-122"/>
                <a:ea typeface="Microsoft YaHei" panose="020B0503020204020204" pitchFamily="34" charset="-122"/>
              </a:rPr>
              <a:t>     A.</a:t>
            </a:r>
            <a:r>
              <a:rPr lang="zh-CN" altLang="en-US" sz="2800" dirty="0">
                <a:latin typeface="Microsoft YaHei" panose="020B0503020204020204" pitchFamily="34" charset="-122"/>
                <a:ea typeface="Microsoft YaHei" panose="020B0503020204020204" pitchFamily="34" charset="-122"/>
              </a:rPr>
              <a:t> 越来越远         </a:t>
            </a:r>
            <a:r>
              <a:rPr lang="en-US" altLang="zh-CN" sz="2800" dirty="0">
                <a:latin typeface="Microsoft YaHei" panose="020B0503020204020204" pitchFamily="34" charset="-122"/>
                <a:ea typeface="Microsoft YaHei" panose="020B0503020204020204" pitchFamily="34" charset="-122"/>
              </a:rPr>
              <a:t>B.</a:t>
            </a:r>
            <a:r>
              <a:rPr lang="zh-CN" altLang="en-US" sz="2800" dirty="0">
                <a:latin typeface="Microsoft YaHei" panose="020B0503020204020204" pitchFamily="34" charset="-122"/>
                <a:ea typeface="Microsoft YaHei" panose="020B0503020204020204" pitchFamily="34" charset="-122"/>
              </a:rPr>
              <a:t> 越来越近</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endParaRPr lang="en-US" altLang="zh-CN" sz="2800"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52C3D2AC-6054-C6FA-A030-4F338282D952}"/>
              </a:ext>
            </a:extLst>
          </p:cNvPr>
          <p:cNvSpPr txBox="1"/>
          <p:nvPr/>
        </p:nvSpPr>
        <p:spPr>
          <a:xfrm>
            <a:off x="7026516" y="3706553"/>
            <a:ext cx="429926" cy="523220"/>
          </a:xfrm>
          <a:prstGeom prst="rect">
            <a:avLst/>
          </a:prstGeom>
          <a:noFill/>
        </p:spPr>
        <p:txBody>
          <a:bodyPr wrap="none" rtlCol="0">
            <a:spAutoFit/>
          </a:bodyPr>
          <a:lstStyle/>
          <a:p>
            <a:r>
              <a:rPr lang="en-US" altLang="zh-CN" sz="2800" b="1" dirty="0">
                <a:latin typeface="微软雅黑" panose="020B0503020204020204" pitchFamily="34" charset="-122"/>
                <a:ea typeface="微软雅黑" panose="020B0503020204020204" pitchFamily="34" charset="-122"/>
              </a:rPr>
              <a:t>B</a:t>
            </a:r>
            <a:endParaRPr lang="zh-CN" altLang="en-US" sz="2800" b="1" dirty="0">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566233CE-DE36-0A0B-D1C0-0281933B4562}"/>
              </a:ext>
            </a:extLst>
          </p:cNvPr>
          <p:cNvSpPr txBox="1"/>
          <p:nvPr/>
        </p:nvSpPr>
        <p:spPr>
          <a:xfrm>
            <a:off x="7835904" y="5013626"/>
            <a:ext cx="429926" cy="523220"/>
          </a:xfrm>
          <a:prstGeom prst="rect">
            <a:avLst/>
          </a:prstGeom>
          <a:noFill/>
        </p:spPr>
        <p:txBody>
          <a:bodyPr wrap="none" rtlCol="0">
            <a:spAutoFit/>
          </a:bodyPr>
          <a:lstStyle/>
          <a:p>
            <a:r>
              <a:rPr lang="en-US" altLang="zh-CN" sz="2800" b="1" dirty="0">
                <a:latin typeface="微软雅黑" panose="020B0503020204020204" pitchFamily="34" charset="-122"/>
                <a:ea typeface="微软雅黑" panose="020B0503020204020204" pitchFamily="34" charset="-122"/>
              </a:rPr>
              <a:t>B</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2440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户外, 男人, 站, 飞行&#10;&#10;描述已自动生成">
            <a:extLst>
              <a:ext uri="{FF2B5EF4-FFF2-40B4-BE49-F238E27FC236}">
                <a16:creationId xmlns:a16="http://schemas.microsoft.com/office/drawing/2014/main" id="{77BC2991-2835-55FC-55A3-88E059D9075F}"/>
              </a:ext>
            </a:extLst>
          </p:cNvPr>
          <p:cNvPicPr>
            <a:picLocks noChangeAspect="1"/>
          </p:cNvPicPr>
          <p:nvPr/>
        </p:nvPicPr>
        <p:blipFill rotWithShape="1">
          <a:blip r:embed="rId3"/>
          <a:srcRect l="30135" r="27432" b="12181"/>
          <a:stretch/>
        </p:blipFill>
        <p:spPr>
          <a:xfrm>
            <a:off x="2995909" y="0"/>
            <a:ext cx="3152181" cy="36696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a:extLst>
              <a:ext uri="{FF2B5EF4-FFF2-40B4-BE49-F238E27FC236}">
                <a16:creationId xmlns:a16="http://schemas.microsoft.com/office/drawing/2014/main" id="{D3DE1356-0D44-8FF1-DC2E-EFD0318C7009}"/>
              </a:ext>
            </a:extLst>
          </p:cNvPr>
          <p:cNvGrpSpPr/>
          <p:nvPr/>
        </p:nvGrpSpPr>
        <p:grpSpPr>
          <a:xfrm>
            <a:off x="1" y="3429000"/>
            <a:ext cx="8586806" cy="3669644"/>
            <a:chOff x="1" y="3429000"/>
            <a:chExt cx="8586806" cy="3669644"/>
          </a:xfrm>
        </p:grpSpPr>
        <p:pic>
          <p:nvPicPr>
            <p:cNvPr id="2" name="图片 1" descr="卡通人物&#10;&#10;描述已自动生成">
              <a:extLst>
                <a:ext uri="{FF2B5EF4-FFF2-40B4-BE49-F238E27FC236}">
                  <a16:creationId xmlns:a16="http://schemas.microsoft.com/office/drawing/2014/main" id="{6E7111BF-0B77-5A7A-16E1-D93E22DA9527}"/>
                </a:ext>
              </a:extLst>
            </p:cNvPr>
            <p:cNvPicPr>
              <a:picLocks noChangeAspect="1"/>
            </p:cNvPicPr>
            <p:nvPr/>
          </p:nvPicPr>
          <p:blipFill>
            <a:blip r:embed="rId4"/>
            <a:stretch>
              <a:fillRect/>
            </a:stretch>
          </p:blipFill>
          <p:spPr>
            <a:xfrm>
              <a:off x="1" y="3429000"/>
              <a:ext cx="3669644" cy="3669644"/>
            </a:xfrm>
            <a:prstGeom prst="rect">
              <a:avLst/>
            </a:prstGeom>
          </p:spPr>
        </p:pic>
        <p:sp>
          <p:nvSpPr>
            <p:cNvPr id="5" name="对话气泡: 圆角矩形 4">
              <a:extLst>
                <a:ext uri="{FF2B5EF4-FFF2-40B4-BE49-F238E27FC236}">
                  <a16:creationId xmlns:a16="http://schemas.microsoft.com/office/drawing/2014/main" id="{81B6B8FE-EF8C-146D-14AE-8CA7063776C5}"/>
                </a:ext>
              </a:extLst>
            </p:cNvPr>
            <p:cNvSpPr/>
            <p:nvPr/>
          </p:nvSpPr>
          <p:spPr>
            <a:xfrm>
              <a:off x="3948140" y="4019309"/>
              <a:ext cx="4638667" cy="2147230"/>
            </a:xfrm>
            <a:prstGeom prst="wedgeRoundRectCallout">
              <a:avLst>
                <a:gd name="adj1" fmla="val -61648"/>
                <a:gd name="adj2" fmla="val 5046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6" name="Rectangle 2">
              <a:extLst>
                <a:ext uri="{FF2B5EF4-FFF2-40B4-BE49-F238E27FC236}">
                  <a16:creationId xmlns:a16="http://schemas.microsoft.com/office/drawing/2014/main" id="{BB655E4F-EA3E-DEE7-04A6-B59ECE946416}"/>
                </a:ext>
              </a:extLst>
            </p:cNvPr>
            <p:cNvSpPr/>
            <p:nvPr/>
          </p:nvSpPr>
          <p:spPr>
            <a:xfrm>
              <a:off x="4302010" y="4498113"/>
              <a:ext cx="4169637" cy="1189621"/>
            </a:xfrm>
            <a:prstGeom prst="rect">
              <a:avLst/>
            </a:prstGeom>
            <a:noFill/>
          </p:spPr>
          <p:txBody>
            <a:bodyPr wrap="square">
              <a:spAutoFit/>
            </a:bodyPr>
            <a:lstStyle/>
            <a:p>
              <a:pPr>
                <a:lnSpc>
                  <a:spcPts val="4420"/>
                </a:lnSpc>
              </a:pPr>
              <a:r>
                <a:rPr lang="zh-CN" altLang="en-US" sz="3600" dirty="0">
                  <a:latin typeface="微软雅黑" panose="020B0503020204020204" pitchFamily="34" charset="-122"/>
                  <a:ea typeface="微软雅黑" panose="020B0503020204020204" pitchFamily="34" charset="-122"/>
                </a:rPr>
                <a:t>福音什么时候传遍天下？</a:t>
              </a:r>
              <a:endParaRPr lang="en-US" altLang="zh-CN" sz="3600" dirty="0">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C569B6C8-A584-1A48-94E8-41FA1F112F67}"/>
              </a:ext>
            </a:extLst>
          </p:cNvPr>
          <p:cNvGrpSpPr/>
          <p:nvPr/>
        </p:nvGrpSpPr>
        <p:grpSpPr>
          <a:xfrm>
            <a:off x="156853" y="3933079"/>
            <a:ext cx="8429954" cy="2925973"/>
            <a:chOff x="156853" y="3933079"/>
            <a:chExt cx="8429954" cy="2925973"/>
          </a:xfrm>
        </p:grpSpPr>
        <p:sp>
          <p:nvSpPr>
            <p:cNvPr id="4" name="对话气泡: 圆角矩形 4">
              <a:extLst>
                <a:ext uri="{FF2B5EF4-FFF2-40B4-BE49-F238E27FC236}">
                  <a16:creationId xmlns:a16="http://schemas.microsoft.com/office/drawing/2014/main" id="{46E9007F-7055-5A4A-8B59-584A13E974A4}"/>
                </a:ext>
              </a:extLst>
            </p:cNvPr>
            <p:cNvSpPr/>
            <p:nvPr/>
          </p:nvSpPr>
          <p:spPr>
            <a:xfrm>
              <a:off x="3948140" y="4019309"/>
              <a:ext cx="4638667" cy="2147230"/>
            </a:xfrm>
            <a:prstGeom prst="wedgeRoundRectCallout">
              <a:avLst>
                <a:gd name="adj1" fmla="val -61648"/>
                <a:gd name="adj2" fmla="val 50467"/>
                <a:gd name="adj3" fmla="val 1666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8" name="Rectangle 2">
              <a:extLst>
                <a:ext uri="{FF2B5EF4-FFF2-40B4-BE49-F238E27FC236}">
                  <a16:creationId xmlns:a16="http://schemas.microsoft.com/office/drawing/2014/main" id="{EFA0EE92-E4B8-FA34-69CC-EBE438A6A339}"/>
                </a:ext>
              </a:extLst>
            </p:cNvPr>
            <p:cNvSpPr/>
            <p:nvPr/>
          </p:nvSpPr>
          <p:spPr>
            <a:xfrm>
              <a:off x="4120474" y="4215984"/>
              <a:ext cx="4344449" cy="1753878"/>
            </a:xfrm>
            <a:prstGeom prst="rect">
              <a:avLst/>
            </a:prstGeom>
            <a:noFill/>
          </p:spPr>
          <p:txBody>
            <a:bodyPr wrap="square">
              <a:spAutoFit/>
            </a:bodyPr>
            <a:lstStyle/>
            <a:p>
              <a:pPr>
                <a:lnSpc>
                  <a:spcPts val="4420"/>
                </a:lnSpc>
              </a:pPr>
              <a:r>
                <a:rPr lang="zh-CN" altLang="en-US" sz="3600" dirty="0">
                  <a:latin typeface="微软雅黑" panose="020B0503020204020204" pitchFamily="34" charset="-122"/>
                  <a:ea typeface="微软雅黑" panose="020B0503020204020204" pitchFamily="34" charset="-122"/>
                </a:rPr>
                <a:t>虽然不知道，但现在离福音传遍天下越来越近！</a:t>
              </a:r>
              <a:endParaRPr lang="en-US" altLang="zh-CN" sz="3600" dirty="0">
                <a:latin typeface="微软雅黑" panose="020B0503020204020204" pitchFamily="34" charset="-122"/>
                <a:ea typeface="微软雅黑" panose="020B0503020204020204" pitchFamily="34" charset="-122"/>
              </a:endParaRPr>
            </a:p>
          </p:txBody>
        </p:sp>
        <p:pic>
          <p:nvPicPr>
            <p:cNvPr id="10" name="图片 9" descr="卡通人物&#10;&#10;描述已自动生成">
              <a:extLst>
                <a:ext uri="{FF2B5EF4-FFF2-40B4-BE49-F238E27FC236}">
                  <a16:creationId xmlns:a16="http://schemas.microsoft.com/office/drawing/2014/main" id="{8636DAD7-D180-41FF-48C4-F0A881E48333}"/>
                </a:ext>
              </a:extLst>
            </p:cNvPr>
            <p:cNvPicPr>
              <a:picLocks noChangeAspect="1"/>
            </p:cNvPicPr>
            <p:nvPr/>
          </p:nvPicPr>
          <p:blipFill>
            <a:blip r:embed="rId5"/>
            <a:stretch>
              <a:fillRect/>
            </a:stretch>
          </p:blipFill>
          <p:spPr>
            <a:xfrm>
              <a:off x="156853" y="3933079"/>
              <a:ext cx="3516154" cy="2925973"/>
            </a:xfrm>
            <a:prstGeom prst="rect">
              <a:avLst/>
            </a:prstGeom>
          </p:spPr>
        </p:pic>
      </p:grpSp>
    </p:spTree>
    <p:extLst>
      <p:ext uri="{BB962C8B-B14F-4D97-AF65-F5344CB8AC3E}">
        <p14:creationId xmlns:p14="http://schemas.microsoft.com/office/powerpoint/2010/main" val="238860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a:prstGeom prst="rect">
            <a:avLst/>
          </a:prstGeom>
        </p:spPr>
        <p:txBody>
          <a:bodyPr/>
          <a:lstStyle/>
          <a:p>
            <a:r>
              <a:rPr lang="zh-CN" altLang="en-US" dirty="0">
                <a:solidFill>
                  <a:schemeClr val="tx1"/>
                </a:solidFill>
                <a:latin typeface="微软雅黑" panose="020B0503020204020204" pitchFamily="34" charset="-122"/>
                <a:ea typeface="微软雅黑" panose="020B0503020204020204" pitchFamily="34" charset="-122"/>
              </a:rPr>
              <a:t>耶稣再来的时候近了的预兆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758861" y="2981124"/>
            <a:ext cx="3986989" cy="2221314"/>
          </a:xfrm>
          <a:prstGeom prst="rect">
            <a:avLst/>
          </a:prstGeom>
          <a:noFill/>
        </p:spPr>
        <p:txBody>
          <a:bodyPr wrap="none" rtlCol="0">
            <a:spAutoFit/>
          </a:bodyPr>
          <a:lstStyle/>
          <a:p>
            <a:pPr marL="514350" indent="-514350">
              <a:lnSpc>
                <a:spcPct val="150000"/>
              </a:lnSpc>
              <a:buAutoNum type="arabicPeriod"/>
            </a:pPr>
            <a:r>
              <a:rPr kumimoji="1" lang="zh-CN" altLang="en-US" sz="3200" dirty="0">
                <a:latin typeface="Microsoft YaHei" panose="020B0503020204020204" pitchFamily="34" charset="-122"/>
                <a:ea typeface="Microsoft YaHei" panose="020B0503020204020204" pitchFamily="34" charset="-122"/>
              </a:rPr>
              <a:t>福音要传遍天下</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kumimoji="1" lang="zh-CN" altLang="en-US" sz="3200" dirty="0">
                <a:latin typeface="Microsoft YaHei" panose="020B0503020204020204" pitchFamily="34" charset="-122"/>
                <a:ea typeface="Microsoft YaHei" panose="020B0503020204020204" pitchFamily="34" charset="-122"/>
              </a:rPr>
              <a:t>全球通信技术发达</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kumimoji="1" lang="zh-CN" altLang="en-US" sz="3200" dirty="0">
                <a:latin typeface="Microsoft YaHei" panose="020B0503020204020204" pitchFamily="34" charset="-122"/>
                <a:ea typeface="Microsoft YaHei" panose="020B0503020204020204" pitchFamily="34" charset="-122"/>
              </a:rPr>
              <a:t>兽的印记</a:t>
            </a:r>
          </a:p>
        </p:txBody>
      </p:sp>
      <p:pic>
        <p:nvPicPr>
          <p:cNvPr id="5" name="图片 4" descr="黑暗中的蓝色星球&#10;&#10;中度可信度描述已自动生成">
            <a:extLst>
              <a:ext uri="{FF2B5EF4-FFF2-40B4-BE49-F238E27FC236}">
                <a16:creationId xmlns:a16="http://schemas.microsoft.com/office/drawing/2014/main" id="{5B57E54A-55FE-F94C-04F1-E2A4B5666EF0}"/>
              </a:ext>
            </a:extLst>
          </p:cNvPr>
          <p:cNvPicPr>
            <a:picLocks noChangeAspect="1"/>
          </p:cNvPicPr>
          <p:nvPr/>
        </p:nvPicPr>
        <p:blipFill>
          <a:blip r:embed="rId3"/>
          <a:stretch>
            <a:fillRect/>
          </a:stretch>
        </p:blipFill>
        <p:spPr>
          <a:xfrm>
            <a:off x="4425078" y="1655562"/>
            <a:ext cx="5108084" cy="4881445"/>
          </a:xfrm>
          <a:prstGeom prst="rect">
            <a:avLst/>
          </a:prstGeom>
        </p:spPr>
      </p:pic>
      <p:cxnSp>
        <p:nvCxnSpPr>
          <p:cNvPr id="6" name="直接连接符 5">
            <a:extLst>
              <a:ext uri="{FF2B5EF4-FFF2-40B4-BE49-F238E27FC236}">
                <a16:creationId xmlns:a16="http://schemas.microsoft.com/office/drawing/2014/main" id="{B0AC064B-B0C7-07F8-9E30-1598F9D60092}"/>
              </a:ext>
            </a:extLst>
          </p:cNvPr>
          <p:cNvCxnSpPr>
            <a:cxnSpLocks/>
          </p:cNvCxnSpPr>
          <p:nvPr/>
        </p:nvCxnSpPr>
        <p:spPr>
          <a:xfrm>
            <a:off x="860612" y="4493860"/>
            <a:ext cx="388523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8802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13DA28-702A-4AAD-A411-9200042287AE}"/>
              </a:ext>
            </a:extLst>
          </p:cNvPr>
          <p:cNvSpPr>
            <a:spLocks noGrp="1"/>
          </p:cNvSpPr>
          <p:nvPr>
            <p:ph type="title"/>
          </p:nvPr>
        </p:nvSpPr>
        <p:spPr/>
        <p:txBody>
          <a:bodyPr/>
          <a:lstStyle/>
          <a:p>
            <a:r>
              <a:rPr lang="zh-CN" altLang="en-US" dirty="0"/>
              <a:t>启示录的两个见证人</a:t>
            </a:r>
            <a:br>
              <a:rPr lang="zh-CN" altLang="en-US" dirty="0"/>
            </a:br>
            <a:endParaRPr lang="en-US" dirty="0"/>
          </a:p>
        </p:txBody>
      </p:sp>
      <p:pic>
        <p:nvPicPr>
          <p:cNvPr id="3" name="图片 2">
            <a:extLst>
              <a:ext uri="{FF2B5EF4-FFF2-40B4-BE49-F238E27FC236}">
                <a16:creationId xmlns:a16="http://schemas.microsoft.com/office/drawing/2014/main" id="{2510088D-3ABF-E24C-92CE-C7D573381A5D}"/>
              </a:ext>
            </a:extLst>
          </p:cNvPr>
          <p:cNvPicPr>
            <a:picLocks noChangeAspect="1"/>
          </p:cNvPicPr>
          <p:nvPr/>
        </p:nvPicPr>
        <p:blipFill>
          <a:blip r:embed="rId3"/>
          <a:stretch>
            <a:fillRect/>
          </a:stretch>
        </p:blipFill>
        <p:spPr>
          <a:xfrm>
            <a:off x="0" y="1930239"/>
            <a:ext cx="3120856" cy="39575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C088C64A-BD9D-B54F-95BC-885D0E529FD3}"/>
              </a:ext>
            </a:extLst>
          </p:cNvPr>
          <p:cNvPicPr>
            <a:picLocks noChangeAspect="1"/>
          </p:cNvPicPr>
          <p:nvPr/>
        </p:nvPicPr>
        <p:blipFill>
          <a:blip r:embed="rId4"/>
          <a:stretch>
            <a:fillRect/>
          </a:stretch>
        </p:blipFill>
        <p:spPr>
          <a:xfrm>
            <a:off x="3215146" y="1930239"/>
            <a:ext cx="5928854" cy="39575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091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8269FCB-2234-4326-1628-E191C1366B20}"/>
              </a:ext>
            </a:extLst>
          </p:cNvPr>
          <p:cNvPicPr>
            <a:picLocks noChangeAspect="1"/>
          </p:cNvPicPr>
          <p:nvPr/>
        </p:nvPicPr>
        <p:blipFill>
          <a:blip r:embed="rId3"/>
          <a:stretch>
            <a:fillRect/>
          </a:stretch>
        </p:blipFill>
        <p:spPr>
          <a:xfrm>
            <a:off x="2338130" y="158135"/>
            <a:ext cx="4467739" cy="29822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4" name="Rectangle 10">
            <a:extLst>
              <a:ext uri="{FF2B5EF4-FFF2-40B4-BE49-F238E27FC236}">
                <a16:creationId xmlns:a16="http://schemas.microsoft.com/office/drawing/2014/main" id="{654055E7-1B11-4B6F-A27F-F9F9C4902F87}"/>
              </a:ext>
            </a:extLst>
          </p:cNvPr>
          <p:cNvSpPr>
            <a:spLocks noChangeArrowheads="1"/>
          </p:cNvSpPr>
          <p:nvPr/>
        </p:nvSpPr>
        <p:spPr bwMode="auto">
          <a:xfrm>
            <a:off x="336794" y="3411044"/>
            <a:ext cx="8544937" cy="2890277"/>
          </a:xfrm>
          <a:prstGeom prst="rect">
            <a:avLst/>
          </a:prstGeom>
          <a:noFill/>
          <a:ln w="9525">
            <a:noFill/>
            <a:miter lim="800000"/>
            <a:headEnd/>
            <a:tailEnd/>
          </a:ln>
          <a:effectLst/>
        </p:spPr>
        <p:txBody>
          <a:bodyPr lIns="81041" tIns="40521" rIns="81041" bIns="40521"/>
          <a:lstStyle/>
          <a:p>
            <a:pPr defTabSz="685800">
              <a:lnSpc>
                <a:spcPct val="15000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11:8 </a:t>
            </a:r>
            <a:r>
              <a:rPr lang="zh-CN" altLang="en-US" sz="2800" dirty="0">
                <a:latin typeface="Microsoft YaHei" panose="020B0503020204020204" pitchFamily="34" charset="-122"/>
                <a:ea typeface="Microsoft YaHei" panose="020B0503020204020204" pitchFamily="34" charset="-122"/>
              </a:rPr>
              <a:t>他们的尸首就倒在大城里的街上</a:t>
            </a:r>
            <a:r>
              <a:rPr lang="en-US" altLang="zh-CN" sz="2800" dirty="0">
                <a:latin typeface="Microsoft YaHei" panose="020B0503020204020204" pitchFamily="34" charset="-122"/>
                <a:ea typeface="Microsoft YaHei" panose="020B0503020204020204" pitchFamily="34" charset="-122"/>
              </a:rPr>
              <a:t>…… 9 </a:t>
            </a:r>
            <a:r>
              <a:rPr lang="zh-CN" altLang="en-US" sz="2800" dirty="0">
                <a:latin typeface="Microsoft YaHei" panose="020B0503020204020204" pitchFamily="34" charset="-122"/>
                <a:ea typeface="Microsoft YaHei" panose="020B0503020204020204" pitchFamily="34" charset="-122"/>
              </a:rPr>
              <a:t>从</a:t>
            </a:r>
            <a:r>
              <a:rPr lang="zh-CN" altLang="en-US" sz="2800" b="1" dirty="0">
                <a:latin typeface="Microsoft YaHei" panose="020B0503020204020204" pitchFamily="34" charset="-122"/>
                <a:ea typeface="Microsoft YaHei" panose="020B0503020204020204" pitchFamily="34" charset="-122"/>
              </a:rPr>
              <a:t>各民、各族、各方、各国中，有人观看他们的尸首三天半</a:t>
            </a:r>
            <a:r>
              <a:rPr lang="zh-CN" altLang="en-US" sz="2800" dirty="0">
                <a:latin typeface="Microsoft YaHei" panose="020B0503020204020204" pitchFamily="34" charset="-122"/>
                <a:ea typeface="Microsoft YaHei" panose="020B0503020204020204" pitchFamily="34" charset="-122"/>
              </a:rPr>
              <a:t>，又不许把尸首放在坟墓里。</a:t>
            </a:r>
            <a:r>
              <a:rPr lang="en-US" altLang="zh-CN" sz="2800" dirty="0">
                <a:latin typeface="Microsoft YaHei" panose="020B0503020204020204" pitchFamily="34" charset="-122"/>
                <a:ea typeface="Microsoft YaHei" panose="020B0503020204020204" pitchFamily="34" charset="-122"/>
              </a:rPr>
              <a:t>10 </a:t>
            </a:r>
            <a:r>
              <a:rPr lang="zh-CN" altLang="en-US" sz="2800" b="1" dirty="0">
                <a:latin typeface="Microsoft YaHei" panose="020B0503020204020204" pitchFamily="34" charset="-122"/>
                <a:ea typeface="Microsoft YaHei" panose="020B0503020204020204" pitchFamily="34" charset="-122"/>
              </a:rPr>
              <a:t>住在地上的人</a:t>
            </a:r>
            <a:r>
              <a:rPr lang="zh-CN" altLang="en-US" sz="2800" dirty="0">
                <a:latin typeface="Microsoft YaHei" panose="020B0503020204020204" pitchFamily="34" charset="-122"/>
                <a:ea typeface="Microsoft YaHei" panose="020B0503020204020204" pitchFamily="34" charset="-122"/>
              </a:rPr>
              <a:t>会因他们而欢喜快乐，互相馈送礼物，因为这两位先知曾使住在地上的人受痛苦。</a:t>
            </a:r>
          </a:p>
        </p:txBody>
      </p:sp>
      <p:sp>
        <p:nvSpPr>
          <p:cNvPr id="4" name="对话气泡: 圆角矩形 3">
            <a:extLst>
              <a:ext uri="{FF2B5EF4-FFF2-40B4-BE49-F238E27FC236}">
                <a16:creationId xmlns:a16="http://schemas.microsoft.com/office/drawing/2014/main" id="{047755E7-518B-5A02-4D81-A1D00087512F}"/>
              </a:ext>
            </a:extLst>
          </p:cNvPr>
          <p:cNvSpPr/>
          <p:nvPr/>
        </p:nvSpPr>
        <p:spPr>
          <a:xfrm>
            <a:off x="354721" y="4112683"/>
            <a:ext cx="4383314" cy="696049"/>
          </a:xfrm>
          <a:prstGeom prst="wedgeRoundRectCallout">
            <a:avLst>
              <a:gd name="adj1" fmla="val -21495"/>
              <a:gd name="adj2" fmla="val -162706"/>
              <a:gd name="adj3" fmla="val 1666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595F5D5B-7DDA-66D8-D6DD-A67242791085}"/>
              </a:ext>
            </a:extLst>
          </p:cNvPr>
          <p:cNvSpPr/>
          <p:nvPr/>
        </p:nvSpPr>
        <p:spPr>
          <a:xfrm>
            <a:off x="1118461" y="2525180"/>
            <a:ext cx="2150368" cy="6617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3600" b="1" dirty="0">
                <a:solidFill>
                  <a:schemeClr val="tx1"/>
                </a:solidFill>
                <a:latin typeface="Microsoft YaHei" panose="020B0503020204020204" pitchFamily="34" charset="-122"/>
                <a:ea typeface="Microsoft YaHei" panose="020B0503020204020204" pitchFamily="34" charset="-122"/>
              </a:rPr>
              <a:t>全球各地</a:t>
            </a:r>
          </a:p>
        </p:txBody>
      </p:sp>
      <p:sp>
        <p:nvSpPr>
          <p:cNvPr id="8" name="对话气泡: 圆角矩形 7">
            <a:extLst>
              <a:ext uri="{FF2B5EF4-FFF2-40B4-BE49-F238E27FC236}">
                <a16:creationId xmlns:a16="http://schemas.microsoft.com/office/drawing/2014/main" id="{FB669742-ED99-E805-D89D-5067DADC1618}"/>
              </a:ext>
            </a:extLst>
          </p:cNvPr>
          <p:cNvSpPr/>
          <p:nvPr/>
        </p:nvSpPr>
        <p:spPr>
          <a:xfrm>
            <a:off x="6192537" y="4072694"/>
            <a:ext cx="2596742" cy="696049"/>
          </a:xfrm>
          <a:prstGeom prst="wedgeRoundRectCallout">
            <a:avLst>
              <a:gd name="adj1" fmla="val 5549"/>
              <a:gd name="adj2" fmla="val -152280"/>
              <a:gd name="adj3" fmla="val 1666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2C28740B-D4F0-D0CE-66AF-C26152DA7368}"/>
              </a:ext>
            </a:extLst>
          </p:cNvPr>
          <p:cNvSpPr/>
          <p:nvPr/>
        </p:nvSpPr>
        <p:spPr>
          <a:xfrm>
            <a:off x="6349941" y="2034732"/>
            <a:ext cx="2150368" cy="12314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3600" b="1" dirty="0">
                <a:solidFill>
                  <a:schemeClr val="tx1"/>
                </a:solidFill>
                <a:latin typeface="Microsoft YaHei" panose="020B0503020204020204" pitchFamily="34" charset="-122"/>
                <a:ea typeface="Microsoft YaHei" panose="020B0503020204020204" pitchFamily="34" charset="-122"/>
              </a:rPr>
              <a:t>全球实时直播</a:t>
            </a:r>
          </a:p>
        </p:txBody>
      </p:sp>
      <p:sp>
        <p:nvSpPr>
          <p:cNvPr id="5" name="对话气泡: 圆角矩形 4">
            <a:extLst>
              <a:ext uri="{FF2B5EF4-FFF2-40B4-BE49-F238E27FC236}">
                <a16:creationId xmlns:a16="http://schemas.microsoft.com/office/drawing/2014/main" id="{B751B9BA-897E-B9E7-39EB-5884CA025CBE}"/>
              </a:ext>
            </a:extLst>
          </p:cNvPr>
          <p:cNvSpPr/>
          <p:nvPr/>
        </p:nvSpPr>
        <p:spPr>
          <a:xfrm>
            <a:off x="6192537" y="4778051"/>
            <a:ext cx="2233246" cy="593302"/>
          </a:xfrm>
          <a:prstGeom prst="wedgeRoundRectCallout">
            <a:avLst>
              <a:gd name="adj1" fmla="val -18813"/>
              <a:gd name="adj2" fmla="val -44473"/>
              <a:gd name="adj3" fmla="val 16667"/>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8907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图形用户界面&#10;&#10;描述已自动生成">
            <a:extLst>
              <a:ext uri="{FF2B5EF4-FFF2-40B4-BE49-F238E27FC236}">
                <a16:creationId xmlns:a16="http://schemas.microsoft.com/office/drawing/2014/main" id="{EFD94FEC-A104-9D0B-BAEF-51D7864139D9}"/>
              </a:ext>
            </a:extLst>
          </p:cNvPr>
          <p:cNvPicPr>
            <a:picLocks noChangeAspect="1"/>
          </p:cNvPicPr>
          <p:nvPr/>
        </p:nvPicPr>
        <p:blipFill rotWithShape="1">
          <a:blip r:embed="rId3"/>
          <a:srcRect l="11694"/>
          <a:stretch/>
        </p:blipFill>
        <p:spPr>
          <a:xfrm>
            <a:off x="3751728" y="1651391"/>
            <a:ext cx="5392271" cy="42454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4">
            <a:extLst>
              <a:ext uri="{FF2B5EF4-FFF2-40B4-BE49-F238E27FC236}">
                <a16:creationId xmlns:a16="http://schemas.microsoft.com/office/drawing/2014/main" id="{2DC6528F-2B8E-B18B-D4AF-54EB4D909B59}"/>
              </a:ext>
            </a:extLst>
          </p:cNvPr>
          <p:cNvSpPr>
            <a:spLocks noGrp="1"/>
          </p:cNvSpPr>
          <p:nvPr>
            <p:ph type="title"/>
          </p:nvPr>
        </p:nvSpPr>
        <p:spPr/>
        <p:txBody>
          <a:bodyPr/>
          <a:lstStyle/>
          <a:p>
            <a:r>
              <a:rPr lang="zh-CN" altLang="en-US" dirty="0"/>
              <a:t>启示录</a:t>
            </a:r>
          </a:p>
        </p:txBody>
      </p:sp>
      <p:pic>
        <p:nvPicPr>
          <p:cNvPr id="4" name="图片 3" descr="图片包含 人, 男人, 水, 女人&#10;&#10;描述已自动生成">
            <a:extLst>
              <a:ext uri="{FF2B5EF4-FFF2-40B4-BE49-F238E27FC236}">
                <a16:creationId xmlns:a16="http://schemas.microsoft.com/office/drawing/2014/main" id="{DD236A3D-825C-A7E3-A124-BB76394E1685}"/>
              </a:ext>
            </a:extLst>
          </p:cNvPr>
          <p:cNvPicPr>
            <a:picLocks noChangeAspect="1"/>
          </p:cNvPicPr>
          <p:nvPr/>
        </p:nvPicPr>
        <p:blipFill>
          <a:blip r:embed="rId4"/>
          <a:stretch>
            <a:fillRect/>
          </a:stretch>
        </p:blipFill>
        <p:spPr>
          <a:xfrm>
            <a:off x="0" y="1651391"/>
            <a:ext cx="3656283" cy="4255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1148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B41C37D-B224-104E-A299-64EF38AFFD85}"/>
              </a:ext>
            </a:extLst>
          </p:cNvPr>
          <p:cNvPicPr>
            <a:picLocks noChangeAspect="1"/>
          </p:cNvPicPr>
          <p:nvPr/>
        </p:nvPicPr>
        <p:blipFill rotWithShape="1">
          <a:blip r:embed="rId3"/>
          <a:srcRect t="8501" b="23077"/>
          <a:stretch/>
        </p:blipFill>
        <p:spPr>
          <a:xfrm>
            <a:off x="14066" y="3434765"/>
            <a:ext cx="4348913" cy="32872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标题 14">
            <a:extLst>
              <a:ext uri="{FF2B5EF4-FFF2-40B4-BE49-F238E27FC236}">
                <a16:creationId xmlns:a16="http://schemas.microsoft.com/office/drawing/2014/main" id="{737F17AC-CF98-2A48-A797-DB8DF882F752}"/>
              </a:ext>
            </a:extLst>
          </p:cNvPr>
          <p:cNvSpPr>
            <a:spLocks noGrp="1"/>
          </p:cNvSpPr>
          <p:nvPr>
            <p:ph type="title"/>
          </p:nvPr>
        </p:nvSpPr>
        <p:spPr/>
        <p:txBody>
          <a:bodyPr/>
          <a:lstStyle/>
          <a:p>
            <a:r>
              <a:rPr lang="zh-CN" altLang="en-US" dirty="0"/>
              <a:t>从前的通信技术</a:t>
            </a:r>
          </a:p>
        </p:txBody>
      </p:sp>
      <p:pic>
        <p:nvPicPr>
          <p:cNvPr id="1026" name="Picture 2" descr="horse and buggy | Old photos, Strange history, Old pictures">
            <a:extLst>
              <a:ext uri="{FF2B5EF4-FFF2-40B4-BE49-F238E27FC236}">
                <a16:creationId xmlns:a16="http://schemas.microsoft.com/office/drawing/2014/main" id="{6AAB2C33-DC4E-4864-8870-19823436C2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586066" y="3434765"/>
            <a:ext cx="4557934" cy="32872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Down Arrow 5">
            <a:extLst>
              <a:ext uri="{FF2B5EF4-FFF2-40B4-BE49-F238E27FC236}">
                <a16:creationId xmlns:a16="http://schemas.microsoft.com/office/drawing/2014/main" id="{0A09594F-8998-424C-A14B-0C8767164FE0}"/>
              </a:ext>
            </a:extLst>
          </p:cNvPr>
          <p:cNvSpPr/>
          <p:nvPr/>
        </p:nvSpPr>
        <p:spPr>
          <a:xfrm rot="16200000">
            <a:off x="4234085" y="4664572"/>
            <a:ext cx="647700" cy="827587"/>
          </a:xfrm>
          <a:prstGeom prst="downArrow">
            <a:avLst/>
          </a:prstGeom>
          <a:solidFill>
            <a:srgbClr val="FFC000"/>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dirty="0">
              <a:latin typeface="Calibri" panose="020F0502020204030204" pitchFamily="34" charset="0"/>
            </a:endParaRPr>
          </a:p>
        </p:txBody>
      </p:sp>
      <p:pic>
        <p:nvPicPr>
          <p:cNvPr id="10" name="图片 9">
            <a:extLst>
              <a:ext uri="{FF2B5EF4-FFF2-40B4-BE49-F238E27FC236}">
                <a16:creationId xmlns:a16="http://schemas.microsoft.com/office/drawing/2014/main" id="{D675E906-E15C-28A9-DAA5-967AC0C1E9F5}"/>
              </a:ext>
            </a:extLst>
          </p:cNvPr>
          <p:cNvPicPr>
            <a:picLocks noChangeAspect="1"/>
          </p:cNvPicPr>
          <p:nvPr/>
        </p:nvPicPr>
        <p:blipFill>
          <a:blip r:embed="rId5"/>
          <a:stretch>
            <a:fillRect/>
          </a:stretch>
        </p:blipFill>
        <p:spPr>
          <a:xfrm>
            <a:off x="2559455" y="952208"/>
            <a:ext cx="4053222" cy="2575312"/>
          </a:xfrm>
          <a:prstGeom prst="rect">
            <a:avLst/>
          </a:prstGeom>
          <a:effectLst>
            <a:outerShdw blurRad="50800" dist="38100" dir="2700000" algn="tl" rotWithShape="0">
              <a:prstClr val="black">
                <a:alpha val="40000"/>
              </a:prstClr>
            </a:outerShdw>
          </a:effectLst>
        </p:spPr>
      </p:pic>
      <p:grpSp>
        <p:nvGrpSpPr>
          <p:cNvPr id="18" name="组合 17">
            <a:extLst>
              <a:ext uri="{FF2B5EF4-FFF2-40B4-BE49-F238E27FC236}">
                <a16:creationId xmlns:a16="http://schemas.microsoft.com/office/drawing/2014/main" id="{41728883-C300-CF0A-91D3-12EDC06423F1}"/>
              </a:ext>
            </a:extLst>
          </p:cNvPr>
          <p:cNvGrpSpPr/>
          <p:nvPr/>
        </p:nvGrpSpPr>
        <p:grpSpPr>
          <a:xfrm rot="2460247">
            <a:off x="3583743" y="1237541"/>
            <a:ext cx="2004646" cy="2004646"/>
            <a:chOff x="3716214" y="1290108"/>
            <a:chExt cx="2004646" cy="2004646"/>
          </a:xfrm>
        </p:grpSpPr>
        <p:sp>
          <p:nvSpPr>
            <p:cNvPr id="16" name="任意形状 15">
              <a:extLst>
                <a:ext uri="{FF2B5EF4-FFF2-40B4-BE49-F238E27FC236}">
                  <a16:creationId xmlns:a16="http://schemas.microsoft.com/office/drawing/2014/main" id="{FD05406B-387E-0D6A-B249-579464DAD9B2}"/>
                </a:ext>
              </a:extLst>
            </p:cNvPr>
            <p:cNvSpPr/>
            <p:nvPr/>
          </p:nvSpPr>
          <p:spPr>
            <a:xfrm>
              <a:off x="3716214" y="1290108"/>
              <a:ext cx="2004646" cy="2004646"/>
            </a:xfrm>
            <a:custGeom>
              <a:avLst/>
              <a:gdLst>
                <a:gd name="connsiteX0" fmla="*/ 1002324 w 2004646"/>
                <a:gd name="connsiteY0" fmla="*/ 169985 h 2004646"/>
                <a:gd name="connsiteX1" fmla="*/ 169985 w 2004646"/>
                <a:gd name="connsiteY1" fmla="*/ 1002324 h 2004646"/>
                <a:gd name="connsiteX2" fmla="*/ 1002324 w 2004646"/>
                <a:gd name="connsiteY2" fmla="*/ 1834663 h 2004646"/>
                <a:gd name="connsiteX3" fmla="*/ 1834663 w 2004646"/>
                <a:gd name="connsiteY3" fmla="*/ 1002324 h 2004646"/>
                <a:gd name="connsiteX4" fmla="*/ 1002324 w 2004646"/>
                <a:gd name="connsiteY4" fmla="*/ 169985 h 2004646"/>
                <a:gd name="connsiteX5" fmla="*/ 1002323 w 2004646"/>
                <a:gd name="connsiteY5" fmla="*/ 0 h 2004646"/>
                <a:gd name="connsiteX6" fmla="*/ 2004646 w 2004646"/>
                <a:gd name="connsiteY6" fmla="*/ 1002323 h 2004646"/>
                <a:gd name="connsiteX7" fmla="*/ 1002323 w 2004646"/>
                <a:gd name="connsiteY7" fmla="*/ 2004646 h 2004646"/>
                <a:gd name="connsiteX8" fmla="*/ 0 w 2004646"/>
                <a:gd name="connsiteY8" fmla="*/ 1002323 h 2004646"/>
                <a:gd name="connsiteX9" fmla="*/ 1002323 w 2004646"/>
                <a:gd name="connsiteY9" fmla="*/ 0 h 2004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04646" h="2004646">
                  <a:moveTo>
                    <a:pt x="1002324" y="169985"/>
                  </a:moveTo>
                  <a:cubicBezTo>
                    <a:pt x="542636" y="169985"/>
                    <a:pt x="169985" y="542636"/>
                    <a:pt x="169985" y="1002324"/>
                  </a:cubicBezTo>
                  <a:cubicBezTo>
                    <a:pt x="169985" y="1462012"/>
                    <a:pt x="542636" y="1834663"/>
                    <a:pt x="1002324" y="1834663"/>
                  </a:cubicBezTo>
                  <a:cubicBezTo>
                    <a:pt x="1462012" y="1834663"/>
                    <a:pt x="1834663" y="1462012"/>
                    <a:pt x="1834663" y="1002324"/>
                  </a:cubicBezTo>
                  <a:cubicBezTo>
                    <a:pt x="1834663" y="542636"/>
                    <a:pt x="1462012" y="169985"/>
                    <a:pt x="1002324" y="169985"/>
                  </a:cubicBezTo>
                  <a:close/>
                  <a:moveTo>
                    <a:pt x="1002323" y="0"/>
                  </a:moveTo>
                  <a:cubicBezTo>
                    <a:pt x="1555891" y="0"/>
                    <a:pt x="2004646" y="448755"/>
                    <a:pt x="2004646" y="1002323"/>
                  </a:cubicBezTo>
                  <a:cubicBezTo>
                    <a:pt x="2004646" y="1555891"/>
                    <a:pt x="1555891" y="2004646"/>
                    <a:pt x="1002323" y="2004646"/>
                  </a:cubicBezTo>
                  <a:cubicBezTo>
                    <a:pt x="448755" y="2004646"/>
                    <a:pt x="0" y="1555891"/>
                    <a:pt x="0" y="1002323"/>
                  </a:cubicBezTo>
                  <a:cubicBezTo>
                    <a:pt x="0" y="448755"/>
                    <a:pt x="448755" y="0"/>
                    <a:pt x="1002323"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sp>
          <p:nvSpPr>
            <p:cNvPr id="17" name="矩形 16">
              <a:extLst>
                <a:ext uri="{FF2B5EF4-FFF2-40B4-BE49-F238E27FC236}">
                  <a16:creationId xmlns:a16="http://schemas.microsoft.com/office/drawing/2014/main" id="{486FDB2E-B779-58CD-C467-B4CD100C9D6A}"/>
                </a:ext>
              </a:extLst>
            </p:cNvPr>
            <p:cNvSpPr/>
            <p:nvPr/>
          </p:nvSpPr>
          <p:spPr>
            <a:xfrm>
              <a:off x="3745521" y="2249310"/>
              <a:ext cx="1946031" cy="18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1162146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BEEF43-7419-BB75-E447-4DECED9FC633}"/>
              </a:ext>
            </a:extLst>
          </p:cNvPr>
          <p:cNvSpPr>
            <a:spLocks noGrp="1"/>
          </p:cNvSpPr>
          <p:nvPr>
            <p:ph type="title"/>
          </p:nvPr>
        </p:nvSpPr>
        <p:spPr/>
        <p:txBody>
          <a:bodyPr/>
          <a:lstStyle/>
          <a:p>
            <a:r>
              <a:rPr lang="zh-CN" altLang="en-US" dirty="0"/>
              <a:t>今天的即时通信技术</a:t>
            </a:r>
          </a:p>
        </p:txBody>
      </p:sp>
      <p:pic>
        <p:nvPicPr>
          <p:cNvPr id="9" name="图片 8">
            <a:extLst>
              <a:ext uri="{FF2B5EF4-FFF2-40B4-BE49-F238E27FC236}">
                <a16:creationId xmlns:a16="http://schemas.microsoft.com/office/drawing/2014/main" id="{037F63E4-A8D4-7CF3-6F8E-37A78058A6B6}"/>
              </a:ext>
            </a:extLst>
          </p:cNvPr>
          <p:cNvPicPr>
            <a:picLocks noChangeAspect="1"/>
          </p:cNvPicPr>
          <p:nvPr/>
        </p:nvPicPr>
        <p:blipFill rotWithShape="1">
          <a:blip r:embed="rId3"/>
          <a:srcRect r="4560"/>
          <a:stretch/>
        </p:blipFill>
        <p:spPr>
          <a:xfrm>
            <a:off x="1" y="2262379"/>
            <a:ext cx="5005753" cy="39418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47D128A3-A016-3CC7-3E8E-28A12B6776E1}"/>
              </a:ext>
            </a:extLst>
          </p:cNvPr>
          <p:cNvPicPr>
            <a:picLocks noChangeAspect="1"/>
          </p:cNvPicPr>
          <p:nvPr/>
        </p:nvPicPr>
        <p:blipFill>
          <a:blip r:embed="rId4"/>
          <a:stretch>
            <a:fillRect/>
          </a:stretch>
        </p:blipFill>
        <p:spPr>
          <a:xfrm>
            <a:off x="6557870" y="1584447"/>
            <a:ext cx="3125391" cy="4981092"/>
          </a:xfrm>
          <a:prstGeom prst="rect">
            <a:avLst/>
          </a:prstGeom>
          <a:effectLst>
            <a:outerShdw blurRad="50800" dist="38100" dir="2700000" algn="tl" rotWithShape="0">
              <a:prstClr val="black">
                <a:alpha val="40000"/>
              </a:prstClr>
            </a:outerShdw>
          </a:effectLst>
        </p:spPr>
      </p:pic>
      <p:pic>
        <p:nvPicPr>
          <p:cNvPr id="11" name="图片 10">
            <a:extLst>
              <a:ext uri="{FF2B5EF4-FFF2-40B4-BE49-F238E27FC236}">
                <a16:creationId xmlns:a16="http://schemas.microsoft.com/office/drawing/2014/main" id="{4EEA2590-B5B2-0E2B-534F-FA3694599C0A}"/>
              </a:ext>
            </a:extLst>
          </p:cNvPr>
          <p:cNvPicPr>
            <a:picLocks noChangeAspect="1"/>
          </p:cNvPicPr>
          <p:nvPr/>
        </p:nvPicPr>
        <p:blipFill>
          <a:blip r:embed="rId5"/>
          <a:stretch>
            <a:fillRect/>
          </a:stretch>
        </p:blipFill>
        <p:spPr>
          <a:xfrm>
            <a:off x="4553224" y="1584447"/>
            <a:ext cx="3125391" cy="49810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392892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FA06DA-7F74-BC19-1D3C-3DC98BEFC3EE}"/>
              </a:ext>
            </a:extLst>
          </p:cNvPr>
          <p:cNvSpPr>
            <a:spLocks noGrp="1"/>
          </p:cNvSpPr>
          <p:nvPr>
            <p:ph type="title"/>
          </p:nvPr>
        </p:nvSpPr>
        <p:spPr/>
        <p:txBody>
          <a:bodyPr/>
          <a:lstStyle/>
          <a:p>
            <a:r>
              <a:rPr lang="zh-CN" altLang="en-US" dirty="0"/>
              <a:t>今天即时通信</a:t>
            </a:r>
          </a:p>
        </p:txBody>
      </p:sp>
      <p:pic>
        <p:nvPicPr>
          <p:cNvPr id="10" name="图片 9" descr="图片包含 沙滩, 自行车, 人们, 大&#10;&#10;描述已自动生成">
            <a:extLst>
              <a:ext uri="{FF2B5EF4-FFF2-40B4-BE49-F238E27FC236}">
                <a16:creationId xmlns:a16="http://schemas.microsoft.com/office/drawing/2014/main" id="{CCFC981E-42AA-789B-D0E0-66D51846BC3B}"/>
              </a:ext>
            </a:extLst>
          </p:cNvPr>
          <p:cNvPicPr>
            <a:picLocks noChangeAspect="1"/>
          </p:cNvPicPr>
          <p:nvPr/>
        </p:nvPicPr>
        <p:blipFill>
          <a:blip r:embed="rId3"/>
          <a:stretch>
            <a:fillRect/>
          </a:stretch>
        </p:blipFill>
        <p:spPr>
          <a:xfrm>
            <a:off x="1134378" y="1533524"/>
            <a:ext cx="6999595" cy="39797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a:extLst>
              <a:ext uri="{FF2B5EF4-FFF2-40B4-BE49-F238E27FC236}">
                <a16:creationId xmlns:a16="http://schemas.microsoft.com/office/drawing/2014/main" id="{71B7B740-29C6-945F-21F4-FF88E006CE00}"/>
              </a:ext>
            </a:extLst>
          </p:cNvPr>
          <p:cNvSpPr>
            <a:spLocks noChangeArrowheads="1"/>
          </p:cNvSpPr>
          <p:nvPr/>
        </p:nvSpPr>
        <p:spPr bwMode="auto">
          <a:xfrm>
            <a:off x="1134378" y="5312446"/>
            <a:ext cx="6871254" cy="948182"/>
          </a:xfrm>
          <a:prstGeom prst="rect">
            <a:avLst/>
          </a:prstGeom>
          <a:noFill/>
          <a:ln w="9525">
            <a:noFill/>
            <a:miter lim="800000"/>
            <a:headEnd/>
            <a:tailEnd/>
          </a:ln>
          <a:effectLst/>
        </p:spPr>
        <p:txBody>
          <a:bodyPr lIns="81041" tIns="40521" rIns="81041" bIns="40521"/>
          <a:lstStyle/>
          <a:p>
            <a:pPr defTabSz="685800">
              <a:lnSpc>
                <a:spcPct val="200000"/>
              </a:lnSpc>
              <a:defRPr/>
            </a:pPr>
            <a:r>
              <a:rPr lang="zh-CN" altLang="en-US" sz="3200" dirty="0">
                <a:latin typeface="Microsoft YaHei" panose="020B0503020204020204" pitchFamily="34" charset="-122"/>
                <a:ea typeface="Microsoft YaHei" panose="020B0503020204020204" pitchFamily="34" charset="-122"/>
              </a:rPr>
              <a:t>每一届夏季奥运会直播时长超过</a:t>
            </a:r>
            <a:r>
              <a:rPr lang="en-US" altLang="zh-CN" sz="3200" dirty="0">
                <a:latin typeface="Microsoft YaHei" panose="020B0503020204020204" pitchFamily="34" charset="-122"/>
                <a:ea typeface="Microsoft YaHei" panose="020B0503020204020204" pitchFamily="34" charset="-122"/>
              </a:rPr>
              <a:t>10</a:t>
            </a:r>
            <a:r>
              <a:rPr lang="zh-CN" altLang="en-US" sz="3200" dirty="0">
                <a:latin typeface="Microsoft YaHei" panose="020B0503020204020204" pitchFamily="34" charset="-122"/>
                <a:ea typeface="Microsoft YaHei" panose="020B0503020204020204" pitchFamily="34" charset="-122"/>
              </a:rPr>
              <a:t>天</a:t>
            </a:r>
          </a:p>
        </p:txBody>
      </p:sp>
    </p:spTree>
    <p:extLst>
      <p:ext uri="{BB962C8B-B14F-4D97-AF65-F5344CB8AC3E}">
        <p14:creationId xmlns:p14="http://schemas.microsoft.com/office/powerpoint/2010/main" val="3157920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0E812D4A-56D5-294F-9FD4-B017F9E2257A}"/>
              </a:ext>
            </a:extLst>
          </p:cNvPr>
          <p:cNvPicPr>
            <a:picLocks noChangeAspect="1"/>
          </p:cNvPicPr>
          <p:nvPr/>
        </p:nvPicPr>
        <p:blipFill>
          <a:blip r:embed="rId3"/>
          <a:stretch>
            <a:fillRect/>
          </a:stretch>
        </p:blipFill>
        <p:spPr>
          <a:xfrm>
            <a:off x="1532965" y="1282706"/>
            <a:ext cx="5557613" cy="3556493"/>
          </a:xfrm>
          <a:prstGeom prst="rect">
            <a:avLst/>
          </a:prstGeom>
        </p:spPr>
      </p:pic>
      <p:sp>
        <p:nvSpPr>
          <p:cNvPr id="2" name="标题 1">
            <a:extLst>
              <a:ext uri="{FF2B5EF4-FFF2-40B4-BE49-F238E27FC236}">
                <a16:creationId xmlns:a16="http://schemas.microsoft.com/office/drawing/2014/main" id="{6B18973E-B1D2-AEBF-7D9B-D385D1D2CDFA}"/>
              </a:ext>
            </a:extLst>
          </p:cNvPr>
          <p:cNvSpPr>
            <a:spLocks noGrp="1"/>
          </p:cNvSpPr>
          <p:nvPr>
            <p:ph type="title"/>
          </p:nvPr>
        </p:nvSpPr>
        <p:spPr/>
        <p:txBody>
          <a:bodyPr/>
          <a:lstStyle/>
          <a:p>
            <a:r>
              <a:rPr lang="zh-CN" altLang="en-US" dirty="0"/>
              <a:t>全球实时直播三天半</a:t>
            </a:r>
          </a:p>
        </p:txBody>
      </p:sp>
      <p:sp>
        <p:nvSpPr>
          <p:cNvPr id="3" name="文本框 2">
            <a:extLst>
              <a:ext uri="{FF2B5EF4-FFF2-40B4-BE49-F238E27FC236}">
                <a16:creationId xmlns:a16="http://schemas.microsoft.com/office/drawing/2014/main" id="{B925060A-E204-A42A-CD3B-7D3EE1947DC2}"/>
              </a:ext>
            </a:extLst>
          </p:cNvPr>
          <p:cNvSpPr txBox="1"/>
          <p:nvPr/>
        </p:nvSpPr>
        <p:spPr>
          <a:xfrm>
            <a:off x="977900" y="5061434"/>
            <a:ext cx="6154249" cy="1097929"/>
          </a:xfrm>
          <a:prstGeom prst="rect">
            <a:avLst/>
          </a:prstGeom>
          <a:noFill/>
        </p:spPr>
        <p:txBody>
          <a:bodyPr wrap="none" rtlCol="0">
            <a:spAutoFit/>
          </a:bodyPr>
          <a:lstStyle/>
          <a:p>
            <a:pPr marL="457200" indent="-457200">
              <a:lnSpc>
                <a:spcPts val="4060"/>
              </a:lnSpc>
              <a:buFont typeface="Arial" panose="020B0604020202020204" pitchFamily="34" charset="0"/>
              <a:buChar char="•"/>
            </a:pPr>
            <a:r>
              <a:rPr lang="en-US" altLang="zh-CN" sz="2800" dirty="0">
                <a:latin typeface="微软雅黑" panose="020B0503020204020204" pitchFamily="34" charset="-122"/>
                <a:ea typeface="微软雅黑" panose="020B0503020204020204" pitchFamily="34" charset="-122"/>
              </a:rPr>
              <a:t>2000</a:t>
            </a:r>
            <a:r>
              <a:rPr lang="zh-CN" altLang="en-US" sz="2800" dirty="0">
                <a:latin typeface="微软雅黑" panose="020B0503020204020204" pitchFamily="34" charset="-122"/>
                <a:ea typeface="微软雅黑" panose="020B0503020204020204" pitchFamily="34" charset="-122"/>
              </a:rPr>
              <a:t>年前的通信技术，能实现吗？</a:t>
            </a:r>
            <a:endParaRPr lang="en-US" altLang="zh-CN" sz="2800" dirty="0">
              <a:latin typeface="微软雅黑" panose="020B0503020204020204" pitchFamily="34" charset="-122"/>
              <a:ea typeface="微软雅黑" panose="020B0503020204020204" pitchFamily="34" charset="-122"/>
            </a:endParaRPr>
          </a:p>
          <a:p>
            <a:pPr marL="457200" indent="-457200">
              <a:lnSpc>
                <a:spcPts val="406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今天的世界通信技术，能实现吗？</a:t>
            </a:r>
          </a:p>
        </p:txBody>
      </p:sp>
      <p:sp>
        <p:nvSpPr>
          <p:cNvPr id="5" name="文本框 4">
            <a:extLst>
              <a:ext uri="{FF2B5EF4-FFF2-40B4-BE49-F238E27FC236}">
                <a16:creationId xmlns:a16="http://schemas.microsoft.com/office/drawing/2014/main" id="{A02CEBEE-B0B8-4E13-6E38-2C693736FBCE}"/>
              </a:ext>
            </a:extLst>
          </p:cNvPr>
          <p:cNvSpPr txBox="1"/>
          <p:nvPr/>
        </p:nvSpPr>
        <p:spPr>
          <a:xfrm>
            <a:off x="6967070" y="5112859"/>
            <a:ext cx="902811" cy="523220"/>
          </a:xfrm>
          <a:prstGeom prst="rect">
            <a:avLst/>
          </a:prstGeom>
          <a:noFill/>
        </p:spPr>
        <p:txBody>
          <a:bodyPr wrap="none" rtlCol="0">
            <a:spAutoFit/>
          </a:bodyPr>
          <a:lstStyle/>
          <a:p>
            <a:r>
              <a:rPr lang="zh-CN" altLang="en-US" sz="2800" b="1" dirty="0">
                <a:solidFill>
                  <a:srgbClr val="FF0000"/>
                </a:solidFill>
                <a:latin typeface="微软雅黑" panose="020B0503020204020204" pitchFamily="34" charset="-122"/>
                <a:ea typeface="微软雅黑" panose="020B0503020204020204" pitchFamily="34" charset="-122"/>
              </a:rPr>
              <a:t>不能</a:t>
            </a:r>
          </a:p>
        </p:txBody>
      </p:sp>
      <p:sp>
        <p:nvSpPr>
          <p:cNvPr id="6" name="文本框 5">
            <a:extLst>
              <a:ext uri="{FF2B5EF4-FFF2-40B4-BE49-F238E27FC236}">
                <a16:creationId xmlns:a16="http://schemas.microsoft.com/office/drawing/2014/main" id="{0E0422C8-8DF4-5601-C6A5-CE06DDBF3F6D}"/>
              </a:ext>
            </a:extLst>
          </p:cNvPr>
          <p:cNvSpPr txBox="1"/>
          <p:nvPr/>
        </p:nvSpPr>
        <p:spPr>
          <a:xfrm>
            <a:off x="6874737" y="5636079"/>
            <a:ext cx="543739" cy="523220"/>
          </a:xfrm>
          <a:prstGeom prst="rect">
            <a:avLst/>
          </a:prstGeom>
          <a:noFill/>
        </p:spPr>
        <p:txBody>
          <a:bodyPr wrap="none" rtlCol="0">
            <a:spAutoFit/>
          </a:bodyPr>
          <a:lstStyle/>
          <a:p>
            <a:r>
              <a:rPr lang="zh-CN" altLang="en-US" sz="2800" b="1" dirty="0">
                <a:solidFill>
                  <a:srgbClr val="FF0000"/>
                </a:solidFill>
                <a:latin typeface="微软雅黑" panose="020B0503020204020204" pitchFamily="34" charset="-122"/>
                <a:ea typeface="微软雅黑" panose="020B0503020204020204" pitchFamily="34" charset="-122"/>
              </a:rPr>
              <a:t>能</a:t>
            </a:r>
          </a:p>
        </p:txBody>
      </p:sp>
    </p:spTree>
    <p:extLst>
      <p:ext uri="{BB962C8B-B14F-4D97-AF65-F5344CB8AC3E}">
        <p14:creationId xmlns:p14="http://schemas.microsoft.com/office/powerpoint/2010/main" val="481999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13DA28-702A-4AAD-A411-9200042287AE}"/>
              </a:ext>
            </a:extLst>
          </p:cNvPr>
          <p:cNvSpPr>
            <a:spLocks noGrp="1"/>
          </p:cNvSpPr>
          <p:nvPr>
            <p:ph type="title"/>
          </p:nvPr>
        </p:nvSpPr>
        <p:spPr/>
        <p:txBody>
          <a:bodyPr/>
          <a:lstStyle/>
          <a:p>
            <a:r>
              <a:rPr lang="en-US" altLang="zh-CN" dirty="0"/>
              <a:t>2000</a:t>
            </a:r>
            <a:r>
              <a:rPr lang="zh-CN" altLang="en-US" dirty="0"/>
              <a:t>年前发出的末日预言</a:t>
            </a:r>
            <a:br>
              <a:rPr lang="zh-CN" altLang="en-US" dirty="0"/>
            </a:br>
            <a:endParaRPr lang="en-US" dirty="0"/>
          </a:p>
        </p:txBody>
      </p:sp>
      <p:pic>
        <p:nvPicPr>
          <p:cNvPr id="3" name="图片 2">
            <a:extLst>
              <a:ext uri="{FF2B5EF4-FFF2-40B4-BE49-F238E27FC236}">
                <a16:creationId xmlns:a16="http://schemas.microsoft.com/office/drawing/2014/main" id="{2510088D-3ABF-E24C-92CE-C7D573381A5D}"/>
              </a:ext>
            </a:extLst>
          </p:cNvPr>
          <p:cNvPicPr>
            <a:picLocks noChangeAspect="1"/>
          </p:cNvPicPr>
          <p:nvPr/>
        </p:nvPicPr>
        <p:blipFill>
          <a:blip r:embed="rId3"/>
          <a:stretch>
            <a:fillRect/>
          </a:stretch>
        </p:blipFill>
        <p:spPr>
          <a:xfrm>
            <a:off x="0" y="1283468"/>
            <a:ext cx="3120856" cy="39575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C088C64A-BD9D-B54F-95BC-885D0E529FD3}"/>
              </a:ext>
            </a:extLst>
          </p:cNvPr>
          <p:cNvPicPr>
            <a:picLocks noChangeAspect="1"/>
          </p:cNvPicPr>
          <p:nvPr/>
        </p:nvPicPr>
        <p:blipFill>
          <a:blip r:embed="rId4"/>
          <a:stretch>
            <a:fillRect/>
          </a:stretch>
        </p:blipFill>
        <p:spPr>
          <a:xfrm>
            <a:off x="3215146" y="1283468"/>
            <a:ext cx="5928854" cy="39575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C3A5DF78-92C5-BC3C-D16A-06A86A43CCC0}"/>
              </a:ext>
            </a:extLst>
          </p:cNvPr>
          <p:cNvPicPr>
            <a:picLocks noChangeAspect="1"/>
          </p:cNvPicPr>
          <p:nvPr/>
        </p:nvPicPr>
        <p:blipFill rotWithShape="1">
          <a:blip r:embed="rId5"/>
          <a:srcRect r="39331"/>
          <a:stretch/>
        </p:blipFill>
        <p:spPr>
          <a:xfrm>
            <a:off x="3215146" y="1283468"/>
            <a:ext cx="3120856" cy="23531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10">
            <a:extLst>
              <a:ext uri="{FF2B5EF4-FFF2-40B4-BE49-F238E27FC236}">
                <a16:creationId xmlns:a16="http://schemas.microsoft.com/office/drawing/2014/main" id="{84253855-52E2-21BE-BCD9-2737334888AA}"/>
              </a:ext>
            </a:extLst>
          </p:cNvPr>
          <p:cNvSpPr>
            <a:spLocks noChangeArrowheads="1"/>
          </p:cNvSpPr>
          <p:nvPr/>
        </p:nvSpPr>
        <p:spPr bwMode="auto">
          <a:xfrm>
            <a:off x="648250" y="5356994"/>
            <a:ext cx="8254647" cy="1426768"/>
          </a:xfrm>
          <a:prstGeom prst="rect">
            <a:avLst/>
          </a:prstGeom>
          <a:noFill/>
          <a:ln w="9525">
            <a:noFill/>
            <a:miter lim="800000"/>
            <a:headEnd/>
            <a:tailEnd/>
          </a:ln>
          <a:effectLst/>
        </p:spPr>
        <p:txBody>
          <a:bodyPr lIns="81041" tIns="40521" rIns="81041" bIns="40521"/>
          <a:lstStyle/>
          <a:p>
            <a:pPr defTabSz="685800">
              <a:lnSpc>
                <a:spcPts val="4240"/>
              </a:lnSpc>
              <a:defRPr/>
            </a:pPr>
            <a:r>
              <a:rPr lang="zh-CN" altLang="en-US" sz="3200" dirty="0">
                <a:latin typeface="Microsoft YaHei" panose="020B0503020204020204" pitchFamily="34" charset="-122"/>
                <a:ea typeface="Microsoft YaHei" panose="020B0503020204020204" pitchFamily="34" charset="-122"/>
              </a:rPr>
              <a:t>启示录预言的事件发生的技术条件已具备！</a:t>
            </a:r>
            <a:endParaRPr lang="en-US" altLang="zh-CN" sz="3200" dirty="0">
              <a:latin typeface="Microsoft YaHei" panose="020B0503020204020204" pitchFamily="34" charset="-122"/>
              <a:ea typeface="Microsoft YaHei" panose="020B0503020204020204" pitchFamily="34" charset="-122"/>
            </a:endParaRPr>
          </a:p>
          <a:p>
            <a:pPr defTabSz="685800">
              <a:lnSpc>
                <a:spcPts val="4240"/>
              </a:lnSpc>
              <a:defRPr/>
            </a:pPr>
            <a:r>
              <a:rPr lang="zh-CN" altLang="en-US" sz="3200" dirty="0">
                <a:latin typeface="Microsoft YaHei" panose="020B0503020204020204" pitchFamily="34" charset="-122"/>
                <a:ea typeface="Microsoft YaHei" panose="020B0503020204020204" pitchFamily="34" charset="-122"/>
              </a:rPr>
              <a:t>主再来的时候越来</a:t>
            </a:r>
            <a:r>
              <a:rPr lang="zh-CN" altLang="en-US" sz="3200" u="sng"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近了</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远了）！</a:t>
            </a:r>
          </a:p>
        </p:txBody>
      </p:sp>
      <p:sp>
        <p:nvSpPr>
          <p:cNvPr id="6" name="文本框 5">
            <a:extLst>
              <a:ext uri="{FF2B5EF4-FFF2-40B4-BE49-F238E27FC236}">
                <a16:creationId xmlns:a16="http://schemas.microsoft.com/office/drawing/2014/main" id="{082C0E61-9A9A-DB5C-5FE3-D5A8829630F0}"/>
              </a:ext>
            </a:extLst>
          </p:cNvPr>
          <p:cNvSpPr txBox="1"/>
          <p:nvPr/>
        </p:nvSpPr>
        <p:spPr>
          <a:xfrm>
            <a:off x="4296368" y="5851805"/>
            <a:ext cx="1603829" cy="584775"/>
          </a:xfrm>
          <a:prstGeom prst="rect">
            <a:avLst/>
          </a:prstGeom>
          <a:noFill/>
        </p:spPr>
        <p:txBody>
          <a:bodyPr wrap="square">
            <a:spAutoFit/>
          </a:bodyPr>
          <a:lstStyle/>
          <a:p>
            <a:r>
              <a:rPr lang="zh-CN" altLang="en-US" sz="3200" b="1" dirty="0">
                <a:solidFill>
                  <a:srgbClr val="FF0000"/>
                </a:solidFill>
                <a:latin typeface="Microsoft YaHei" panose="020B0503020204020204" pitchFamily="34" charset="-122"/>
                <a:ea typeface="Microsoft YaHei" panose="020B0503020204020204" pitchFamily="34" charset="-122"/>
              </a:rPr>
              <a:t>近了</a:t>
            </a:r>
            <a:endParaRPr lang="zh-CN" altLang="en-US" sz="3200" b="1" dirty="0">
              <a:solidFill>
                <a:srgbClr val="FF0000"/>
              </a:solidFill>
            </a:endParaRPr>
          </a:p>
        </p:txBody>
      </p:sp>
    </p:spTree>
    <p:extLst>
      <p:ext uri="{BB962C8B-B14F-4D97-AF65-F5344CB8AC3E}">
        <p14:creationId xmlns:p14="http://schemas.microsoft.com/office/powerpoint/2010/main" val="3220341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a:prstGeom prst="rect">
            <a:avLst/>
          </a:prstGeom>
        </p:spPr>
        <p:txBody>
          <a:bodyPr/>
          <a:lstStyle/>
          <a:p>
            <a:r>
              <a:rPr lang="zh-CN" altLang="en-US" dirty="0">
                <a:solidFill>
                  <a:schemeClr val="tx1"/>
                </a:solidFill>
                <a:latin typeface="微软雅黑" panose="020B0503020204020204" pitchFamily="34" charset="-122"/>
                <a:ea typeface="微软雅黑" panose="020B0503020204020204" pitchFamily="34" charset="-122"/>
              </a:rPr>
              <a:t>耶稣再来的时候近了的预兆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758861" y="2981124"/>
            <a:ext cx="3986989" cy="2221314"/>
          </a:xfrm>
          <a:prstGeom prst="rect">
            <a:avLst/>
          </a:prstGeom>
          <a:noFill/>
        </p:spPr>
        <p:txBody>
          <a:bodyPr wrap="none" rtlCol="0">
            <a:spAutoFit/>
          </a:bodyPr>
          <a:lstStyle/>
          <a:p>
            <a:pPr marL="514350" indent="-514350">
              <a:lnSpc>
                <a:spcPct val="150000"/>
              </a:lnSpc>
              <a:buAutoNum type="arabicPeriod"/>
            </a:pPr>
            <a:r>
              <a:rPr kumimoji="1" lang="zh-CN" altLang="en-US" sz="3200" dirty="0">
                <a:latin typeface="Microsoft YaHei" panose="020B0503020204020204" pitchFamily="34" charset="-122"/>
                <a:ea typeface="Microsoft YaHei" panose="020B0503020204020204" pitchFamily="34" charset="-122"/>
              </a:rPr>
              <a:t>福音要传遍天下</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kumimoji="1" lang="zh-CN" altLang="en-US" sz="3200" dirty="0">
                <a:latin typeface="Microsoft YaHei" panose="020B0503020204020204" pitchFamily="34" charset="-122"/>
                <a:ea typeface="Microsoft YaHei" panose="020B0503020204020204" pitchFamily="34" charset="-122"/>
              </a:rPr>
              <a:t>全球通信技术发达</a:t>
            </a:r>
            <a:endParaRPr kumimoji="1" lang="en-US" altLang="zh-CN" sz="32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kumimoji="1" lang="zh-CN" altLang="en-US" sz="3200" dirty="0">
                <a:latin typeface="Microsoft YaHei" panose="020B0503020204020204" pitchFamily="34" charset="-122"/>
                <a:ea typeface="Microsoft YaHei" panose="020B0503020204020204" pitchFamily="34" charset="-122"/>
              </a:rPr>
              <a:t>兽的印记</a:t>
            </a:r>
          </a:p>
        </p:txBody>
      </p:sp>
      <p:pic>
        <p:nvPicPr>
          <p:cNvPr id="5" name="图片 4" descr="黑暗中的蓝色星球&#10;&#10;中度可信度描述已自动生成">
            <a:extLst>
              <a:ext uri="{FF2B5EF4-FFF2-40B4-BE49-F238E27FC236}">
                <a16:creationId xmlns:a16="http://schemas.microsoft.com/office/drawing/2014/main" id="{5B57E54A-55FE-F94C-04F1-E2A4B5666EF0}"/>
              </a:ext>
            </a:extLst>
          </p:cNvPr>
          <p:cNvPicPr>
            <a:picLocks noChangeAspect="1"/>
          </p:cNvPicPr>
          <p:nvPr/>
        </p:nvPicPr>
        <p:blipFill>
          <a:blip r:embed="rId3"/>
          <a:stretch>
            <a:fillRect/>
          </a:stretch>
        </p:blipFill>
        <p:spPr>
          <a:xfrm>
            <a:off x="4425078" y="1655562"/>
            <a:ext cx="5108084" cy="4881445"/>
          </a:xfrm>
          <a:prstGeom prst="rect">
            <a:avLst/>
          </a:prstGeom>
        </p:spPr>
      </p:pic>
      <p:cxnSp>
        <p:nvCxnSpPr>
          <p:cNvPr id="6" name="直接连接符 5">
            <a:extLst>
              <a:ext uri="{FF2B5EF4-FFF2-40B4-BE49-F238E27FC236}">
                <a16:creationId xmlns:a16="http://schemas.microsoft.com/office/drawing/2014/main" id="{B0AC064B-B0C7-07F8-9E30-1598F9D60092}"/>
              </a:ext>
            </a:extLst>
          </p:cNvPr>
          <p:cNvCxnSpPr>
            <a:cxnSpLocks/>
          </p:cNvCxnSpPr>
          <p:nvPr/>
        </p:nvCxnSpPr>
        <p:spPr>
          <a:xfrm flipV="1">
            <a:off x="860612" y="5202438"/>
            <a:ext cx="2187388" cy="254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721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8FF2C0-2B48-40FC-ABBF-CA129CABF717}"/>
              </a:ext>
            </a:extLst>
          </p:cNvPr>
          <p:cNvSpPr>
            <a:spLocks noGrp="1"/>
          </p:cNvSpPr>
          <p:nvPr>
            <p:ph type="title"/>
          </p:nvPr>
        </p:nvSpPr>
        <p:spPr/>
        <p:txBody>
          <a:bodyPr/>
          <a:lstStyle/>
          <a:p>
            <a:r>
              <a:rPr lang="zh-CN" altLang="en-US" dirty="0"/>
              <a:t>预言</a:t>
            </a:r>
            <a:r>
              <a:rPr lang="en-US" altLang="zh-CN" dirty="0"/>
              <a:t>:</a:t>
            </a:r>
            <a:r>
              <a:rPr lang="zh-CN" altLang="en-US" dirty="0"/>
              <a:t>兽的印记</a:t>
            </a: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2213197"/>
            <a:ext cx="4452416" cy="4190735"/>
          </a:xfrm>
          <a:prstGeom prst="rect">
            <a:avLst/>
          </a:prstGeom>
          <a:noFill/>
          <a:ln w="9525">
            <a:noFill/>
            <a:miter lim="800000"/>
            <a:headEnd/>
            <a:tailEnd/>
          </a:ln>
          <a:effectLst/>
        </p:spPr>
        <p:txBody>
          <a:bodyPr lIns="81041" tIns="40521" rIns="81041" bIns="40521"/>
          <a:lstStyle/>
          <a:p>
            <a:pPr defTabSz="685800">
              <a:lnSpc>
                <a:spcPts val="4160"/>
              </a:lnSpc>
              <a:defRPr/>
            </a:pPr>
            <a:r>
              <a:rPr lang="zh-CN" altLang="en-US" sz="3200" dirty="0">
                <a:latin typeface="Microsoft YaHei" panose="020B0503020204020204" pitchFamily="34" charset="-122"/>
                <a:ea typeface="Microsoft YaHei" panose="020B0503020204020204" pitchFamily="34" charset="-122"/>
              </a:rPr>
              <a:t>启示录</a:t>
            </a:r>
            <a:r>
              <a:rPr lang="en-US" altLang="zh-CN" sz="3200" dirty="0">
                <a:latin typeface="Microsoft YaHei" panose="020B0503020204020204" pitchFamily="34" charset="-122"/>
                <a:ea typeface="Microsoft YaHei" panose="020B0503020204020204" pitchFamily="34" charset="-122"/>
              </a:rPr>
              <a:t>13:16 </a:t>
            </a:r>
            <a:r>
              <a:rPr lang="zh-CN" altLang="en-US" sz="3200" b="1" dirty="0">
                <a:solidFill>
                  <a:srgbClr val="FF0000"/>
                </a:solidFill>
                <a:latin typeface="Microsoft YaHei" panose="020B0503020204020204" pitchFamily="34" charset="-122"/>
                <a:ea typeface="Microsoft YaHei" panose="020B0503020204020204" pitchFamily="34" charset="-122"/>
              </a:rPr>
              <a:t>它</a:t>
            </a:r>
            <a:r>
              <a:rPr lang="zh-CN" altLang="en-US" sz="3200" dirty="0">
                <a:latin typeface="Microsoft YaHei" panose="020B0503020204020204" pitchFamily="34" charset="-122"/>
                <a:ea typeface="Microsoft YaHei" panose="020B0503020204020204" pitchFamily="34" charset="-122"/>
              </a:rPr>
              <a:t>又叫众人，无论大小贫富，自主的、为奴的，都在右手上或是在额上</a:t>
            </a:r>
            <a:r>
              <a:rPr lang="zh-CN" altLang="en-US" sz="3200" b="1" dirty="0">
                <a:solidFill>
                  <a:srgbClr val="FF0000"/>
                </a:solidFill>
                <a:latin typeface="Microsoft YaHei" panose="020B0503020204020204" pitchFamily="34" charset="-122"/>
                <a:ea typeface="Microsoft YaHei" panose="020B0503020204020204" pitchFamily="34" charset="-122"/>
              </a:rPr>
              <a:t>受一个印记</a:t>
            </a:r>
            <a:r>
              <a:rPr lang="zh-CN" alt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17 </a:t>
            </a:r>
            <a:r>
              <a:rPr lang="zh-CN" altLang="en-US" sz="3200" dirty="0">
                <a:latin typeface="Microsoft YaHei" panose="020B0503020204020204" pitchFamily="34" charset="-122"/>
                <a:ea typeface="Microsoft YaHei" panose="020B0503020204020204" pitchFamily="34" charset="-122"/>
              </a:rPr>
              <a:t>除了那受印记、有了</a:t>
            </a:r>
            <a:r>
              <a:rPr lang="zh-CN" altLang="en-US" sz="3200" b="1" dirty="0">
                <a:solidFill>
                  <a:srgbClr val="FF0000"/>
                </a:solidFill>
                <a:latin typeface="Microsoft YaHei" panose="020B0503020204020204" pitchFamily="34" charset="-122"/>
                <a:ea typeface="Microsoft YaHei" panose="020B0503020204020204" pitchFamily="34" charset="-122"/>
              </a:rPr>
              <a:t>兽</a:t>
            </a:r>
            <a:r>
              <a:rPr lang="zh-CN" altLang="en-US" sz="3200" dirty="0">
                <a:latin typeface="Microsoft YaHei" panose="020B0503020204020204" pitchFamily="34" charset="-122"/>
                <a:ea typeface="Microsoft YaHei" panose="020B0503020204020204" pitchFamily="34" charset="-122"/>
              </a:rPr>
              <a:t>名或有</a:t>
            </a:r>
            <a:r>
              <a:rPr lang="zh-CN" altLang="en-US" sz="3200" b="1" dirty="0">
                <a:solidFill>
                  <a:srgbClr val="FF0000"/>
                </a:solidFill>
                <a:latin typeface="Microsoft YaHei" panose="020B0503020204020204" pitchFamily="34" charset="-122"/>
                <a:ea typeface="Microsoft YaHei" panose="020B0503020204020204" pitchFamily="34" charset="-122"/>
              </a:rPr>
              <a:t>兽</a:t>
            </a:r>
            <a:r>
              <a:rPr lang="zh-CN" altLang="en-US" sz="3200" dirty="0">
                <a:latin typeface="Microsoft YaHei" panose="020B0503020204020204" pitchFamily="34" charset="-122"/>
                <a:ea typeface="Microsoft YaHei" panose="020B0503020204020204" pitchFamily="34" charset="-122"/>
              </a:rPr>
              <a:t>名数目的，都不得作买卖。</a:t>
            </a:r>
          </a:p>
        </p:txBody>
      </p:sp>
      <p:pic>
        <p:nvPicPr>
          <p:cNvPr id="8" name="图片 7" descr="形状&#10;&#10;中度可信度描述已自动生成">
            <a:extLst>
              <a:ext uri="{FF2B5EF4-FFF2-40B4-BE49-F238E27FC236}">
                <a16:creationId xmlns:a16="http://schemas.microsoft.com/office/drawing/2014/main" id="{9CFDB3D7-0FDB-8DE7-E222-4DFD6AFB1839}"/>
              </a:ext>
            </a:extLst>
          </p:cNvPr>
          <p:cNvPicPr>
            <a:picLocks noChangeAspect="1"/>
          </p:cNvPicPr>
          <p:nvPr/>
        </p:nvPicPr>
        <p:blipFill rotWithShape="1">
          <a:blip r:embed="rId3"/>
          <a:srcRect l="6301" t="20747" r="12869" b="5203"/>
          <a:stretch/>
        </p:blipFill>
        <p:spPr>
          <a:xfrm>
            <a:off x="5051500" y="1779631"/>
            <a:ext cx="4022057" cy="4605882"/>
          </a:xfrm>
          <a:prstGeom prst="rect">
            <a:avLst/>
          </a:prstGeom>
        </p:spPr>
      </p:pic>
      <p:sp>
        <p:nvSpPr>
          <p:cNvPr id="9" name="文本框 8">
            <a:extLst>
              <a:ext uri="{FF2B5EF4-FFF2-40B4-BE49-F238E27FC236}">
                <a16:creationId xmlns:a16="http://schemas.microsoft.com/office/drawing/2014/main" id="{B4ABDAA0-2841-1CED-D89F-FAEECCE19142}"/>
              </a:ext>
            </a:extLst>
          </p:cNvPr>
          <p:cNvSpPr txBox="1"/>
          <p:nvPr/>
        </p:nvSpPr>
        <p:spPr>
          <a:xfrm>
            <a:off x="6841956" y="2603612"/>
            <a:ext cx="441146"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兽</a:t>
            </a:r>
          </a:p>
        </p:txBody>
      </p:sp>
    </p:spTree>
    <p:extLst>
      <p:ext uri="{BB962C8B-B14F-4D97-AF65-F5344CB8AC3E}">
        <p14:creationId xmlns:p14="http://schemas.microsoft.com/office/powerpoint/2010/main" val="16670072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8FF2C0-2B48-40FC-ABBF-CA129CABF717}"/>
              </a:ext>
            </a:extLst>
          </p:cNvPr>
          <p:cNvSpPr>
            <a:spLocks noGrp="1"/>
          </p:cNvSpPr>
          <p:nvPr>
            <p:ph type="title"/>
          </p:nvPr>
        </p:nvSpPr>
        <p:spPr/>
        <p:txBody>
          <a:bodyPr/>
          <a:lstStyle/>
          <a:p>
            <a:r>
              <a:rPr lang="zh-CN" altLang="en-US" dirty="0"/>
              <a:t>交易需要“兽印”</a:t>
            </a:r>
            <a:endParaRPr lang="en-US" dirty="0"/>
          </a:p>
        </p:txBody>
      </p:sp>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latin typeface="Calibri" panose="020F0502020204030204" pitchFamily="34" charset="0"/>
            </a:endParaRPr>
          </a:p>
        </p:txBody>
      </p:sp>
      <p:pic>
        <p:nvPicPr>
          <p:cNvPr id="12" name="Picture 11">
            <a:extLst>
              <a:ext uri="{FF2B5EF4-FFF2-40B4-BE49-F238E27FC236}">
                <a16:creationId xmlns:a16="http://schemas.microsoft.com/office/drawing/2014/main" id="{7AEFF284-7003-F240-A01F-936FECEC0B68}"/>
              </a:ext>
            </a:extLst>
          </p:cNvPr>
          <p:cNvPicPr>
            <a:picLocks noChangeAspect="1"/>
          </p:cNvPicPr>
          <p:nvPr/>
        </p:nvPicPr>
        <p:blipFill>
          <a:blip r:embed="rId3"/>
          <a:stretch>
            <a:fillRect/>
          </a:stretch>
        </p:blipFill>
        <p:spPr>
          <a:xfrm>
            <a:off x="5545371" y="2073985"/>
            <a:ext cx="2954938" cy="39449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10">
            <a:extLst>
              <a:ext uri="{FF2B5EF4-FFF2-40B4-BE49-F238E27FC236}">
                <a16:creationId xmlns:a16="http://schemas.microsoft.com/office/drawing/2014/main" id="{91CF44A8-64E8-E889-7A21-04B89A5957EF}"/>
              </a:ext>
            </a:extLst>
          </p:cNvPr>
          <p:cNvSpPr>
            <a:spLocks noChangeArrowheads="1"/>
          </p:cNvSpPr>
          <p:nvPr/>
        </p:nvSpPr>
        <p:spPr bwMode="auto">
          <a:xfrm>
            <a:off x="718217" y="2213197"/>
            <a:ext cx="4452416" cy="4190735"/>
          </a:xfrm>
          <a:prstGeom prst="rect">
            <a:avLst/>
          </a:prstGeom>
          <a:noFill/>
          <a:ln w="9525">
            <a:noFill/>
            <a:miter lim="800000"/>
            <a:headEnd/>
            <a:tailEnd/>
          </a:ln>
          <a:effectLst/>
        </p:spPr>
        <p:txBody>
          <a:bodyPr lIns="81041" tIns="40521" rIns="81041" bIns="40521"/>
          <a:lstStyle/>
          <a:p>
            <a:pPr defTabSz="685800">
              <a:lnSpc>
                <a:spcPts val="4160"/>
              </a:lnSpc>
              <a:defRPr/>
            </a:pPr>
            <a:r>
              <a:rPr lang="zh-CN" altLang="en-US" sz="3200" dirty="0">
                <a:latin typeface="Microsoft YaHei" panose="020B0503020204020204" pitchFamily="34" charset="-122"/>
                <a:ea typeface="Microsoft YaHei" panose="020B0503020204020204" pitchFamily="34" charset="-122"/>
              </a:rPr>
              <a:t>启示录</a:t>
            </a:r>
            <a:r>
              <a:rPr lang="en-US" altLang="zh-CN" sz="3200" dirty="0">
                <a:latin typeface="Microsoft YaHei" panose="020B0503020204020204" pitchFamily="34" charset="-122"/>
                <a:ea typeface="Microsoft YaHei" panose="020B0503020204020204" pitchFamily="34" charset="-122"/>
              </a:rPr>
              <a:t>13:16 </a:t>
            </a:r>
            <a:r>
              <a:rPr lang="zh-CN" altLang="en-US" sz="3200" dirty="0">
                <a:latin typeface="Microsoft YaHei" panose="020B0503020204020204" pitchFamily="34" charset="-122"/>
                <a:ea typeface="Microsoft YaHei" panose="020B0503020204020204" pitchFamily="34" charset="-122"/>
              </a:rPr>
              <a:t>它又叫众人，无论大小贫富，自主的、为奴的，都在右手上或是在额上受一个印记。</a:t>
            </a:r>
            <a:r>
              <a:rPr lang="en-US" altLang="zh-CN" sz="3200" dirty="0">
                <a:latin typeface="Microsoft YaHei" panose="020B0503020204020204" pitchFamily="34" charset="-122"/>
                <a:ea typeface="Microsoft YaHei" panose="020B0503020204020204" pitchFamily="34" charset="-122"/>
              </a:rPr>
              <a:t>17 </a:t>
            </a:r>
            <a:r>
              <a:rPr lang="zh-CN" altLang="en-US" sz="3200" b="1" dirty="0">
                <a:solidFill>
                  <a:srgbClr val="FF0000"/>
                </a:solidFill>
                <a:latin typeface="Microsoft YaHei" panose="020B0503020204020204" pitchFamily="34" charset="-122"/>
                <a:ea typeface="Microsoft YaHei" panose="020B0503020204020204" pitchFamily="34" charset="-122"/>
              </a:rPr>
              <a:t>除了那受印记</a:t>
            </a:r>
            <a:r>
              <a:rPr lang="zh-CN" altLang="en-US" sz="3200" dirty="0">
                <a:latin typeface="Microsoft YaHei" panose="020B0503020204020204" pitchFamily="34" charset="-122"/>
                <a:ea typeface="Microsoft YaHei" panose="020B0503020204020204" pitchFamily="34" charset="-122"/>
              </a:rPr>
              <a:t>、有了兽名或有兽名数目的，</a:t>
            </a:r>
            <a:r>
              <a:rPr lang="zh-CN" altLang="en-US" sz="3200" b="1" dirty="0">
                <a:solidFill>
                  <a:srgbClr val="FF0000"/>
                </a:solidFill>
                <a:latin typeface="Microsoft YaHei" panose="020B0503020204020204" pitchFamily="34" charset="-122"/>
                <a:ea typeface="Microsoft YaHei" panose="020B0503020204020204" pitchFamily="34" charset="-122"/>
              </a:rPr>
              <a:t>都不得作买卖</a:t>
            </a:r>
            <a:r>
              <a:rPr lang="zh-CN" altLang="en-US" sz="3200" dirty="0">
                <a:latin typeface="Microsoft YaHei" panose="020B0503020204020204" pitchFamily="34" charset="-122"/>
                <a:ea typeface="Microsoft YaHei" panose="020B0503020204020204" pitchFamily="34" charset="-122"/>
              </a:rPr>
              <a:t>。</a:t>
            </a:r>
          </a:p>
        </p:txBody>
      </p:sp>
    </p:spTree>
    <p:extLst>
      <p:ext uri="{BB962C8B-B14F-4D97-AF65-F5344CB8AC3E}">
        <p14:creationId xmlns:p14="http://schemas.microsoft.com/office/powerpoint/2010/main" val="5521096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5FD8F3-9FF7-DF47-95C7-53E16606628A}"/>
              </a:ext>
            </a:extLst>
          </p:cNvPr>
          <p:cNvPicPr>
            <a:picLocks noChangeAspect="1"/>
          </p:cNvPicPr>
          <p:nvPr/>
        </p:nvPicPr>
        <p:blipFill>
          <a:blip r:embed="rId3"/>
          <a:stretch>
            <a:fillRect/>
          </a:stretch>
        </p:blipFill>
        <p:spPr>
          <a:xfrm>
            <a:off x="425002" y="253628"/>
            <a:ext cx="4888423" cy="31367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2C2D2C8-1354-1748-9D23-2700CEDAE408}"/>
              </a:ext>
            </a:extLst>
          </p:cNvPr>
          <p:cNvPicPr>
            <a:picLocks noChangeAspect="1"/>
          </p:cNvPicPr>
          <p:nvPr/>
        </p:nvPicPr>
        <p:blipFill>
          <a:blip r:embed="rId4"/>
          <a:stretch>
            <a:fillRect/>
          </a:stretch>
        </p:blipFill>
        <p:spPr>
          <a:xfrm>
            <a:off x="5449219" y="3494085"/>
            <a:ext cx="3247171" cy="31474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EA32B144-875B-E444-9886-9CD33F844185}"/>
              </a:ext>
            </a:extLst>
          </p:cNvPr>
          <p:cNvPicPr>
            <a:picLocks noChangeAspect="1"/>
          </p:cNvPicPr>
          <p:nvPr/>
        </p:nvPicPr>
        <p:blipFill rotWithShape="1">
          <a:blip r:embed="rId5"/>
          <a:srcRect b="6546"/>
          <a:stretch/>
        </p:blipFill>
        <p:spPr>
          <a:xfrm>
            <a:off x="5449219" y="279384"/>
            <a:ext cx="3247171" cy="31238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descr="图片包含 地图&#10;&#10;描述已自动生成">
            <a:extLst>
              <a:ext uri="{FF2B5EF4-FFF2-40B4-BE49-F238E27FC236}">
                <a16:creationId xmlns:a16="http://schemas.microsoft.com/office/drawing/2014/main" id="{DBDAF893-4A7B-5144-949F-AEF4DE0CF8DF}"/>
              </a:ext>
            </a:extLst>
          </p:cNvPr>
          <p:cNvPicPr>
            <a:picLocks noChangeAspect="1"/>
          </p:cNvPicPr>
          <p:nvPr/>
        </p:nvPicPr>
        <p:blipFill rotWithShape="1">
          <a:blip r:embed="rId6"/>
          <a:srcRect t="3404"/>
          <a:stretch/>
        </p:blipFill>
        <p:spPr>
          <a:xfrm>
            <a:off x="425002" y="3494085"/>
            <a:ext cx="4888423" cy="31474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948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B85E4AF-03E0-946E-B930-51820A3C627B}"/>
              </a:ext>
            </a:extLst>
          </p:cNvPr>
          <p:cNvSpPr>
            <a:spLocks noGrp="1"/>
          </p:cNvSpPr>
          <p:nvPr>
            <p:ph type="title"/>
          </p:nvPr>
        </p:nvSpPr>
        <p:spPr/>
        <p:txBody>
          <a:bodyPr/>
          <a:lstStyle/>
          <a:p>
            <a:r>
              <a:rPr lang="zh-CN" altLang="en-US" dirty="0"/>
              <a:t>你们现在买东西用什么支付？</a:t>
            </a:r>
          </a:p>
        </p:txBody>
      </p:sp>
      <p:pic>
        <p:nvPicPr>
          <p:cNvPr id="7" name="图片 6" descr="图形用户界面, 文本, 应用程序&#10;&#10;描述已自动生成">
            <a:extLst>
              <a:ext uri="{FF2B5EF4-FFF2-40B4-BE49-F238E27FC236}">
                <a16:creationId xmlns:a16="http://schemas.microsoft.com/office/drawing/2014/main" id="{34769DE1-1786-E43C-8AEA-0229B7B7E410}"/>
              </a:ext>
            </a:extLst>
          </p:cNvPr>
          <p:cNvPicPr>
            <a:picLocks noChangeAspect="1"/>
          </p:cNvPicPr>
          <p:nvPr/>
        </p:nvPicPr>
        <p:blipFill rotWithShape="1">
          <a:blip r:embed="rId3"/>
          <a:srcRect l="16190" t="8995" r="42887" b="15974"/>
          <a:stretch/>
        </p:blipFill>
        <p:spPr>
          <a:xfrm>
            <a:off x="0" y="2733566"/>
            <a:ext cx="3993776" cy="1998318"/>
          </a:xfrm>
          <a:prstGeom prst="rect">
            <a:avLst/>
          </a:prstGeom>
          <a:effectLst>
            <a:outerShdw blurRad="50800" dist="38100" dir="2700000" algn="tl" rotWithShape="0">
              <a:prstClr val="black">
                <a:alpha val="40000"/>
              </a:prstClr>
            </a:outerShdw>
          </a:effectLst>
        </p:spPr>
      </p:pic>
      <p:pic>
        <p:nvPicPr>
          <p:cNvPr id="4" name="图片 3" descr="图形用户界面, 文本, 应用程序&#10;&#10;描述已自动生成">
            <a:extLst>
              <a:ext uri="{FF2B5EF4-FFF2-40B4-BE49-F238E27FC236}">
                <a16:creationId xmlns:a16="http://schemas.microsoft.com/office/drawing/2014/main" id="{D4FEA0D0-A951-2DC5-242B-DC1C4DE03518}"/>
              </a:ext>
            </a:extLst>
          </p:cNvPr>
          <p:cNvPicPr>
            <a:picLocks noChangeAspect="1"/>
          </p:cNvPicPr>
          <p:nvPr/>
        </p:nvPicPr>
        <p:blipFill rotWithShape="1">
          <a:blip r:embed="rId3"/>
          <a:srcRect l="60144" t="8995" r="17802" b="15974"/>
          <a:stretch/>
        </p:blipFill>
        <p:spPr>
          <a:xfrm>
            <a:off x="3993776" y="2733566"/>
            <a:ext cx="2152209" cy="1998318"/>
          </a:xfrm>
          <a:prstGeom prst="rect">
            <a:avLst/>
          </a:prstGeom>
          <a:effectLst>
            <a:outerShdw blurRad="50800" dist="38100" dir="2700000" algn="tl" rotWithShape="0">
              <a:prstClr val="black">
                <a:alpha val="40000"/>
              </a:prstClr>
            </a:outerShdw>
          </a:effectLst>
        </p:spPr>
      </p:pic>
      <p:pic>
        <p:nvPicPr>
          <p:cNvPr id="9" name="图片 8" descr="图片包含 地图&#10;&#10;描述已自动生成">
            <a:extLst>
              <a:ext uri="{FF2B5EF4-FFF2-40B4-BE49-F238E27FC236}">
                <a16:creationId xmlns:a16="http://schemas.microsoft.com/office/drawing/2014/main" id="{F8A01650-CA93-5E25-C6C5-FC8D5D1D70FF}"/>
              </a:ext>
            </a:extLst>
          </p:cNvPr>
          <p:cNvPicPr>
            <a:picLocks noChangeAspect="1"/>
          </p:cNvPicPr>
          <p:nvPr/>
        </p:nvPicPr>
        <p:blipFill>
          <a:blip r:embed="rId4"/>
          <a:stretch>
            <a:fillRect/>
          </a:stretch>
        </p:blipFill>
        <p:spPr>
          <a:xfrm>
            <a:off x="6145986" y="2733566"/>
            <a:ext cx="2998014" cy="199831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19762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C3C6FB80-6D8D-530F-9F02-98DFB9E98AB2}"/>
              </a:ext>
            </a:extLst>
          </p:cNvPr>
          <p:cNvSpPr>
            <a:spLocks noGrp="1"/>
          </p:cNvSpPr>
          <p:nvPr>
            <p:ph type="title"/>
          </p:nvPr>
        </p:nvSpPr>
        <p:spPr/>
        <p:txBody>
          <a:bodyPr/>
          <a:lstStyle/>
          <a:p>
            <a:r>
              <a:rPr lang="zh-CN" altLang="en-US" dirty="0"/>
              <a:t>史无前例的电子支付</a:t>
            </a:r>
          </a:p>
        </p:txBody>
      </p:sp>
      <p:pic>
        <p:nvPicPr>
          <p:cNvPr id="9" name="图片 8" descr="手机屏幕的截图&#10;&#10;低可信度描述已自动生成">
            <a:extLst>
              <a:ext uri="{FF2B5EF4-FFF2-40B4-BE49-F238E27FC236}">
                <a16:creationId xmlns:a16="http://schemas.microsoft.com/office/drawing/2014/main" id="{B59892DD-809E-A758-C371-B10C1BE76244}"/>
              </a:ext>
            </a:extLst>
          </p:cNvPr>
          <p:cNvPicPr>
            <a:picLocks noChangeAspect="1"/>
          </p:cNvPicPr>
          <p:nvPr/>
        </p:nvPicPr>
        <p:blipFill rotWithShape="1">
          <a:blip r:embed="rId3"/>
          <a:srcRect l="26839" r="5195"/>
          <a:stretch/>
        </p:blipFill>
        <p:spPr>
          <a:xfrm>
            <a:off x="5345621" y="2882869"/>
            <a:ext cx="3798379" cy="31945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QR 代码&#10;&#10;描述已自动生成">
            <a:extLst>
              <a:ext uri="{FF2B5EF4-FFF2-40B4-BE49-F238E27FC236}">
                <a16:creationId xmlns:a16="http://schemas.microsoft.com/office/drawing/2014/main" id="{B4CC39AB-AE27-821C-D636-8A2EE64E09FE}"/>
              </a:ext>
            </a:extLst>
          </p:cNvPr>
          <p:cNvPicPr>
            <a:picLocks noChangeAspect="1"/>
          </p:cNvPicPr>
          <p:nvPr/>
        </p:nvPicPr>
        <p:blipFill rotWithShape="1">
          <a:blip r:embed="rId4"/>
          <a:srcRect l="50123"/>
          <a:stretch/>
        </p:blipFill>
        <p:spPr>
          <a:xfrm>
            <a:off x="0" y="2882869"/>
            <a:ext cx="4149183" cy="32069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descr="卡通人物&#10;&#10;描述已自动生成">
            <a:extLst>
              <a:ext uri="{FF2B5EF4-FFF2-40B4-BE49-F238E27FC236}">
                <a16:creationId xmlns:a16="http://schemas.microsoft.com/office/drawing/2014/main" id="{AE3DED31-DA05-6A04-2278-DBED1400130C}"/>
              </a:ext>
            </a:extLst>
          </p:cNvPr>
          <p:cNvPicPr>
            <a:picLocks noChangeAspect="1"/>
          </p:cNvPicPr>
          <p:nvPr/>
        </p:nvPicPr>
        <p:blipFill>
          <a:blip r:embed="rId5"/>
          <a:stretch>
            <a:fillRect/>
          </a:stretch>
        </p:blipFill>
        <p:spPr>
          <a:xfrm>
            <a:off x="2667000" y="1524000"/>
            <a:ext cx="3810000" cy="3810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1254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907B70FA-7295-664E-B65E-938634D7E513}"/>
              </a:ext>
            </a:extLst>
          </p:cNvPr>
          <p:cNvGrpSpPr/>
          <p:nvPr/>
        </p:nvGrpSpPr>
        <p:grpSpPr>
          <a:xfrm>
            <a:off x="1134420" y="4088542"/>
            <a:ext cx="6849483" cy="2540035"/>
            <a:chOff x="1293414" y="3523819"/>
            <a:chExt cx="6770040" cy="2463800"/>
          </a:xfrm>
        </p:grpSpPr>
        <p:pic>
          <p:nvPicPr>
            <p:cNvPr id="2" name="Picture 1">
              <a:extLst>
                <a:ext uri="{FF2B5EF4-FFF2-40B4-BE49-F238E27FC236}">
                  <a16:creationId xmlns:a16="http://schemas.microsoft.com/office/drawing/2014/main" id="{51BE7D45-78BF-0A48-BEB8-101CDD99104B}"/>
                </a:ext>
              </a:extLst>
            </p:cNvPr>
            <p:cNvPicPr>
              <a:picLocks noChangeAspect="1"/>
            </p:cNvPicPr>
            <p:nvPr/>
          </p:nvPicPr>
          <p:blipFill rotWithShape="1">
            <a:blip r:embed="rId3"/>
            <a:srcRect l="7392"/>
            <a:stretch/>
          </p:blipFill>
          <p:spPr>
            <a:xfrm>
              <a:off x="1293414" y="3523819"/>
              <a:ext cx="3428770" cy="2463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10857F70-2822-4549-A577-E2487DCDF3E1}"/>
                </a:ext>
              </a:extLst>
            </p:cNvPr>
            <p:cNvPicPr>
              <a:picLocks noChangeAspect="1"/>
            </p:cNvPicPr>
            <p:nvPr/>
          </p:nvPicPr>
          <p:blipFill>
            <a:blip r:embed="rId4"/>
            <a:stretch>
              <a:fillRect/>
            </a:stretch>
          </p:blipFill>
          <p:spPr>
            <a:xfrm>
              <a:off x="4774154" y="3523819"/>
              <a:ext cx="3289300" cy="2463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4" name="图片 13">
            <a:extLst>
              <a:ext uri="{FF2B5EF4-FFF2-40B4-BE49-F238E27FC236}">
                <a16:creationId xmlns:a16="http://schemas.microsoft.com/office/drawing/2014/main" id="{883753D2-0D25-8146-836A-71A6D35A75CC}"/>
              </a:ext>
            </a:extLst>
          </p:cNvPr>
          <p:cNvPicPr>
            <a:picLocks noChangeAspect="1"/>
          </p:cNvPicPr>
          <p:nvPr/>
        </p:nvPicPr>
        <p:blipFill rotWithShape="1">
          <a:blip r:embed="rId5"/>
          <a:srcRect t="3356"/>
          <a:stretch/>
        </p:blipFill>
        <p:spPr>
          <a:xfrm>
            <a:off x="4572000" y="1451977"/>
            <a:ext cx="3469005" cy="2670040"/>
          </a:xfrm>
          <a:prstGeom prst="rect">
            <a:avLst/>
          </a:prstGeom>
        </p:spPr>
      </p:pic>
      <p:pic>
        <p:nvPicPr>
          <p:cNvPr id="15" name="图片 14">
            <a:extLst>
              <a:ext uri="{FF2B5EF4-FFF2-40B4-BE49-F238E27FC236}">
                <a16:creationId xmlns:a16="http://schemas.microsoft.com/office/drawing/2014/main" id="{740A271D-E138-6341-92F2-2960D1579C15}"/>
              </a:ext>
            </a:extLst>
          </p:cNvPr>
          <p:cNvPicPr>
            <a:picLocks noChangeAspect="1"/>
          </p:cNvPicPr>
          <p:nvPr/>
        </p:nvPicPr>
        <p:blipFill rotWithShape="1">
          <a:blip r:embed="rId6"/>
          <a:srcRect l="24082" t="1480" r="7697"/>
          <a:stretch/>
        </p:blipFill>
        <p:spPr>
          <a:xfrm>
            <a:off x="1134420" y="1451977"/>
            <a:ext cx="3424133" cy="25690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A291DDB6-99D8-0A1D-64DE-03D5184DA0DD}"/>
              </a:ext>
            </a:extLst>
          </p:cNvPr>
          <p:cNvSpPr>
            <a:spLocks noGrp="1"/>
          </p:cNvSpPr>
          <p:nvPr>
            <p:ph type="title"/>
          </p:nvPr>
        </p:nvSpPr>
        <p:spPr/>
        <p:txBody>
          <a:bodyPr/>
          <a:lstStyle/>
          <a:p>
            <a:r>
              <a:rPr lang="zh-CN" altLang="en-US" dirty="0"/>
              <a:t>植入芯片的身份认证</a:t>
            </a:r>
          </a:p>
        </p:txBody>
      </p:sp>
    </p:spTree>
    <p:extLst>
      <p:ext uri="{BB962C8B-B14F-4D97-AF65-F5344CB8AC3E}">
        <p14:creationId xmlns:p14="http://schemas.microsoft.com/office/powerpoint/2010/main" val="33573103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80CA24A2-EF67-D4B0-7A92-5806C7C9331B}"/>
              </a:ext>
            </a:extLst>
          </p:cNvPr>
          <p:cNvPicPr>
            <a:picLocks noChangeAspect="1"/>
          </p:cNvPicPr>
          <p:nvPr/>
        </p:nvPicPr>
        <p:blipFill rotWithShape="1">
          <a:blip r:embed="rId3"/>
          <a:srcRect t="30741" b="1482"/>
          <a:stretch/>
        </p:blipFill>
        <p:spPr>
          <a:xfrm>
            <a:off x="5250835" y="1634307"/>
            <a:ext cx="3165231" cy="4648200"/>
          </a:xfrm>
          <a:prstGeom prst="rect">
            <a:avLst/>
          </a:prstGeom>
        </p:spPr>
      </p:pic>
      <p:sp>
        <p:nvSpPr>
          <p:cNvPr id="3" name="标题 2">
            <a:extLst>
              <a:ext uri="{FF2B5EF4-FFF2-40B4-BE49-F238E27FC236}">
                <a16:creationId xmlns:a16="http://schemas.microsoft.com/office/drawing/2014/main" id="{5F45DD63-2019-42F1-ADF3-C157B8D544D4}"/>
              </a:ext>
            </a:extLst>
          </p:cNvPr>
          <p:cNvSpPr>
            <a:spLocks noGrp="1"/>
          </p:cNvSpPr>
          <p:nvPr>
            <p:ph type="title"/>
          </p:nvPr>
        </p:nvSpPr>
        <p:spPr/>
        <p:txBody>
          <a:bodyPr/>
          <a:lstStyle/>
          <a:p>
            <a:r>
              <a:rPr lang="zh-CN" altLang="en-US" dirty="0"/>
              <a:t>方便的统治管理</a:t>
            </a:r>
          </a:p>
        </p:txBody>
      </p:sp>
      <p:sp>
        <p:nvSpPr>
          <p:cNvPr id="7" name="文本框 6">
            <a:extLst>
              <a:ext uri="{FF2B5EF4-FFF2-40B4-BE49-F238E27FC236}">
                <a16:creationId xmlns:a16="http://schemas.microsoft.com/office/drawing/2014/main" id="{38313E61-AE30-B000-ACE8-35CD380BF0E2}"/>
              </a:ext>
            </a:extLst>
          </p:cNvPr>
          <p:cNvSpPr txBox="1"/>
          <p:nvPr/>
        </p:nvSpPr>
        <p:spPr>
          <a:xfrm>
            <a:off x="1084337" y="2851345"/>
            <a:ext cx="3518912" cy="2601546"/>
          </a:xfrm>
          <a:prstGeom prst="rect">
            <a:avLst/>
          </a:prstGeom>
          <a:noFill/>
        </p:spPr>
        <p:txBody>
          <a:bodyPr wrap="none" rtlCol="0">
            <a:spAutoFit/>
          </a:bodyPr>
          <a:lstStyle/>
          <a:p>
            <a:pPr marL="457200" indent="-457200">
              <a:lnSpc>
                <a:spcPct val="15000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实物交易没有了</a:t>
            </a:r>
            <a:endParaRPr lang="en-US" altLang="zh-CN" sz="2800" dirty="0">
              <a:latin typeface="微软雅黑" panose="020B0503020204020204" pitchFamily="34" charset="-122"/>
              <a:ea typeface="微软雅黑" panose="020B0503020204020204" pitchFamily="34" charset="-122"/>
            </a:endParaRPr>
          </a:p>
          <a:p>
            <a:pPr marL="457200" indent="-457200">
              <a:lnSpc>
                <a:spcPct val="15000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现金交易越来越少</a:t>
            </a:r>
            <a:endParaRPr lang="en-US" altLang="zh-CN" sz="2800" dirty="0">
              <a:latin typeface="微软雅黑" panose="020B0503020204020204" pitchFamily="34" charset="-122"/>
              <a:ea typeface="微软雅黑" panose="020B0503020204020204" pitchFamily="34" charset="-122"/>
            </a:endParaRPr>
          </a:p>
          <a:p>
            <a:pPr marL="457200" indent="-457200">
              <a:lnSpc>
                <a:spcPct val="150000"/>
              </a:lnSpc>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电子支付越来越多</a:t>
            </a:r>
            <a:endParaRPr lang="en-US" altLang="zh-CN" sz="2800" dirty="0">
              <a:latin typeface="微软雅黑" panose="020B0503020204020204" pitchFamily="34" charset="-122"/>
              <a:ea typeface="微软雅黑" panose="020B0503020204020204" pitchFamily="34" charset="-122"/>
            </a:endParaRPr>
          </a:p>
          <a:p>
            <a:pPr>
              <a:lnSpc>
                <a:spcPct val="150000"/>
              </a:lnSpc>
            </a:pPr>
            <a:endParaRPr lang="zh-CN" altLang="en-US" sz="2800" dirty="0">
              <a:latin typeface="微软雅黑" panose="020B0503020204020204" pitchFamily="34" charset="-122"/>
              <a:ea typeface="微软雅黑" panose="020B0503020204020204" pitchFamily="34" charset="-122"/>
            </a:endParaRPr>
          </a:p>
        </p:txBody>
      </p:sp>
      <p:sp>
        <p:nvSpPr>
          <p:cNvPr id="8" name="箭头: 下 7">
            <a:extLst>
              <a:ext uri="{FF2B5EF4-FFF2-40B4-BE49-F238E27FC236}">
                <a16:creationId xmlns:a16="http://schemas.microsoft.com/office/drawing/2014/main" id="{A2BF569C-30B0-BAA8-FB2B-5DCB0CCA57D1}"/>
              </a:ext>
            </a:extLst>
          </p:cNvPr>
          <p:cNvSpPr/>
          <p:nvPr/>
        </p:nvSpPr>
        <p:spPr>
          <a:xfrm>
            <a:off x="2391179" y="4849988"/>
            <a:ext cx="905228" cy="602903"/>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3EB512BB-6BC6-34A2-8F51-948A8779EB16}"/>
              </a:ext>
            </a:extLst>
          </p:cNvPr>
          <p:cNvSpPr txBox="1"/>
          <p:nvPr/>
        </p:nvSpPr>
        <p:spPr>
          <a:xfrm>
            <a:off x="1117553" y="5452891"/>
            <a:ext cx="3814348" cy="523220"/>
          </a:xfrm>
          <a:prstGeom prst="rect">
            <a:avLst/>
          </a:prstGeom>
          <a:noFill/>
        </p:spPr>
        <p:txBody>
          <a:bodyPr wrap="square" rtlCol="0">
            <a:spAutoFit/>
          </a:bodyPr>
          <a:lstStyle/>
          <a:p>
            <a:r>
              <a:rPr lang="zh-CN" altLang="en-US" sz="2800" b="1" dirty="0">
                <a:solidFill>
                  <a:srgbClr val="FF0000"/>
                </a:solidFill>
                <a:latin typeface="微软雅黑" panose="020B0503020204020204" pitchFamily="34" charset="-122"/>
                <a:ea typeface="微软雅黑" panose="020B0503020204020204" pitchFamily="34" charset="-122"/>
              </a:rPr>
              <a:t>没有兽印，不得买卖！</a:t>
            </a:r>
            <a:endParaRPr lang="en-US" altLang="zh-CN" sz="2800" b="1" dirty="0">
              <a:solidFill>
                <a:srgbClr val="FF0000"/>
              </a:solidFill>
              <a:latin typeface="微软雅黑" panose="020B0503020204020204" pitchFamily="34" charset="-122"/>
              <a:ea typeface="微软雅黑" panose="020B0503020204020204" pitchFamily="34" charset="-122"/>
            </a:endParaRPr>
          </a:p>
        </p:txBody>
      </p:sp>
      <p:pic>
        <p:nvPicPr>
          <p:cNvPr id="10" name="图片 9" descr="形状&#10;&#10;中度可信度描述已自动生成">
            <a:extLst>
              <a:ext uri="{FF2B5EF4-FFF2-40B4-BE49-F238E27FC236}">
                <a16:creationId xmlns:a16="http://schemas.microsoft.com/office/drawing/2014/main" id="{4F5FA7A2-E930-105A-294D-A6BD7A3ED6FA}"/>
              </a:ext>
            </a:extLst>
          </p:cNvPr>
          <p:cNvPicPr>
            <a:picLocks noChangeAspect="1"/>
          </p:cNvPicPr>
          <p:nvPr/>
        </p:nvPicPr>
        <p:blipFill rotWithShape="1">
          <a:blip r:embed="rId4"/>
          <a:srcRect l="6301" t="20747" r="12869" b="5203"/>
          <a:stretch/>
        </p:blipFill>
        <p:spPr>
          <a:xfrm>
            <a:off x="4931901" y="2015250"/>
            <a:ext cx="4022057" cy="4605882"/>
          </a:xfrm>
          <a:prstGeom prst="rect">
            <a:avLst/>
          </a:prstGeom>
        </p:spPr>
      </p:pic>
      <p:sp>
        <p:nvSpPr>
          <p:cNvPr id="11" name="文本框 10">
            <a:extLst>
              <a:ext uri="{FF2B5EF4-FFF2-40B4-BE49-F238E27FC236}">
                <a16:creationId xmlns:a16="http://schemas.microsoft.com/office/drawing/2014/main" id="{CA231B4D-E326-E734-826F-4711DDE38A84}"/>
              </a:ext>
            </a:extLst>
          </p:cNvPr>
          <p:cNvSpPr txBox="1"/>
          <p:nvPr/>
        </p:nvSpPr>
        <p:spPr>
          <a:xfrm>
            <a:off x="6778111" y="2436344"/>
            <a:ext cx="441146"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兽</a:t>
            </a:r>
          </a:p>
        </p:txBody>
      </p:sp>
      <p:pic>
        <p:nvPicPr>
          <p:cNvPr id="5" name="图片 4" descr="图片包含 男人, 标志, 游戏机, 女人&#10;&#10;描述已自动生成">
            <a:extLst>
              <a:ext uri="{FF2B5EF4-FFF2-40B4-BE49-F238E27FC236}">
                <a16:creationId xmlns:a16="http://schemas.microsoft.com/office/drawing/2014/main" id="{F990F9F3-2CFC-B8E8-6BE8-C81436983084}"/>
              </a:ext>
            </a:extLst>
          </p:cNvPr>
          <p:cNvPicPr>
            <a:picLocks noChangeAspect="1"/>
          </p:cNvPicPr>
          <p:nvPr/>
        </p:nvPicPr>
        <p:blipFill>
          <a:blip r:embed="rId5"/>
          <a:stretch>
            <a:fillRect/>
          </a:stretch>
        </p:blipFill>
        <p:spPr>
          <a:xfrm>
            <a:off x="31249" y="1358899"/>
            <a:ext cx="9144000" cy="51990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8202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par>
                                <p:cTn id="16" presetID="22" presetClass="entr" presetSubtype="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0914BE-016B-F841-BF6A-E80F46E894D9}"/>
              </a:ext>
            </a:extLst>
          </p:cNvPr>
          <p:cNvSpPr>
            <a:spLocks noGrp="1"/>
          </p:cNvSpPr>
          <p:nvPr>
            <p:ph type="title"/>
          </p:nvPr>
        </p:nvSpPr>
        <p:spPr/>
        <p:txBody>
          <a:bodyPr/>
          <a:lstStyle/>
          <a:p>
            <a:r>
              <a:rPr lang="zh-CN" altLang="en-US" dirty="0"/>
              <a:t>说一说</a:t>
            </a:r>
          </a:p>
        </p:txBody>
      </p:sp>
      <p:sp>
        <p:nvSpPr>
          <p:cNvPr id="4" name="Rectangle 10">
            <a:extLst>
              <a:ext uri="{FF2B5EF4-FFF2-40B4-BE49-F238E27FC236}">
                <a16:creationId xmlns:a16="http://schemas.microsoft.com/office/drawing/2014/main" id="{DE1838F6-EB2B-8A15-AC9F-86B97CFF73CB}"/>
              </a:ext>
            </a:extLst>
          </p:cNvPr>
          <p:cNvSpPr>
            <a:spLocks noChangeArrowheads="1"/>
          </p:cNvSpPr>
          <p:nvPr/>
        </p:nvSpPr>
        <p:spPr bwMode="auto">
          <a:xfrm>
            <a:off x="702210" y="5018689"/>
            <a:ext cx="8254647" cy="1426768"/>
          </a:xfrm>
          <a:prstGeom prst="rect">
            <a:avLst/>
          </a:prstGeom>
          <a:noFill/>
          <a:ln w="9525">
            <a:noFill/>
            <a:miter lim="800000"/>
            <a:headEnd/>
            <a:tailEnd/>
          </a:ln>
          <a:effectLst/>
        </p:spPr>
        <p:txBody>
          <a:bodyPr lIns="81041" tIns="40521" rIns="81041" bIns="40521"/>
          <a:lstStyle/>
          <a:p>
            <a:pPr defTabSz="685800">
              <a:lnSpc>
                <a:spcPts val="4140"/>
              </a:lnSpc>
              <a:defRPr/>
            </a:pPr>
            <a:r>
              <a:rPr lang="zh-CN" altLang="en-US" sz="3200" dirty="0">
                <a:latin typeface="Microsoft YaHei" panose="020B0503020204020204" pitchFamily="34" charset="-122"/>
                <a:ea typeface="Microsoft YaHei" panose="020B0503020204020204" pitchFamily="34" charset="-122"/>
              </a:rPr>
              <a:t>启示录预言兽印控制买卖的技术已具备！</a:t>
            </a:r>
            <a:endParaRPr lang="en-US" altLang="zh-CN" sz="3200" dirty="0">
              <a:latin typeface="Microsoft YaHei" panose="020B0503020204020204" pitchFamily="34" charset="-122"/>
              <a:ea typeface="Microsoft YaHei" panose="020B0503020204020204" pitchFamily="34" charset="-122"/>
            </a:endParaRPr>
          </a:p>
          <a:p>
            <a:pPr defTabSz="685800">
              <a:lnSpc>
                <a:spcPts val="4140"/>
              </a:lnSpc>
              <a:defRPr/>
            </a:pPr>
            <a:r>
              <a:rPr lang="zh-CN" altLang="en-US" sz="3200" dirty="0">
                <a:latin typeface="Microsoft YaHei" panose="020B0503020204020204" pitchFamily="34" charset="-122"/>
                <a:ea typeface="Microsoft YaHei" panose="020B0503020204020204" pitchFamily="34" charset="-122"/>
              </a:rPr>
              <a:t>主再来的时候越来</a:t>
            </a:r>
            <a:r>
              <a:rPr lang="zh-CN" altLang="en-US" sz="3200" u="sng"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近了</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远了）！</a:t>
            </a:r>
          </a:p>
        </p:txBody>
      </p:sp>
      <p:sp>
        <p:nvSpPr>
          <p:cNvPr id="6" name="文本框 5">
            <a:extLst>
              <a:ext uri="{FF2B5EF4-FFF2-40B4-BE49-F238E27FC236}">
                <a16:creationId xmlns:a16="http://schemas.microsoft.com/office/drawing/2014/main" id="{FEA706B9-03AB-E751-8742-1EA5F18665E4}"/>
              </a:ext>
            </a:extLst>
          </p:cNvPr>
          <p:cNvSpPr txBox="1"/>
          <p:nvPr/>
        </p:nvSpPr>
        <p:spPr>
          <a:xfrm>
            <a:off x="4394269" y="5505272"/>
            <a:ext cx="1603829" cy="584775"/>
          </a:xfrm>
          <a:prstGeom prst="rect">
            <a:avLst/>
          </a:prstGeom>
          <a:noFill/>
        </p:spPr>
        <p:txBody>
          <a:bodyPr wrap="square">
            <a:spAutoFit/>
          </a:bodyPr>
          <a:lstStyle/>
          <a:p>
            <a:r>
              <a:rPr lang="zh-CN" altLang="en-US" sz="3200" b="1" dirty="0">
                <a:solidFill>
                  <a:srgbClr val="FF0000"/>
                </a:solidFill>
                <a:latin typeface="Microsoft YaHei" panose="020B0503020204020204" pitchFamily="34" charset="-122"/>
                <a:ea typeface="Microsoft YaHei" panose="020B0503020204020204" pitchFamily="34" charset="-122"/>
              </a:rPr>
              <a:t>近了</a:t>
            </a:r>
            <a:endParaRPr lang="zh-CN" altLang="en-US" sz="3200" b="1" dirty="0">
              <a:solidFill>
                <a:srgbClr val="FF0000"/>
              </a:solidFill>
            </a:endParaRPr>
          </a:p>
        </p:txBody>
      </p:sp>
      <p:grpSp>
        <p:nvGrpSpPr>
          <p:cNvPr id="5" name="组合 4">
            <a:extLst>
              <a:ext uri="{FF2B5EF4-FFF2-40B4-BE49-F238E27FC236}">
                <a16:creationId xmlns:a16="http://schemas.microsoft.com/office/drawing/2014/main" id="{8F05B8ED-29A4-0A69-D587-2B3D80430DC3}"/>
              </a:ext>
            </a:extLst>
          </p:cNvPr>
          <p:cNvGrpSpPr/>
          <p:nvPr/>
        </p:nvGrpSpPr>
        <p:grpSpPr>
          <a:xfrm>
            <a:off x="369313" y="1716456"/>
            <a:ext cx="8405373" cy="3058941"/>
            <a:chOff x="1293414" y="3523819"/>
            <a:chExt cx="6770040" cy="2463800"/>
          </a:xfrm>
        </p:grpSpPr>
        <p:pic>
          <p:nvPicPr>
            <p:cNvPr id="7" name="Picture 1">
              <a:extLst>
                <a:ext uri="{FF2B5EF4-FFF2-40B4-BE49-F238E27FC236}">
                  <a16:creationId xmlns:a16="http://schemas.microsoft.com/office/drawing/2014/main" id="{B95A6E32-CC3C-2097-760D-2EEC323D5867}"/>
                </a:ext>
              </a:extLst>
            </p:cNvPr>
            <p:cNvPicPr>
              <a:picLocks noChangeAspect="1"/>
            </p:cNvPicPr>
            <p:nvPr/>
          </p:nvPicPr>
          <p:blipFill rotWithShape="1">
            <a:blip r:embed="rId3"/>
            <a:srcRect l="7392"/>
            <a:stretch/>
          </p:blipFill>
          <p:spPr>
            <a:xfrm>
              <a:off x="1293414" y="3523819"/>
              <a:ext cx="3428770" cy="2463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5">
              <a:extLst>
                <a:ext uri="{FF2B5EF4-FFF2-40B4-BE49-F238E27FC236}">
                  <a16:creationId xmlns:a16="http://schemas.microsoft.com/office/drawing/2014/main" id="{B42B4D19-CE8B-C424-7BC2-A4F1EF394DEC}"/>
                </a:ext>
              </a:extLst>
            </p:cNvPr>
            <p:cNvPicPr>
              <a:picLocks noChangeAspect="1"/>
            </p:cNvPicPr>
            <p:nvPr/>
          </p:nvPicPr>
          <p:blipFill>
            <a:blip r:embed="rId4"/>
            <a:stretch>
              <a:fillRect/>
            </a:stretch>
          </p:blipFill>
          <p:spPr>
            <a:xfrm>
              <a:off x="4774154" y="3523819"/>
              <a:ext cx="3289300" cy="2463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14528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a:extLst>
              <a:ext uri="{FF2B5EF4-FFF2-40B4-BE49-F238E27FC236}">
                <a16:creationId xmlns:a16="http://schemas.microsoft.com/office/drawing/2014/main" id="{0478A6C0-53FD-61F9-D700-06F7A8DE2CF2}"/>
              </a:ext>
            </a:extLst>
          </p:cNvPr>
          <p:cNvSpPr/>
          <p:nvPr/>
        </p:nvSpPr>
        <p:spPr>
          <a:xfrm>
            <a:off x="537882" y="4856888"/>
            <a:ext cx="4700585" cy="80286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a:prstGeom prst="rect">
            <a:avLst/>
          </a:prstGeom>
        </p:spPr>
        <p:txBody>
          <a:bodyPr/>
          <a:lstStyle/>
          <a:p>
            <a:r>
              <a:rPr lang="zh-CN" altLang="en-US" dirty="0">
                <a:solidFill>
                  <a:schemeClr val="tx1"/>
                </a:solidFill>
                <a:latin typeface="微软雅黑" panose="020B0503020204020204" pitchFamily="34" charset="-122"/>
                <a:ea typeface="微软雅黑" panose="020B0503020204020204" pitchFamily="34" charset="-122"/>
              </a:rPr>
              <a:t>主再来的时候近了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717620" y="2697730"/>
            <a:ext cx="3986989" cy="1776961"/>
          </a:xfrm>
          <a:prstGeom prst="rect">
            <a:avLst/>
          </a:prstGeom>
          <a:noFill/>
        </p:spPr>
        <p:txBody>
          <a:bodyPr wrap="none" rtlCol="0">
            <a:spAutoFit/>
          </a:bodyPr>
          <a:lstStyle/>
          <a:p>
            <a:pPr marL="514350" indent="-514350">
              <a:lnSpc>
                <a:spcPts val="4540"/>
              </a:lnSpc>
              <a:buAutoNum type="arabicPeriod"/>
            </a:pPr>
            <a:r>
              <a:rPr kumimoji="1" lang="zh-CN" altLang="en-US" sz="3200" b="1" dirty="0">
                <a:solidFill>
                  <a:srgbClr val="FF0000"/>
                </a:solidFill>
                <a:latin typeface="Microsoft YaHei" panose="020B0503020204020204" pitchFamily="34" charset="-122"/>
                <a:ea typeface="Microsoft YaHei" panose="020B0503020204020204" pitchFamily="34" charset="-122"/>
              </a:rPr>
              <a:t>福音要传遍天下</a:t>
            </a:r>
            <a:endParaRPr kumimoji="1" lang="en-US" altLang="zh-CN" sz="3200" b="1" dirty="0">
              <a:solidFill>
                <a:srgbClr val="FF0000"/>
              </a:solidFill>
              <a:latin typeface="Microsoft YaHei" panose="020B0503020204020204" pitchFamily="34" charset="-122"/>
              <a:ea typeface="Microsoft YaHei" panose="020B0503020204020204" pitchFamily="34" charset="-122"/>
            </a:endParaRPr>
          </a:p>
          <a:p>
            <a:pPr marL="514350" indent="-514350">
              <a:lnSpc>
                <a:spcPts val="4540"/>
              </a:lnSpc>
              <a:buAutoNum type="arabicPeriod"/>
            </a:pPr>
            <a:r>
              <a:rPr kumimoji="1" lang="zh-CN" altLang="en-US" sz="3200" b="1" dirty="0">
                <a:solidFill>
                  <a:srgbClr val="FF0000"/>
                </a:solidFill>
                <a:latin typeface="Microsoft YaHei" panose="020B0503020204020204" pitchFamily="34" charset="-122"/>
                <a:ea typeface="Microsoft YaHei" panose="020B0503020204020204" pitchFamily="34" charset="-122"/>
              </a:rPr>
              <a:t>全球通信技术发达</a:t>
            </a:r>
            <a:endParaRPr kumimoji="1" lang="en-US" altLang="zh-CN" sz="3200" b="1" dirty="0">
              <a:solidFill>
                <a:srgbClr val="FF0000"/>
              </a:solidFill>
              <a:latin typeface="Microsoft YaHei" panose="020B0503020204020204" pitchFamily="34" charset="-122"/>
              <a:ea typeface="Microsoft YaHei" panose="020B0503020204020204" pitchFamily="34" charset="-122"/>
            </a:endParaRPr>
          </a:p>
          <a:p>
            <a:pPr marL="514350" indent="-514350">
              <a:lnSpc>
                <a:spcPts val="4540"/>
              </a:lnSpc>
              <a:buAutoNum type="arabicPeriod"/>
            </a:pPr>
            <a:r>
              <a:rPr kumimoji="1" lang="zh-CN" altLang="en-US" sz="3200" b="1" dirty="0">
                <a:solidFill>
                  <a:srgbClr val="FF0000"/>
                </a:solidFill>
                <a:latin typeface="Microsoft YaHei" panose="020B0503020204020204" pitchFamily="34" charset="-122"/>
                <a:ea typeface="Microsoft YaHei" panose="020B0503020204020204" pitchFamily="34" charset="-122"/>
              </a:rPr>
              <a:t>兽的印记</a:t>
            </a:r>
            <a:endParaRPr kumimoji="1" lang="zh-CN" altLang="en-US" sz="3200" b="1" dirty="0">
              <a:latin typeface="Microsoft YaHei" panose="020B0503020204020204" pitchFamily="34" charset="-122"/>
              <a:ea typeface="Microsoft YaHei" panose="020B0503020204020204" pitchFamily="34" charset="-122"/>
            </a:endParaRPr>
          </a:p>
        </p:txBody>
      </p:sp>
      <p:sp>
        <p:nvSpPr>
          <p:cNvPr id="4" name="Rectangle 10">
            <a:extLst>
              <a:ext uri="{FF2B5EF4-FFF2-40B4-BE49-F238E27FC236}">
                <a16:creationId xmlns:a16="http://schemas.microsoft.com/office/drawing/2014/main" id="{4F95A318-17BE-196F-7E33-925CE704457A}"/>
              </a:ext>
            </a:extLst>
          </p:cNvPr>
          <p:cNvSpPr>
            <a:spLocks noChangeArrowheads="1"/>
          </p:cNvSpPr>
          <p:nvPr/>
        </p:nvSpPr>
        <p:spPr bwMode="auto">
          <a:xfrm>
            <a:off x="717620" y="4856888"/>
            <a:ext cx="4520847" cy="802861"/>
          </a:xfrm>
          <a:prstGeom prst="rect">
            <a:avLst/>
          </a:prstGeom>
          <a:noFill/>
          <a:ln w="9525">
            <a:noFill/>
            <a:miter lim="800000"/>
            <a:headEnd/>
            <a:tailEnd/>
          </a:ln>
          <a:effectLst/>
        </p:spPr>
        <p:txBody>
          <a:bodyPr lIns="81041" tIns="40521" rIns="81041" bIns="40521"/>
          <a:lstStyle/>
          <a:p>
            <a:pPr defTabSz="685800">
              <a:lnSpc>
                <a:spcPct val="150000"/>
              </a:lnSpc>
              <a:defRPr/>
            </a:pPr>
            <a:r>
              <a:rPr lang="zh-CN" altLang="en-US" sz="2800" dirty="0">
                <a:latin typeface="Microsoft YaHei" panose="020B0503020204020204" pitchFamily="34" charset="-122"/>
                <a:ea typeface="Microsoft YaHei" panose="020B0503020204020204" pitchFamily="34" charset="-122"/>
              </a:rPr>
              <a:t>耶稣再来的预兆已经出现！</a:t>
            </a:r>
            <a:endParaRPr lang="en-US" altLang="zh-CN" sz="2800" dirty="0">
              <a:latin typeface="Microsoft YaHei" panose="020B0503020204020204" pitchFamily="34" charset="-122"/>
              <a:ea typeface="Microsoft YaHei" panose="020B0503020204020204" pitchFamily="34" charset="-122"/>
            </a:endParaRPr>
          </a:p>
        </p:txBody>
      </p:sp>
      <p:pic>
        <p:nvPicPr>
          <p:cNvPr id="6" name="图片 5" descr="黑暗中的蓝色星球&#10;&#10;中度可信度描述已自动生成">
            <a:extLst>
              <a:ext uri="{FF2B5EF4-FFF2-40B4-BE49-F238E27FC236}">
                <a16:creationId xmlns:a16="http://schemas.microsoft.com/office/drawing/2014/main" id="{DAB38A78-9352-ABC7-0E48-05970533C783}"/>
              </a:ext>
            </a:extLst>
          </p:cNvPr>
          <p:cNvPicPr>
            <a:picLocks noChangeAspect="1"/>
          </p:cNvPicPr>
          <p:nvPr/>
        </p:nvPicPr>
        <p:blipFill>
          <a:blip r:embed="rId3"/>
          <a:stretch>
            <a:fillRect/>
          </a:stretch>
        </p:blipFill>
        <p:spPr>
          <a:xfrm>
            <a:off x="4704610" y="1891761"/>
            <a:ext cx="4338460" cy="4145968"/>
          </a:xfrm>
          <a:prstGeom prst="rect">
            <a:avLst/>
          </a:prstGeom>
        </p:spPr>
      </p:pic>
    </p:spTree>
    <p:extLst>
      <p:ext uri="{BB962C8B-B14F-4D97-AF65-F5344CB8AC3E}">
        <p14:creationId xmlns:p14="http://schemas.microsoft.com/office/powerpoint/2010/main" val="391002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a:extLst>
              <a:ext uri="{FF2B5EF4-FFF2-40B4-BE49-F238E27FC236}">
                <a16:creationId xmlns:a16="http://schemas.microsoft.com/office/drawing/2014/main" id="{23C95258-9DE4-7047-9C3B-FC5F7C4604A0}"/>
              </a:ext>
            </a:extLst>
          </p:cNvPr>
          <p:cNvSpPr>
            <a:spLocks noChangeArrowheads="1"/>
          </p:cNvSpPr>
          <p:nvPr/>
        </p:nvSpPr>
        <p:spPr bwMode="auto">
          <a:xfrm>
            <a:off x="700668" y="5130718"/>
            <a:ext cx="7742663" cy="1119184"/>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13:29</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a:t>
            </a:r>
            <a:r>
              <a:rPr lang="zh-CN" altLang="en-US" sz="2800" b="1" dirty="0">
                <a:solidFill>
                  <a:srgbClr val="FF0000"/>
                </a:solidFill>
                <a:latin typeface="Microsoft YaHei" panose="020B0503020204020204" pitchFamily="34" charset="-122"/>
                <a:ea typeface="Microsoft YaHei" panose="020B0503020204020204" pitchFamily="34" charset="-122"/>
              </a:rPr>
              <a:t>正在门口了</a:t>
            </a:r>
            <a:r>
              <a:rPr lang="zh-CN" altLang="en-US" sz="2800" dirty="0">
                <a:latin typeface="Microsoft YaHei" panose="020B0503020204020204" pitchFamily="34" charset="-122"/>
                <a:ea typeface="Microsoft YaHei" panose="020B0503020204020204" pitchFamily="34" charset="-122"/>
              </a:rPr>
              <a:t>。”</a:t>
            </a:r>
          </a:p>
        </p:txBody>
      </p:sp>
      <p:sp>
        <p:nvSpPr>
          <p:cNvPr id="19" name="标题 18">
            <a:extLst>
              <a:ext uri="{FF2B5EF4-FFF2-40B4-BE49-F238E27FC236}">
                <a16:creationId xmlns:a16="http://schemas.microsoft.com/office/drawing/2014/main" id="{E33D7FD8-4A65-6945-BAB3-0185B3E08B2F}"/>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主再临的迹象</a:t>
            </a:r>
            <a:br>
              <a:rPr lang="zh-CN" altLang="en-US" dirty="0">
                <a:latin typeface="微软雅黑" panose="020B0503020204020204" pitchFamily="34" charset="-122"/>
                <a:ea typeface="微软雅黑" panose="020B0503020204020204" pitchFamily="34" charset="-122"/>
              </a:rPr>
            </a:br>
            <a:endParaRPr lang="zh-CN" altLang="en-US" dirty="0"/>
          </a:p>
        </p:txBody>
      </p:sp>
      <p:pic>
        <p:nvPicPr>
          <p:cNvPr id="3" name="Picture 2" descr="When the Lord Jesus Knocks at the Door, How Will We Answer | Eastern  Lightning | by Anna | Medium">
            <a:extLst>
              <a:ext uri="{FF2B5EF4-FFF2-40B4-BE49-F238E27FC236}">
                <a16:creationId xmlns:a16="http://schemas.microsoft.com/office/drawing/2014/main" id="{122FC6C5-729C-4D9D-6D4B-90A929F6AB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65"/>
          <a:stretch/>
        </p:blipFill>
        <p:spPr bwMode="auto">
          <a:xfrm>
            <a:off x="1348810" y="1320748"/>
            <a:ext cx="6446380" cy="36433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64266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584A32E-F685-CF91-A115-01AD3A7C0DA2}"/>
              </a:ext>
            </a:extLst>
          </p:cNvPr>
          <p:cNvPicPr>
            <a:picLocks noChangeAspect="1"/>
          </p:cNvPicPr>
          <p:nvPr/>
        </p:nvPicPr>
        <p:blipFill rotWithShape="1">
          <a:blip r:embed="rId3"/>
          <a:srcRect l="11631"/>
          <a:stretch/>
        </p:blipFill>
        <p:spPr>
          <a:xfrm>
            <a:off x="-1" y="0"/>
            <a:ext cx="9144001" cy="6857999"/>
          </a:xfrm>
          <a:prstGeom prst="rect">
            <a:avLst/>
          </a:prstGeom>
        </p:spPr>
      </p:pic>
    </p:spTree>
    <p:extLst>
      <p:ext uri="{BB962C8B-B14F-4D97-AF65-F5344CB8AC3E}">
        <p14:creationId xmlns:p14="http://schemas.microsoft.com/office/powerpoint/2010/main" val="7119513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a:extLst>
              <a:ext uri="{FF2B5EF4-FFF2-40B4-BE49-F238E27FC236}">
                <a16:creationId xmlns:a16="http://schemas.microsoft.com/office/drawing/2014/main" id="{C795905B-B264-1BC5-B28C-8C2A30E450D0}"/>
              </a:ext>
            </a:extLst>
          </p:cNvPr>
          <p:cNvSpPr/>
          <p:nvPr/>
        </p:nvSpPr>
        <p:spPr>
          <a:xfrm>
            <a:off x="193430" y="1863969"/>
            <a:ext cx="8757139" cy="4196862"/>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CD0153B6-5646-EDD9-6A4B-12B5F9C57A2C}"/>
              </a:ext>
            </a:extLst>
          </p:cNvPr>
          <p:cNvSpPr>
            <a:spLocks noGrp="1"/>
          </p:cNvSpPr>
          <p:nvPr>
            <p:ph type="title"/>
          </p:nvPr>
        </p:nvSpPr>
        <p:spPr/>
        <p:txBody>
          <a:bodyPr/>
          <a:lstStyle/>
          <a:p>
            <a:r>
              <a:rPr lang="zh-CN" altLang="en-US" dirty="0"/>
              <a:t>决志卡</a:t>
            </a:r>
          </a:p>
        </p:txBody>
      </p:sp>
      <p:sp>
        <p:nvSpPr>
          <p:cNvPr id="3" name="Rectangle 10">
            <a:extLst>
              <a:ext uri="{FF2B5EF4-FFF2-40B4-BE49-F238E27FC236}">
                <a16:creationId xmlns:a16="http://schemas.microsoft.com/office/drawing/2014/main" id="{F96ECB5C-307D-BB72-CB74-24DAE92D1F63}"/>
              </a:ext>
            </a:extLst>
          </p:cNvPr>
          <p:cNvSpPr>
            <a:spLocks noChangeArrowheads="1"/>
          </p:cNvSpPr>
          <p:nvPr/>
        </p:nvSpPr>
        <p:spPr bwMode="auto">
          <a:xfrm>
            <a:off x="783231" y="2348920"/>
            <a:ext cx="7672614" cy="4415295"/>
          </a:xfrm>
          <a:prstGeom prst="rect">
            <a:avLst/>
          </a:prstGeom>
          <a:noFill/>
          <a:ln w="9525">
            <a:noFill/>
            <a:miter lim="800000"/>
            <a:headEnd/>
            <a:tailEnd/>
          </a:ln>
          <a:effectLst/>
        </p:spPr>
        <p:txBody>
          <a:bodyPr lIns="81041" tIns="40521" rIns="81041" bIns="40521"/>
          <a:lstStyle/>
          <a:p>
            <a:pPr defTabSz="685800">
              <a:lnSpc>
                <a:spcPts val="4860"/>
              </a:lnSpc>
              <a:defRPr/>
            </a:pPr>
            <a:r>
              <a:rPr lang="zh-CN" altLang="en-US" sz="2800" dirty="0">
                <a:latin typeface="Microsoft YaHei" panose="020B0503020204020204" pitchFamily="34" charset="-122"/>
                <a:ea typeface="Microsoft YaHei" panose="020B0503020204020204" pitchFamily="34" charset="-122"/>
              </a:rPr>
              <a:t>我 </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（你的名字）承认我是一个罪人，我愿意悔改并接受耶稣基督作我的救主。因为我相信耶稣基督是神的独生子，为我的罪钉死在十字架上，埋葬并且三天后复活，将会再来审判世界，并接我回天家。</a:t>
            </a:r>
            <a:endParaRPr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7440105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6FB575-3E1D-1D10-1DE9-99F8F2CE78EE}"/>
              </a:ext>
            </a:extLst>
          </p:cNvPr>
          <p:cNvSpPr>
            <a:spLocks noGrp="1"/>
          </p:cNvSpPr>
          <p:nvPr>
            <p:ph type="title"/>
          </p:nvPr>
        </p:nvSpPr>
        <p:spPr/>
        <p:txBody>
          <a:bodyPr/>
          <a:lstStyle/>
          <a:p>
            <a:r>
              <a:rPr lang="zh-CN" altLang="en-US" dirty="0"/>
              <a:t>祷告结束</a:t>
            </a:r>
          </a:p>
        </p:txBody>
      </p:sp>
      <p:pic>
        <p:nvPicPr>
          <p:cNvPr id="4" name="图片 3">
            <a:extLst>
              <a:ext uri="{FF2B5EF4-FFF2-40B4-BE49-F238E27FC236}">
                <a16:creationId xmlns:a16="http://schemas.microsoft.com/office/drawing/2014/main" id="{14AF159F-4DC1-F5FB-7A85-4146DADD75DB}"/>
              </a:ext>
            </a:extLst>
          </p:cNvPr>
          <p:cNvPicPr>
            <a:picLocks noChangeAspect="1"/>
          </p:cNvPicPr>
          <p:nvPr/>
        </p:nvPicPr>
        <p:blipFill>
          <a:blip r:embed="rId3"/>
          <a:stretch>
            <a:fillRect/>
          </a:stretch>
        </p:blipFill>
        <p:spPr>
          <a:xfrm>
            <a:off x="495300" y="1562851"/>
            <a:ext cx="8153400" cy="48410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55643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175607"/>
      </p:ext>
    </p:extLst>
  </p:cSld>
  <p:clrMapOvr>
    <a:masterClrMapping/>
  </p:clrMapOvr>
</p:sld>
</file>

<file path=ppt/theme/theme1.xml><?xml version="1.0" encoding="utf-8"?>
<a:theme xmlns:a="http://schemas.openxmlformats.org/drawingml/2006/main" name="upd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pdate" id="{2D7C74F0-185B-4390-8088-3ADEF11BD9ED}" vid="{330938B2-89A2-447E-8ED2-4C28881997BC}"/>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4256</Words>
  <Application>Microsoft Office PowerPoint</Application>
  <PresentationFormat>全屏显示(4:3)</PresentationFormat>
  <Paragraphs>295</Paragraphs>
  <Slides>53</Slides>
  <Notes>53</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53</vt:i4>
      </vt:variant>
    </vt:vector>
  </HeadingPairs>
  <TitlesOfParts>
    <vt:vector size="63" baseType="lpstr">
      <vt:lpstr>Microsoft YaHei UI</vt:lpstr>
      <vt:lpstr>等线</vt:lpstr>
      <vt:lpstr>宋体</vt:lpstr>
      <vt:lpstr>微软雅黑</vt:lpstr>
      <vt:lpstr>微软雅黑</vt:lpstr>
      <vt:lpstr>Arial</vt:lpstr>
      <vt:lpstr>Calibri</vt:lpstr>
      <vt:lpstr>Times New Roman</vt:lpstr>
      <vt:lpstr>Wingdings 2</vt:lpstr>
      <vt:lpstr>update</vt:lpstr>
      <vt:lpstr>弥赛亚预言的应验 </vt:lpstr>
      <vt:lpstr>PowerPoint 演示文稿</vt:lpstr>
      <vt:lpstr>耶稣怎样升天，他就会怎样再来</vt:lpstr>
      <vt:lpstr>PowerPoint 演示文稿</vt:lpstr>
      <vt:lpstr>弥赛亚再来的预言 </vt:lpstr>
      <vt:lpstr>PowerPoint 演示文稿</vt:lpstr>
      <vt:lpstr>PowerPoint 演示文稿</vt:lpstr>
      <vt:lpstr>PowerPoint 演示文稿</vt:lpstr>
      <vt:lpstr>基督再来时大家都会见到 </vt:lpstr>
      <vt:lpstr>考一考</vt:lpstr>
      <vt:lpstr>PowerPoint 演示文稿</vt:lpstr>
      <vt:lpstr>主再临的迹象 </vt:lpstr>
      <vt:lpstr>当树枝发嫩长叶的时候，你们就知道夏天近了</vt:lpstr>
      <vt:lpstr>PowerPoint 演示文稿</vt:lpstr>
      <vt:lpstr>主再临的迹象 </vt:lpstr>
      <vt:lpstr>PowerPoint 演示文稿</vt:lpstr>
      <vt:lpstr>耶稣再来的时候近了的预兆</vt:lpstr>
      <vt:lpstr>耶稣的说明</vt:lpstr>
      <vt:lpstr>PowerPoint 演示文稿</vt:lpstr>
      <vt:lpstr>旧约时代</vt:lpstr>
      <vt:lpstr>大使命</vt:lpstr>
      <vt:lpstr>公元600年 </vt:lpstr>
      <vt:lpstr>公元1700年 </vt:lpstr>
      <vt:lpstr>公元2000年 </vt:lpstr>
      <vt:lpstr>公元2000年 </vt:lpstr>
      <vt:lpstr>说一说</vt:lpstr>
      <vt:lpstr>耶稣的说明</vt:lpstr>
      <vt:lpstr>想一想</vt:lpstr>
      <vt:lpstr>PowerPoint 演示文稿</vt:lpstr>
      <vt:lpstr>耶稣再来的时候近了的预兆</vt:lpstr>
      <vt:lpstr>启示录的两个见证人 </vt:lpstr>
      <vt:lpstr>PowerPoint 演示文稿</vt:lpstr>
      <vt:lpstr>启示录</vt:lpstr>
      <vt:lpstr>从前的通信技术</vt:lpstr>
      <vt:lpstr>今天的即时通信技术</vt:lpstr>
      <vt:lpstr>今天即时通信</vt:lpstr>
      <vt:lpstr>全球实时直播三天半</vt:lpstr>
      <vt:lpstr>2000年前发出的末日预言 </vt:lpstr>
      <vt:lpstr>耶稣再来的时候近了的预兆</vt:lpstr>
      <vt:lpstr>预言:兽的印记</vt:lpstr>
      <vt:lpstr>交易需要“兽印”</vt:lpstr>
      <vt:lpstr>PowerPoint 演示文稿</vt:lpstr>
      <vt:lpstr>你们现在买东西用什么支付？</vt:lpstr>
      <vt:lpstr>史无前例的电子支付</vt:lpstr>
      <vt:lpstr>植入芯片的身份认证</vt:lpstr>
      <vt:lpstr>方便的统治管理</vt:lpstr>
      <vt:lpstr>说一说</vt:lpstr>
      <vt:lpstr>主再来的时候近了</vt:lpstr>
      <vt:lpstr>主再临的迹象 </vt:lpstr>
      <vt:lpstr>PowerPoint 演示文稿</vt:lpstr>
      <vt:lpstr>决志卡</vt:lpstr>
      <vt:lpstr>祷告结束</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2025-03-14T04:03:58Z</dcterms:created>
  <dcterms:modified xsi:type="dcterms:W3CDTF">2025-03-14T04:04:02Z</dcterms:modified>
</cp:coreProperties>
</file>