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99" r:id="rId1"/>
  </p:sldMasterIdLst>
  <p:notesMasterIdLst>
    <p:notesMasterId r:id="rId60"/>
  </p:notesMasterIdLst>
  <p:sldIdLst>
    <p:sldId id="2676" r:id="rId2"/>
    <p:sldId id="2748" r:id="rId3"/>
    <p:sldId id="2751" r:id="rId4"/>
    <p:sldId id="2750" r:id="rId5"/>
    <p:sldId id="2752" r:id="rId6"/>
    <p:sldId id="2697" r:id="rId7"/>
    <p:sldId id="2698" r:id="rId8"/>
    <p:sldId id="2753" r:id="rId9"/>
    <p:sldId id="2765" r:id="rId10"/>
    <p:sldId id="1430" r:id="rId11"/>
    <p:sldId id="2766" r:id="rId12"/>
    <p:sldId id="2701" r:id="rId13"/>
    <p:sldId id="2702" r:id="rId14"/>
    <p:sldId id="892" r:id="rId15"/>
    <p:sldId id="2703" r:id="rId16"/>
    <p:sldId id="2704" r:id="rId17"/>
    <p:sldId id="2754" r:id="rId18"/>
    <p:sldId id="2706" r:id="rId19"/>
    <p:sldId id="1437" r:id="rId20"/>
    <p:sldId id="2708" r:id="rId21"/>
    <p:sldId id="2650" r:id="rId22"/>
    <p:sldId id="2707" r:id="rId23"/>
    <p:sldId id="2734" r:id="rId24"/>
    <p:sldId id="2735" r:id="rId25"/>
    <p:sldId id="1438" r:id="rId26"/>
    <p:sldId id="2755" r:id="rId27"/>
    <p:sldId id="2756" r:id="rId28"/>
    <p:sldId id="2739" r:id="rId29"/>
    <p:sldId id="2661" r:id="rId30"/>
    <p:sldId id="2662" r:id="rId31"/>
    <p:sldId id="2763" r:id="rId32"/>
    <p:sldId id="2738" r:id="rId33"/>
    <p:sldId id="2665" r:id="rId34"/>
    <p:sldId id="2717" r:id="rId35"/>
    <p:sldId id="2718" r:id="rId36"/>
    <p:sldId id="2719" r:id="rId37"/>
    <p:sldId id="2740" r:id="rId38"/>
    <p:sldId id="887" r:id="rId39"/>
    <p:sldId id="2757" r:id="rId40"/>
    <p:sldId id="2742" r:id="rId41"/>
    <p:sldId id="2758" r:id="rId42"/>
    <p:sldId id="2759" r:id="rId43"/>
    <p:sldId id="2724" r:id="rId44"/>
    <p:sldId id="2727" r:id="rId45"/>
    <p:sldId id="2658" r:id="rId46"/>
    <p:sldId id="2679" r:id="rId47"/>
    <p:sldId id="2743" r:id="rId48"/>
    <p:sldId id="2678" r:id="rId49"/>
    <p:sldId id="2659" r:id="rId50"/>
    <p:sldId id="2760" r:id="rId51"/>
    <p:sldId id="2767" r:id="rId52"/>
    <p:sldId id="2768" r:id="rId53"/>
    <p:sldId id="2730" r:id="rId54"/>
    <p:sldId id="2731" r:id="rId55"/>
    <p:sldId id="1428" r:id="rId56"/>
    <p:sldId id="2732" r:id="rId57"/>
    <p:sldId id="2733" r:id="rId58"/>
    <p:sldId id="2762" r:id="rId59"/>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00FF"/>
    <a:srgbClr val="FEFF00"/>
    <a:srgbClr val="5388BA"/>
    <a:srgbClr val="900603"/>
    <a:srgbClr val="52382D"/>
    <a:srgbClr val="AAD3FC"/>
    <a:srgbClr val="0C4E8A"/>
    <a:srgbClr val="070707"/>
    <a:srgbClr val="6E4B3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71" autoAdjust="0"/>
    <p:restoredTop sz="82469" autoAdjust="0"/>
  </p:normalViewPr>
  <p:slideViewPr>
    <p:cSldViewPr snapToGrid="0" snapToObjects="1">
      <p:cViewPr varScale="1">
        <p:scale>
          <a:sx n="106" d="100"/>
          <a:sy n="106" d="100"/>
        </p:scale>
        <p:origin x="186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73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2025/3/14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b="1" dirty="0">
                <a:solidFill>
                  <a:srgbClr val="211D1E"/>
                </a:solidFill>
                <a:effectLst/>
                <a:latin typeface="Helvetica" pitchFamily="2" charset="0"/>
              </a:rPr>
              <a:t>引起动机</a:t>
            </a:r>
            <a:r>
              <a:rPr lang="en-US" altLang="zh-CN" sz="2800" b="1" dirty="0">
                <a:solidFill>
                  <a:srgbClr val="211D1E"/>
                </a:solidFill>
                <a:effectLst/>
                <a:latin typeface="Helvetica" pitchFamily="2" charset="0"/>
              </a:rPr>
              <a:t>――</a:t>
            </a:r>
            <a:r>
              <a:rPr lang="zh-CN" altLang="en-US" sz="2800" b="1" dirty="0">
                <a:solidFill>
                  <a:srgbClr val="211D1E"/>
                </a:solidFill>
                <a:effectLst/>
                <a:latin typeface="Helvetica" pitchFamily="2" charset="0"/>
              </a:rPr>
              <a:t>动物分类 </a:t>
            </a:r>
          </a:p>
          <a:p>
            <a:pPr algn="just"/>
            <a:r>
              <a:rPr lang="zh-CN" altLang="en-US" sz="2800" dirty="0">
                <a:solidFill>
                  <a:srgbClr val="211D1E"/>
                </a:solidFill>
                <a:effectLst/>
                <a:latin typeface="Times"/>
              </a:rPr>
              <a:t>▇ 教学器材：每小组预备绿色、红色、蓝色彩笔各一支；小组奖品一份（奖品要按照小组人数预备，例如</a:t>
            </a:r>
            <a:r>
              <a:rPr lang="en-US" altLang="zh-CN" sz="2800" dirty="0">
                <a:solidFill>
                  <a:srgbClr val="211D1E"/>
                </a:solidFill>
                <a:effectLst/>
                <a:latin typeface="Times New Roman" panose="02020603050405020304" pitchFamily="18" charset="0"/>
              </a:rPr>
              <a:t>4</a:t>
            </a:r>
            <a:r>
              <a:rPr lang="zh-CN" altLang="en-US" sz="2800" dirty="0">
                <a:solidFill>
                  <a:srgbClr val="211D1E"/>
                </a:solidFill>
                <a:effectLst/>
                <a:latin typeface="Times"/>
              </a:rPr>
              <a:t>人小组要备</a:t>
            </a:r>
            <a:r>
              <a:rPr lang="en-US" altLang="zh-CN" sz="2800" dirty="0">
                <a:solidFill>
                  <a:srgbClr val="211D1E"/>
                </a:solidFill>
                <a:effectLst/>
                <a:latin typeface="Times New Roman" panose="02020603050405020304" pitchFamily="18" charset="0"/>
              </a:rPr>
              <a:t>4</a:t>
            </a:r>
            <a:r>
              <a:rPr lang="zh-CN" altLang="en-US" sz="2800" dirty="0">
                <a:solidFill>
                  <a:srgbClr val="211D1E"/>
                </a:solidFill>
                <a:effectLst/>
                <a:latin typeface="Times"/>
              </a:rPr>
              <a:t>块巧克力或</a:t>
            </a:r>
            <a:r>
              <a:rPr lang="en-US" altLang="zh-CN" sz="2800" dirty="0">
                <a:solidFill>
                  <a:srgbClr val="211D1E"/>
                </a:solidFill>
                <a:effectLst/>
                <a:latin typeface="Times New Roman" panose="02020603050405020304" pitchFamily="18" charset="0"/>
              </a:rPr>
              <a:t>4</a:t>
            </a:r>
            <a:r>
              <a:rPr lang="zh-CN" altLang="en-US" sz="2800" dirty="0">
                <a:solidFill>
                  <a:srgbClr val="211D1E"/>
                </a:solidFill>
                <a:effectLst/>
                <a:latin typeface="Times"/>
              </a:rPr>
              <a:t>支笔等）</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2994706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欢迎来到动物王国，看这幅动物家族图，你观察到什么？（学生自由发言，老师给予肯定即可）</a:t>
            </a:r>
          </a:p>
          <a:p>
            <a:pPr algn="just"/>
            <a:r>
              <a:rPr lang="zh-CN" altLang="en-US" dirty="0">
                <a:solidFill>
                  <a:srgbClr val="211D1E"/>
                </a:solidFill>
                <a:effectLst/>
                <a:latin typeface="Times"/>
              </a:rPr>
              <a:t>在自然界里，我们看到许许多多不同的动物。但你知道吗？其实动物王国的动物也像人类一样，是可以按照家族划分的。</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636972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接下来，给大家一个挑战。</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1358797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那就是要以小组为单位，在这张图片中找出：</a:t>
            </a:r>
          </a:p>
          <a:p>
            <a:pPr algn="just"/>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犬科家族的动物，用绿色填充该动物的圆圈，如图所示。</a:t>
            </a:r>
          </a:p>
          <a:p>
            <a:pPr algn="just"/>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猫科家族的动物，用红色填充。</a:t>
            </a:r>
          </a:p>
          <a:p>
            <a:pPr algn="just"/>
            <a:r>
              <a:rPr lang="en-US" altLang="zh-CN" dirty="0">
                <a:solidFill>
                  <a:srgbClr val="211D1E"/>
                </a:solidFill>
                <a:effectLst/>
                <a:latin typeface="Times New Roman" panose="02020603050405020304" pitchFamily="18" charset="0"/>
              </a:rPr>
              <a:t>3. </a:t>
            </a:r>
            <a:r>
              <a:rPr lang="zh-CN" altLang="en-US" dirty="0">
                <a:solidFill>
                  <a:srgbClr val="211D1E"/>
                </a:solidFill>
                <a:effectLst/>
                <a:latin typeface="Times"/>
              </a:rPr>
              <a:t>马科家族的动物，用蓝色填充。</a:t>
            </a:r>
          </a:p>
          <a:p>
            <a:pPr algn="just"/>
            <a:r>
              <a:rPr lang="zh-CN" altLang="en-US" dirty="0">
                <a:solidFill>
                  <a:srgbClr val="211D1E"/>
                </a:solidFill>
                <a:effectLst/>
                <a:latin typeface="Times"/>
              </a:rPr>
              <a:t>要求：在</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分钟内完成，一个小组只用完成一份作业。最快完成且正确率最高的小组可以获得奖品一份，每个小组有一次改正的机会。</a:t>
            </a:r>
            <a:endParaRPr lang="en-US" altLang="zh-CN" dirty="0">
              <a:solidFill>
                <a:srgbClr val="211D1E"/>
              </a:solidFill>
              <a:effectLst/>
              <a:latin typeface="Times"/>
            </a:endParaRPr>
          </a:p>
          <a:p>
            <a:pPr algn="just"/>
            <a:r>
              <a:rPr lang="zh-CN" altLang="en-US" b="1" dirty="0">
                <a:solidFill>
                  <a:srgbClr val="211D1E"/>
                </a:solidFill>
                <a:effectLst/>
                <a:latin typeface="Times"/>
              </a:rPr>
              <a:t>★ 写给老师的提醒</a:t>
            </a:r>
          </a:p>
          <a:p>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先公布规则，确保所有学生都明白规则后再计时，以免引起纷争。</a:t>
            </a:r>
          </a:p>
          <a:p>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当某小组完成后，老师只要记下他们完成的时间，不用公布答案。如果小组的答案不正确，老师可以提醒说：没有全对。如果该小组马上更正，并且仍旧是第一个完成的，就可算获胜。</a:t>
            </a:r>
          </a:p>
          <a:p>
            <a:r>
              <a:rPr lang="en-US" altLang="zh-CN" dirty="0">
                <a:solidFill>
                  <a:srgbClr val="211D1E"/>
                </a:solidFill>
                <a:effectLst/>
                <a:latin typeface="Times New Roman" panose="02020603050405020304" pitchFamily="18" charset="0"/>
              </a:rPr>
              <a:t>3. </a:t>
            </a:r>
            <a:r>
              <a:rPr lang="zh-CN" altLang="en-US" dirty="0">
                <a:solidFill>
                  <a:srgbClr val="211D1E"/>
                </a:solidFill>
                <a:effectLst/>
                <a:latin typeface="Times"/>
              </a:rPr>
              <a:t>若全班没小组全对，就把奖品颁给完成速度最快，正确率最高的组。</a:t>
            </a:r>
          </a:p>
          <a:p>
            <a:r>
              <a:rPr lang="en-US" altLang="zh-CN" dirty="0">
                <a:solidFill>
                  <a:srgbClr val="211D1E"/>
                </a:solidFill>
                <a:effectLst/>
                <a:latin typeface="Times New Roman" panose="02020603050405020304" pitchFamily="18" charset="0"/>
              </a:rPr>
              <a:t>4. 3</a:t>
            </a:r>
            <a:r>
              <a:rPr lang="zh-CN" altLang="en-US" dirty="0">
                <a:solidFill>
                  <a:srgbClr val="211D1E"/>
                </a:solidFill>
                <a:effectLst/>
                <a:latin typeface="Times"/>
              </a:rPr>
              <a:t>分钟后，老师颁奖，并请全班为他们鼓掌祝贺。</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2653393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老师公布答案：</a:t>
            </a:r>
          </a:p>
          <a:p>
            <a:pPr algn="just"/>
            <a:r>
              <a:rPr lang="zh-CN" altLang="en-US" dirty="0">
                <a:solidFill>
                  <a:srgbClr val="211D1E"/>
                </a:solidFill>
                <a:effectLst/>
                <a:latin typeface="Times"/>
              </a:rPr>
              <a:t>犬科家族的动物有： </a:t>
            </a:r>
            <a:r>
              <a:rPr lang="zh-CN" altLang="en-US" u="sng" dirty="0">
                <a:solidFill>
                  <a:srgbClr val="211D1E"/>
                </a:solidFill>
                <a:effectLst/>
                <a:latin typeface="Times"/>
              </a:rPr>
              <a:t>狗、狼、豺、狐狸。</a:t>
            </a:r>
            <a:endParaRPr lang="zh-CN" altLang="en-US" dirty="0">
              <a:solidFill>
                <a:srgbClr val="211D1E"/>
              </a:solidFill>
              <a:effectLst/>
              <a:latin typeface="Times"/>
            </a:endParaRP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击）猫科家族的动物有：</a:t>
            </a:r>
            <a:r>
              <a:rPr lang="zh-CN" altLang="en-US" u="sng" dirty="0">
                <a:solidFill>
                  <a:srgbClr val="211D1E"/>
                </a:solidFill>
                <a:effectLst/>
                <a:latin typeface="Times"/>
              </a:rPr>
              <a:t>老虎、狮子、猫、豹。</a:t>
            </a:r>
            <a:endParaRPr lang="en-US" altLang="zh-CN" u="sng" dirty="0">
              <a:solidFill>
                <a:srgbClr val="211D1E"/>
              </a:solidFill>
              <a:effectLst/>
              <a:latin typeface="Time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击）马科家族的动物有： </a:t>
            </a:r>
            <a:r>
              <a:rPr lang="zh-CN" altLang="en-US" u="sng" dirty="0">
                <a:solidFill>
                  <a:srgbClr val="211D1E"/>
                </a:solidFill>
                <a:effectLst/>
                <a:latin typeface="Times"/>
              </a:rPr>
              <a:t>马、斑马、驴、骡子。</a:t>
            </a:r>
            <a:endParaRPr lang="zh-CN" altLang="en-US" dirty="0">
              <a:solidFill>
                <a:srgbClr val="211D1E"/>
              </a:solidFill>
              <a:effectLst/>
              <a:latin typeface="Times"/>
            </a:endParaRPr>
          </a:p>
          <a:p>
            <a:pPr algn="just"/>
            <a:endParaRPr lang="zh-CN" altLang="en-US" dirty="0">
              <a:solidFill>
                <a:srgbClr val="211D1E"/>
              </a:solidFill>
              <a:effectLst/>
              <a:latin typeface="Times"/>
            </a:endParaRP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4286973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b="1" dirty="0">
                <a:solidFill>
                  <a:srgbClr val="211D1E"/>
                </a:solidFill>
                <a:effectLst/>
                <a:latin typeface="Times"/>
              </a:rPr>
              <a:t>★ 转接语：</a:t>
            </a:r>
            <a:r>
              <a:rPr lang="zh-CN" altLang="en-US" dirty="0">
                <a:solidFill>
                  <a:srgbClr val="211D1E"/>
                </a:solidFill>
                <a:effectLst/>
                <a:latin typeface="Times"/>
              </a:rPr>
              <a:t>自然界中有许多不同类别的生物，这些不同的类别是怎么产生的呢？（邀请</a:t>
            </a:r>
            <a:r>
              <a:rPr lang="en-US" altLang="zh-CN" b="1" dirty="0">
                <a:solidFill>
                  <a:srgbClr val="211D1E"/>
                </a:solidFill>
                <a:effectLst/>
                <a:latin typeface="Times New Roman" panose="02020603050405020304" pitchFamily="18" charset="0"/>
              </a:rPr>
              <a:t>1</a:t>
            </a:r>
            <a:r>
              <a:rPr lang="en-US" altLang="zh-CN" dirty="0">
                <a:solidFill>
                  <a:srgbClr val="211D1E"/>
                </a:solidFill>
                <a:effectLst/>
                <a:latin typeface="Times New Roman" panose="02020603050405020304" pitchFamily="18" charset="0"/>
              </a:rPr>
              <a:t>-</a:t>
            </a:r>
            <a:r>
              <a:rPr lang="en-US" altLang="zh-CN" b="1" dirty="0">
                <a:solidFill>
                  <a:srgbClr val="211D1E"/>
                </a:solidFill>
                <a:effectLst/>
                <a:latin typeface="Times New Roman" panose="02020603050405020304" pitchFamily="18" charset="0"/>
              </a:rPr>
              <a:t>2</a:t>
            </a:r>
            <a:r>
              <a:rPr lang="zh-CN" altLang="en-US" dirty="0">
                <a:solidFill>
                  <a:srgbClr val="211D1E"/>
                </a:solidFill>
                <a:effectLst/>
                <a:latin typeface="Times"/>
              </a:rPr>
              <a:t>位学生回答）听完今天这节课，你就能知道答案了。</a:t>
            </a:r>
          </a:p>
          <a:p>
            <a:pPr algn="just"/>
            <a:r>
              <a:rPr lang="zh-CN" altLang="en-US" b="1" dirty="0">
                <a:solidFill>
                  <a:srgbClr val="211D1E"/>
                </a:solidFill>
                <a:effectLst/>
                <a:latin typeface="Times"/>
              </a:rPr>
              <a:t>★ 祷告开始</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815601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动物的类别，即物种，到底是怎么产生的？对此，不同的人有不同的回答。</a:t>
            </a:r>
          </a:p>
          <a:p>
            <a:pPr algn="just"/>
            <a:r>
              <a:rPr lang="zh-CN" altLang="en-US" dirty="0">
                <a:solidFill>
                  <a:srgbClr val="211D1E"/>
                </a:solidFill>
                <a:effectLst/>
                <a:latin typeface="Times"/>
              </a:rPr>
              <a:t>我们先来看看圣经的回答。</a:t>
            </a:r>
          </a:p>
          <a:p>
            <a:pPr algn="just"/>
            <a:r>
              <a:rPr lang="zh-CN" altLang="en-US" dirty="0">
                <a:solidFill>
                  <a:srgbClr val="211D1E"/>
                </a:solidFill>
                <a:effectLst/>
                <a:latin typeface="Helvetica" pitchFamily="2" charset="0"/>
              </a:rPr>
              <a:t>创世记</a:t>
            </a:r>
            <a:r>
              <a:rPr lang="en-US" altLang="zh-CN" dirty="0">
                <a:solidFill>
                  <a:srgbClr val="211D1E"/>
                </a:solidFill>
                <a:effectLst/>
                <a:latin typeface="Helvetica" pitchFamily="2" charset="0"/>
              </a:rPr>
              <a:t>1</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1</a:t>
            </a:r>
            <a:r>
              <a:rPr lang="zh-CN" altLang="en-US" dirty="0">
                <a:solidFill>
                  <a:srgbClr val="211D1E"/>
                </a:solidFill>
                <a:effectLst/>
                <a:latin typeface="Helvetica" pitchFamily="2" charset="0"/>
              </a:rPr>
              <a:t>起初，神创造天地。</a:t>
            </a:r>
            <a:r>
              <a:rPr lang="en-US" altLang="zh-CN" dirty="0">
                <a:solidFill>
                  <a:srgbClr val="211D1E"/>
                </a:solidFill>
                <a:effectLst/>
                <a:latin typeface="Helvetica" pitchFamily="2" charset="0"/>
              </a:rPr>
              <a:t>……24</a:t>
            </a:r>
            <a:r>
              <a:rPr lang="zh-CN" altLang="en-US" dirty="0">
                <a:solidFill>
                  <a:srgbClr val="211D1E"/>
                </a:solidFill>
                <a:effectLst/>
                <a:latin typeface="Helvetica" pitchFamily="2" charset="0"/>
              </a:rPr>
              <a:t>神说：“地要生出活物来，各从其类；牲畜、昆虫、野兽，各从其类。”事就这样成了。</a:t>
            </a:r>
            <a:r>
              <a:rPr lang="en-US" altLang="zh-CN" dirty="0">
                <a:solidFill>
                  <a:srgbClr val="211D1E"/>
                </a:solidFill>
                <a:effectLst/>
                <a:latin typeface="Helvetica" pitchFamily="2" charset="0"/>
              </a:rPr>
              <a:t>25</a:t>
            </a:r>
            <a:r>
              <a:rPr lang="zh-CN" altLang="en-US" dirty="0">
                <a:solidFill>
                  <a:srgbClr val="211D1E"/>
                </a:solidFill>
                <a:effectLst/>
                <a:latin typeface="Helvetica" pitchFamily="2" charset="0"/>
              </a:rPr>
              <a:t>於是神造出野兽，各从其类；牲畜，各从其类；地上一切昆虫，各从其类。神看著是好的。</a:t>
            </a:r>
          </a:p>
          <a:p>
            <a:pPr algn="just"/>
            <a:r>
              <a:rPr lang="zh-CN" altLang="en-US" dirty="0">
                <a:solidFill>
                  <a:srgbClr val="211D1E"/>
                </a:solidFill>
                <a:effectLst/>
                <a:latin typeface="Times"/>
              </a:rPr>
              <a:t>按照圣经，生物是从哪里来的？（</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神用话语直接造出来的。</a:t>
            </a:r>
            <a:endParaRPr lang="zh-CN" altLang="en-US" dirty="0">
              <a:solidFill>
                <a:srgbClr val="211D1E"/>
              </a:solidFill>
              <a:effectLst/>
              <a:latin typeface="Times"/>
            </a:endParaRP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788533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生物的类别是怎么产生的？（</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神按照“</a:t>
            </a:r>
            <a:r>
              <a:rPr lang="zh-CN" altLang="en-US" u="sng" dirty="0">
                <a:solidFill>
                  <a:srgbClr val="211D1E"/>
                </a:solidFill>
                <a:effectLst/>
                <a:latin typeface="Helvetica" pitchFamily="2" charset="0"/>
              </a:rPr>
              <a:t>各从其类</a:t>
            </a:r>
            <a:r>
              <a:rPr lang="zh-CN" altLang="en-US" u="sng" dirty="0">
                <a:solidFill>
                  <a:srgbClr val="211D1E"/>
                </a:solidFill>
                <a:effectLst/>
                <a:latin typeface="Times"/>
              </a:rPr>
              <a:t>”的规则造出来的。</a:t>
            </a:r>
            <a:endParaRPr lang="zh-CN" altLang="en-US" dirty="0">
              <a:solidFill>
                <a:srgbClr val="211D1E"/>
              </a:solidFill>
              <a:effectLst/>
              <a:latin typeface="Times"/>
            </a:endParaRP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787265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”是什么意思？（</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同类生出同类，例如人生人、猴生猴、狗生狗。</a:t>
            </a:r>
            <a:endParaRPr lang="zh-CN" altLang="en-US" dirty="0">
              <a:solidFill>
                <a:srgbClr val="211D1E"/>
              </a:solidFill>
              <a:effectLst/>
              <a:latin typeface="Times"/>
            </a:endParaRP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1690116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而且，神让每一类动物都呈现出多样性，例如犬科动物有个头超级小的茶杯狗，也有高大的大丹犬等亚种。</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2418127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猫科动物有肥胖的布偶猫，也有毛超级短的美国短毛猫。</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808627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针对动物类别的产生，如果用一句话来总结圣经的回答，那就是：动物不同的类别是神从一开始按照“</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”的规则造的。</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4292491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对于圣经关于生物类别的产生，你听明白了吗？明白的点头，不太明白的挠头，不明白的摇头。（观察学生的反应）</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475216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按照圣经，动物不同的类别是神从一开始按照“</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”的规则造的。但关于动物类别（即：物种）的产生，进化论却主张不同的类别是通过一类进化成另一类而形成的。</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14</a:t>
            </a:fld>
            <a:endParaRPr lang="zh-CN" altLang="en-US"/>
          </a:p>
        </p:txBody>
      </p:sp>
    </p:spTree>
    <p:extLst>
      <p:ext uri="{BB962C8B-B14F-4D97-AF65-F5344CB8AC3E}">
        <p14:creationId xmlns:p14="http://schemas.microsoft.com/office/powerpoint/2010/main" val="2151967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按照进化论，生物都是自发产生，偶然形成的。以这幅虚构的从鱼到人的进化图为例，很明显水里的鱼是一个类别，陆地爬行动物是另一个类别，而猿猴和人也分别是不同的类别。</a:t>
            </a:r>
          </a:p>
          <a:p>
            <a:pPr algn="just"/>
            <a:r>
              <a:rPr lang="zh-CN" altLang="en-US" dirty="0">
                <a:solidFill>
                  <a:srgbClr val="211D1E"/>
                </a:solidFill>
                <a:effectLst/>
                <a:latin typeface="Times"/>
              </a:rPr>
              <a:t>所以根据进化论，鱼这个类别的生物会偶然变为陆地上的爬行动物。接下来，陆地爬行动物这个类别的生物就逐渐进化成陆地上的其他动物，最后从猿猴这个类别进化出人这个类别。</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1706108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如果用一句话来总结进化论的回答，那就是：进化论主张动物不同的类别是通过偶然的方式，从一类逐渐进化为另一类形成的。</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195043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进化论对于生物类别产生的解释，你听明白了吗？明白的点头，不太明白的挠头，不明白的摇头。（观察学生的反应）</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258744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接下来，我们来对比这两个回答，关于不同的物种，圣经说是神创造的，但进化论说是偶然出现的；圣经说是“</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”，进化论说是从一类进化为另一类。显然这是两个相互矛盾的说法，不可能两个都正确。到底哪一种才正确呢？</a:t>
            </a:r>
          </a:p>
          <a:p>
            <a:pPr algn="just"/>
            <a:r>
              <a:rPr lang="zh-CN" altLang="en-US" dirty="0">
                <a:solidFill>
                  <a:srgbClr val="211D1E"/>
                </a:solidFill>
                <a:effectLst/>
                <a:latin typeface="Times"/>
              </a:rPr>
              <a:t>当然，我们不能只听一面之词，毕竟这两种说法都有人信。相反，我们要自己独立思考来找到正确的、科学的答案。这就是我们今天的挑战！真正的科学是建基于客观事实的。接下来，让我们进入自然界，做些客观的观察吧。</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3256583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看这是什么动物？（等候学生回答）马，这些马是各种各样的。你观察到这些马有什么相同之处？（等候学生回答）它们都有基本相同的身体结构，例如都有马特有的长脸，马特有的蹄子等。这些马有哪些不同之处？（等候学生回答）它们的尾巴有长有短，体型有大有小；甚至大马的个头可能是小马的</a:t>
            </a:r>
            <a:r>
              <a:rPr lang="en-US" altLang="zh-CN" dirty="0">
                <a:solidFill>
                  <a:srgbClr val="211D1E"/>
                </a:solidFill>
                <a:effectLst/>
                <a:latin typeface="Times New Roman" panose="02020603050405020304" pitchFamily="18" charset="0"/>
              </a:rPr>
              <a:t>3-4</a:t>
            </a:r>
            <a:r>
              <a:rPr lang="zh-CN" altLang="en-US" dirty="0">
                <a:solidFill>
                  <a:srgbClr val="211D1E"/>
                </a:solidFill>
                <a:effectLst/>
                <a:latin typeface="Times"/>
              </a:rPr>
              <a:t>倍。</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2336148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尽管这些马各不相同，不过它们都还是马，都是同一个类别、同一个物种。现在我们要问：为什么同是马这个物种，却会有这么多不同的形态呢？你知道马这些不同的特征是怎么产生的吗？（邀请</a:t>
            </a:r>
            <a:r>
              <a:rPr lang="en-US" altLang="zh-CN" b="1" dirty="0">
                <a:solidFill>
                  <a:srgbClr val="211D1E"/>
                </a:solidFill>
                <a:effectLst/>
                <a:latin typeface="Times New Roman" panose="02020603050405020304" pitchFamily="18" charset="0"/>
              </a:rPr>
              <a:t>1</a:t>
            </a:r>
            <a:r>
              <a:rPr lang="zh-CN" altLang="en-US" dirty="0">
                <a:solidFill>
                  <a:srgbClr val="211D1E"/>
                </a:solidFill>
                <a:effectLst/>
                <a:latin typeface="Times"/>
              </a:rPr>
              <a:t>位同学回答，老师不给答案，正面回应学生即可）</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46274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看，这是各种各样的鸡。请问你观察到这些鸡有什么相同之处？（等候学生回答）它们都有基本相同的身体结构，例如翅膀、尾巴等。这些鸡有哪些不同之处？（等候学生回答）有的大、有的小；有的尾巴很高，有的尾巴很矮，还有的脖子长，有的脖子短</a:t>
            </a:r>
            <a:r>
              <a:rPr lang="en-US" altLang="zh-CN" dirty="0">
                <a:solidFill>
                  <a:srgbClr val="211D1E"/>
                </a:solidFill>
                <a:effectLst/>
                <a:latin typeface="Times"/>
              </a:rPr>
              <a:t>……</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22850490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现在我们要问：为什么同是鸡这个物种，却会有这么多不同的形态呢？这些鸡的不同特征是怎么产生的？（邀请</a:t>
            </a:r>
            <a:r>
              <a:rPr lang="en-US" altLang="zh-CN" b="1" dirty="0">
                <a:solidFill>
                  <a:srgbClr val="211D1E"/>
                </a:solidFill>
                <a:effectLst/>
                <a:latin typeface="Times New Roman" panose="02020603050405020304" pitchFamily="18" charset="0"/>
              </a:rPr>
              <a:t>1</a:t>
            </a:r>
            <a:r>
              <a:rPr lang="zh-CN" altLang="en-US" dirty="0">
                <a:solidFill>
                  <a:srgbClr val="211D1E"/>
                </a:solidFill>
                <a:effectLst/>
                <a:latin typeface="Times"/>
              </a:rPr>
              <a:t>位同学回答）回答是：（</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这些不同形态的鸡是通过变异产生的。</a:t>
            </a:r>
            <a:endParaRPr lang="zh-CN" altLang="en-US" dirty="0">
              <a:solidFill>
                <a:srgbClr val="211D1E"/>
              </a:solidFill>
              <a:effectLst/>
              <a:latin typeface="Times"/>
            </a:endParaRP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3617294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什么是变异？变异又是什么导致的呢？接下来，让我们带着这些问题来观看以下的视频吧。</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击）观看视频：基因重组和变异是怎么一回事？</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3874018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看完以上视频，你的收获系数是多少？请用手势回答。（</a:t>
            </a:r>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代表收获最小， </a:t>
            </a:r>
            <a:r>
              <a:rPr lang="en-US" altLang="zh-CN" dirty="0">
                <a:solidFill>
                  <a:srgbClr val="211D1E"/>
                </a:solidFill>
                <a:effectLst/>
                <a:latin typeface="Times New Roman" panose="02020603050405020304" pitchFamily="18" charset="0"/>
              </a:rPr>
              <a:t>10 </a:t>
            </a:r>
            <a:r>
              <a:rPr lang="zh-CN" altLang="en-US" dirty="0">
                <a:solidFill>
                  <a:srgbClr val="211D1E"/>
                </a:solidFill>
                <a:effectLst/>
                <a:latin typeface="Times"/>
              </a:rPr>
              <a:t>代表收获最大） </a:t>
            </a:r>
            <a:endParaRPr lang="en-US" altLang="zh-CN" dirty="0">
              <a:solidFill>
                <a:srgbClr val="211D1E"/>
              </a:solidFill>
              <a:effectLst/>
              <a:latin typeface="Time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b="1" dirty="0">
                <a:solidFill>
                  <a:srgbClr val="211D1E"/>
                </a:solidFill>
                <a:effectLst/>
                <a:latin typeface="Times"/>
              </a:rPr>
              <a:t>★考考你：</a:t>
            </a:r>
            <a:r>
              <a:rPr lang="zh-CN" altLang="en-US" dirty="0">
                <a:solidFill>
                  <a:srgbClr val="211D1E"/>
                </a:solidFill>
                <a:effectLst/>
                <a:latin typeface="Times"/>
              </a:rPr>
              <a:t>选词填空 </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322803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看这些可爱的狗，有的非常小，有的非常大。这些狗的毛色各不相同， 体态也各不一样，但它们都是狗，属于同一个 </a:t>
            </a:r>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zh-CN" altLang="en-US" dirty="0">
                <a:solidFill>
                  <a:srgbClr val="211D1E"/>
                </a:solidFill>
                <a:effectLst/>
                <a:latin typeface="Times"/>
              </a:rPr>
              <a:t>种类 （级别 </a:t>
            </a:r>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种类）。 这是生物 </a:t>
            </a:r>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zh-CN" altLang="en-US" dirty="0">
                <a:solidFill>
                  <a:srgbClr val="211D1E"/>
                </a:solidFill>
                <a:effectLst/>
                <a:latin typeface="Times"/>
              </a:rPr>
              <a:t>变异 （变异 </a:t>
            </a:r>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进化）的例子。 </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3460995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狗变异的过程 </a:t>
            </a:r>
            <a:r>
              <a:rPr lang="en-US" altLang="zh-CN" dirty="0">
                <a:solidFill>
                  <a:srgbClr val="211D1E"/>
                </a:solidFill>
                <a:effectLst/>
                <a:latin typeface="Times New Roman" panose="02020603050405020304" pitchFamily="18" charset="0"/>
              </a:rPr>
              <a:t>3. </a:t>
            </a:r>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zh-CN" altLang="en-US" dirty="0">
                <a:solidFill>
                  <a:srgbClr val="211D1E"/>
                </a:solidFill>
                <a:effectLst/>
                <a:latin typeface="Times"/>
              </a:rPr>
              <a:t>没有 （有 </a:t>
            </a:r>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没有）产生新的基因，正如洗牌的过程 </a:t>
            </a:r>
            <a:r>
              <a:rPr lang="en-US" altLang="zh-CN" dirty="0">
                <a:solidFill>
                  <a:srgbClr val="211D1E"/>
                </a:solidFill>
                <a:effectLst/>
                <a:latin typeface="Times New Roman" panose="02020603050405020304" pitchFamily="18" charset="0"/>
              </a:rPr>
              <a:t>4. </a:t>
            </a:r>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zh-CN" altLang="en-US" dirty="0">
                <a:solidFill>
                  <a:srgbClr val="211D1E"/>
                </a:solidFill>
                <a:effectLst/>
                <a:latin typeface="Times"/>
              </a:rPr>
              <a:t>没有 （有 </a:t>
            </a:r>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没有）产生新的牌一样。一副扑克牌无论重新洗牌多 少次，扑克牌永远 </a:t>
            </a:r>
            <a:r>
              <a:rPr lang="en-US" altLang="zh-CN" dirty="0">
                <a:solidFill>
                  <a:srgbClr val="211D1E"/>
                </a:solidFill>
                <a:effectLst/>
                <a:latin typeface="Times New Roman" panose="02020603050405020304" pitchFamily="18" charset="0"/>
              </a:rPr>
              <a:t>5. </a:t>
            </a:r>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zh-CN" altLang="en-US" dirty="0">
                <a:solidFill>
                  <a:srgbClr val="211D1E"/>
                </a:solidFill>
                <a:effectLst/>
                <a:latin typeface="Times"/>
              </a:rPr>
              <a:t>不能 （能 </a:t>
            </a:r>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不能）变成麻将。同样，狗的基因 无论重组多少次，也不能“进化”成猫。 </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13248937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同样道理，猴子的基因无论重组多少次，也 </a:t>
            </a:r>
            <a:r>
              <a:rPr lang="en-US" altLang="zh-CN" dirty="0">
                <a:solidFill>
                  <a:srgbClr val="211D1E"/>
                </a:solidFill>
                <a:effectLst/>
                <a:latin typeface="Times New Roman" panose="02020603050405020304" pitchFamily="18" charset="0"/>
              </a:rPr>
              <a:t>6. </a:t>
            </a:r>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zh-CN" altLang="en-US" dirty="0">
                <a:solidFill>
                  <a:srgbClr val="211D1E"/>
                </a:solidFill>
                <a:effectLst/>
                <a:latin typeface="Times"/>
              </a:rPr>
              <a:t>不能 （能 </a:t>
            </a:r>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不能）“进 化”成人。变异不能让一类生物变成另外一类，所以变异 </a:t>
            </a:r>
            <a:r>
              <a:rPr lang="en-US" altLang="zh-CN" dirty="0">
                <a:solidFill>
                  <a:srgbClr val="211D1E"/>
                </a:solidFill>
                <a:effectLst/>
                <a:latin typeface="Times New Roman" panose="02020603050405020304" pitchFamily="18" charset="0"/>
              </a:rPr>
              <a:t>7. </a:t>
            </a:r>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zh-CN" altLang="en-US" dirty="0">
                <a:solidFill>
                  <a:srgbClr val="211D1E"/>
                </a:solidFill>
                <a:effectLst/>
                <a:latin typeface="Times"/>
              </a:rPr>
              <a:t>不是 （是 </a:t>
            </a:r>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不是）进化。  </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36172143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变异不是进化，但是你知道吗？生物教科书上却在错误地使用一些例子 来教导进化，比如说接下来地雀的例子吧。 </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2642676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看这幅图，这是加拉帕戈斯群岛上的地雀。课本告诉我们说，达尔文到 了一个叫加拉帕戈斯的群岛上，他在那里看到了这些地雀。你发现这些 地雀的嘴巴有什么不同吗？（等候学生回答） 和你一样，达尔文也发现这些地雀有不同的嘴巴，有的嘴巴比较小，有 的比较大，有的比较细，还有的比较粗。 </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2400866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除此之外，达尔文还发现不同嘴型的地雀吃的食物也不同，比如嘴巴又小又细的地雀吃的是仙人掌里面的种子；但嘴巴又大又粗的地雀吃的是坚硬种子里的果仁。</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solidFill>
                <a:srgbClr val="211D1E"/>
              </a:solidFill>
              <a:effectLst/>
              <a:latin typeface="Times"/>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9504925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基于这些观察，达尔文认为在加拉帕戈斯群岛上看到的不同地雀是进化出的新品种。他认为这些地雀的不同嘴型就是进化论的证据。但达尔文的这个结论对吗？</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528797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我们来思考一下：在学习完了关于变异的知识后，你还会觉得这些地雀嘴型的改变是进化吗？（等候学生回答）（</a:t>
            </a:r>
            <a:r>
              <a:rPr lang="en-US" altLang="zh-CN" dirty="0">
                <a:solidFill>
                  <a:srgbClr val="211D1E"/>
                </a:solidFill>
                <a:effectLst/>
                <a:latin typeface="Times"/>
              </a:rPr>
              <a:t>P</a:t>
            </a:r>
            <a:r>
              <a:rPr lang="zh-CN" altLang="en-US" dirty="0">
                <a:solidFill>
                  <a:srgbClr val="211D1E"/>
                </a:solidFill>
                <a:effectLst/>
                <a:latin typeface="Times"/>
              </a:rPr>
              <a:t> 击）不，地雀没有进化，地雀只是变异了。</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4106569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对比一下各种狗类和加拉帕戈斯群岛的各种地雀，哪一组变异的差别更大呢？很明显，狗的外形差异要比地雀大得多。狗不单是整个嘴的样子变了，它们连毛色、大小、眼睛的颜色等等都发生了巨大的变化。我们知道这些狗的外形差异是变异导致的，同样，加拉帕戈斯群岛地雀的差异也是通过变异产生的，变异不是进化。关于地雀，你听明白了吗？我们来小测一下。</a:t>
            </a:r>
            <a:endParaRPr lang="en-US" altLang="zh-CN" dirty="0">
              <a:solidFill>
                <a:srgbClr val="211D1E"/>
              </a:solidFill>
              <a:effectLst/>
              <a:latin typeface="Times"/>
            </a:endParaRPr>
          </a:p>
          <a:p>
            <a:pPr algn="just"/>
            <a:r>
              <a:rPr lang="zh-CN" altLang="en-US" b="1" dirty="0">
                <a:solidFill>
                  <a:srgbClr val="211D1E"/>
                </a:solidFill>
                <a:effectLst/>
                <a:latin typeface="Times"/>
              </a:rPr>
              <a:t>★ 教学小技巧</a:t>
            </a:r>
          </a:p>
          <a:p>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以下判断对错题，请通过转动身体来表明答案。“向左转”代表“</a:t>
            </a:r>
            <a:r>
              <a:rPr lang="en-US" altLang="zh-CN" dirty="0">
                <a:solidFill>
                  <a:srgbClr val="211D1E"/>
                </a:solidFill>
                <a:effectLst/>
                <a:latin typeface="Times"/>
              </a:rPr>
              <a:t>×”</a:t>
            </a:r>
            <a:r>
              <a:rPr lang="zh-CN" altLang="en-US" dirty="0">
                <a:solidFill>
                  <a:srgbClr val="211D1E"/>
                </a:solidFill>
                <a:effectLst/>
                <a:latin typeface="Times"/>
              </a:rPr>
              <a:t>，“向右转”代表“√”。</a:t>
            </a:r>
          </a:p>
          <a:p>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所有人要一起转身。每做完一题，让他们转向老师，下一道题再重新转身。做题完毕后，让孩子坐下。</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30011682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判断对错题</a:t>
            </a:r>
          </a:p>
          <a:p>
            <a:pPr algn="just"/>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这些地雀的体型和嘴型都发生了变化。（</a:t>
            </a:r>
            <a:r>
              <a:rPr lang="en-US" altLang="zh-CN" dirty="0">
                <a:solidFill>
                  <a:srgbClr val="211D1E"/>
                </a:solidFill>
                <a:effectLst/>
                <a:latin typeface="Times"/>
              </a:rPr>
              <a:t>P</a:t>
            </a:r>
            <a:r>
              <a:rPr lang="zh-CN" altLang="en-US" dirty="0">
                <a:solidFill>
                  <a:srgbClr val="211D1E"/>
                </a:solidFill>
                <a:effectLst/>
                <a:latin typeface="Times"/>
              </a:rPr>
              <a:t> 击）（√）</a:t>
            </a:r>
          </a:p>
          <a:p>
            <a:pPr algn="just"/>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地雀的这些变化是进化导致的。（</a:t>
            </a:r>
            <a:r>
              <a:rPr lang="en-US" altLang="zh-CN" dirty="0">
                <a:solidFill>
                  <a:srgbClr val="211D1E"/>
                </a:solidFill>
                <a:effectLst/>
                <a:latin typeface="Times"/>
              </a:rPr>
              <a:t>P</a:t>
            </a:r>
            <a:r>
              <a:rPr lang="zh-CN" altLang="en-US" dirty="0">
                <a:solidFill>
                  <a:srgbClr val="211D1E"/>
                </a:solidFill>
                <a:effectLst/>
                <a:latin typeface="Times"/>
              </a:rPr>
              <a:t> 击）（</a:t>
            </a:r>
            <a:r>
              <a:rPr lang="en-US" altLang="zh-CN" dirty="0">
                <a:solidFill>
                  <a:srgbClr val="211D1E"/>
                </a:solidFill>
                <a:effectLst/>
                <a:latin typeface="Times"/>
              </a:rPr>
              <a:t>×</a:t>
            </a:r>
            <a:r>
              <a:rPr lang="zh-CN" altLang="en-US" dirty="0">
                <a:solidFill>
                  <a:srgbClr val="211D1E"/>
                </a:solidFill>
                <a:effectLst/>
                <a:latin typeface="Times"/>
              </a:rPr>
              <a:t>）</a:t>
            </a:r>
          </a:p>
          <a:p>
            <a:pPr algn="just"/>
            <a:r>
              <a:rPr lang="en-US" altLang="zh-CN" dirty="0">
                <a:solidFill>
                  <a:srgbClr val="211D1E"/>
                </a:solidFill>
                <a:effectLst/>
                <a:latin typeface="Times New Roman" panose="02020603050405020304" pitchFamily="18" charset="0"/>
              </a:rPr>
              <a:t>3. </a:t>
            </a:r>
            <a:r>
              <a:rPr lang="zh-CN" altLang="en-US" dirty="0">
                <a:solidFill>
                  <a:srgbClr val="211D1E"/>
                </a:solidFill>
                <a:effectLst/>
                <a:latin typeface="Times"/>
              </a:rPr>
              <a:t>这些地雀是生物变异的例子。（</a:t>
            </a:r>
            <a:r>
              <a:rPr lang="en-US" altLang="zh-CN" dirty="0">
                <a:solidFill>
                  <a:srgbClr val="211D1E"/>
                </a:solidFill>
                <a:effectLst/>
                <a:latin typeface="Times"/>
              </a:rPr>
              <a:t>P</a:t>
            </a:r>
            <a:r>
              <a:rPr lang="zh-CN" altLang="en-US" dirty="0">
                <a:solidFill>
                  <a:srgbClr val="211D1E"/>
                </a:solidFill>
                <a:effectLst/>
                <a:latin typeface="Times"/>
              </a:rPr>
              <a:t> 击）（√）</a:t>
            </a:r>
          </a:p>
          <a:p>
            <a:pPr algn="just"/>
            <a:r>
              <a:rPr lang="en-US" altLang="zh-CN" dirty="0">
                <a:solidFill>
                  <a:srgbClr val="211D1E"/>
                </a:solidFill>
                <a:effectLst/>
                <a:latin typeface="Times New Roman" panose="02020603050405020304" pitchFamily="18" charset="0"/>
              </a:rPr>
              <a:t>4. </a:t>
            </a:r>
            <a:r>
              <a:rPr lang="zh-CN" altLang="en-US" dirty="0">
                <a:solidFill>
                  <a:srgbClr val="211D1E"/>
                </a:solidFill>
                <a:effectLst/>
                <a:latin typeface="Times"/>
              </a:rPr>
              <a:t>这些地雀是由别的鸟进化来的。（</a:t>
            </a:r>
            <a:r>
              <a:rPr lang="en-US" altLang="zh-CN" dirty="0">
                <a:solidFill>
                  <a:srgbClr val="211D1E"/>
                </a:solidFill>
                <a:effectLst/>
                <a:latin typeface="Times"/>
              </a:rPr>
              <a:t>P</a:t>
            </a:r>
            <a:r>
              <a:rPr lang="zh-CN" altLang="en-US" dirty="0">
                <a:solidFill>
                  <a:srgbClr val="211D1E"/>
                </a:solidFill>
                <a:effectLst/>
                <a:latin typeface="Times"/>
              </a:rPr>
              <a:t> 击）（</a:t>
            </a:r>
            <a:r>
              <a:rPr lang="en-US" altLang="zh-CN" dirty="0">
                <a:solidFill>
                  <a:srgbClr val="211D1E"/>
                </a:solidFill>
                <a:effectLst/>
                <a:latin typeface="Times"/>
              </a:rPr>
              <a:t>×</a:t>
            </a:r>
            <a:r>
              <a:rPr lang="zh-CN" altLang="en-US" dirty="0">
                <a:solidFill>
                  <a:srgbClr val="211D1E"/>
                </a:solidFill>
                <a:effectLst/>
                <a:latin typeface="Times"/>
              </a:rPr>
              <a:t>）</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11487494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显然这些地雀没有进化，它们只是变异了。但是你知道吗？生物教科书上仍然在错误地使用这些例子来教导进化，所以请做好心理准备，将来你的生物老师也许会错误地教导你说“这些地雀进化了”。那时候，你可不要因为是老师和课本的教导就动摇你所知道的事实。你要知道课本是人写的，课本会有出错的时候。</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22271327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知道你读的课本中有错，你的第一反应是怎样的？（请学生选择表情并模仿那个表情）课本除了会错误地把变异教导成是进化外，也会错误地把突变说成是进化。</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0172636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其实突变根本不是进化，突变也不可能导致进化。相反，自然界有无数的真实案例能证明：突变会为生物带来不良影响。</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2446413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你看，这些鸡由于基因突变，结果失去了羽毛，失去羽毛的鸡无法保暖，这是突变造成的不良影响。</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32135324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再看这只小母牛，由于基因突变，它长出了</a:t>
            </a:r>
            <a:r>
              <a:rPr lang="en-US" altLang="zh-CN" dirty="0">
                <a:solidFill>
                  <a:srgbClr val="211D1E"/>
                </a:solidFill>
                <a:effectLst/>
                <a:latin typeface="Times New Roman" panose="02020603050405020304" pitchFamily="18" charset="0"/>
              </a:rPr>
              <a:t>6</a:t>
            </a:r>
            <a:r>
              <a:rPr lang="zh-CN" altLang="en-US" dirty="0">
                <a:solidFill>
                  <a:srgbClr val="211D1E"/>
                </a:solidFill>
                <a:effectLst/>
                <a:latin typeface="Times"/>
              </a:rPr>
              <a:t>只脚。它有</a:t>
            </a:r>
            <a:r>
              <a:rPr lang="en-US" altLang="zh-CN" dirty="0">
                <a:solidFill>
                  <a:srgbClr val="211D1E"/>
                </a:solidFill>
                <a:effectLst/>
                <a:latin typeface="Times New Roman" panose="02020603050405020304" pitchFamily="18" charset="0"/>
              </a:rPr>
              <a:t>4</a:t>
            </a:r>
            <a:r>
              <a:rPr lang="zh-CN" altLang="en-US" dirty="0">
                <a:solidFill>
                  <a:srgbClr val="211D1E"/>
                </a:solidFill>
                <a:effectLst/>
                <a:latin typeface="Times"/>
              </a:rPr>
              <a:t>只脚在地上走路，另外</a:t>
            </a:r>
            <a:r>
              <a:rPr lang="en-US" altLang="zh-CN" dirty="0">
                <a:solidFill>
                  <a:srgbClr val="211D1E"/>
                </a:solidFill>
                <a:effectLst/>
                <a:latin typeface="Times New Roman" panose="02020603050405020304" pitchFamily="18" charset="0"/>
              </a:rPr>
              <a:t>2</a:t>
            </a:r>
            <a:r>
              <a:rPr lang="zh-CN" altLang="en-US" dirty="0">
                <a:solidFill>
                  <a:srgbClr val="211D1E"/>
                </a:solidFill>
                <a:effectLst/>
                <a:latin typeface="Times"/>
              </a:rPr>
              <a:t>只脚从它头的一边垂下来。多出来的脚不仅没用，还给它的身体带来了额外的负重，让它不能像其他牛一样自由地生活，这是突变造成的不良影响。</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6771502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如果把生物的基因库比作是一副扑克牌，那么突变就相当于这副扑克牌上的瑕疵，例如扑克牌上磨掉的小角，保存不善形成的褶皱污渍等。</a:t>
            </a:r>
          </a:p>
          <a:p>
            <a:pPr algn="just"/>
            <a:r>
              <a:rPr lang="zh-CN" altLang="en-US" dirty="0">
                <a:solidFill>
                  <a:srgbClr val="211D1E"/>
                </a:solidFill>
                <a:effectLst/>
                <a:latin typeface="Times"/>
              </a:rPr>
              <a:t>正如一副原本已经存在的扑克牌用久了以后只会出现磨损和缺失，但不会变出崭新的不同的牌一样，突变也只会让生物原本已经存在的基因出现瑕疵和破坏，但不会为生物产生出新的功能和特征。所以突变也不是进化。</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24888217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顺便说一下，有时电影或小说里会出现一些例如“突变乌龟变成忍者龟”或者“发生突变的人变成超级英雄”等的桥段，大家都不要相信。因为那些不是科学，而是人为了提高收视率而想象出来的东西。在现实生活中是根本不存在的。关于突变，我们以后会学习更多，今天你只要掌握：突变不是进化就可以了。</a:t>
            </a:r>
          </a:p>
          <a:p>
            <a:pPr algn="just"/>
            <a:r>
              <a:rPr lang="zh-CN" altLang="en-US" dirty="0">
                <a:solidFill>
                  <a:srgbClr val="211D1E"/>
                </a:solidFill>
                <a:effectLst/>
                <a:latin typeface="Times"/>
              </a:rPr>
              <a:t>好吧，有点扯远了。看完了课本和电影小说里的错误例子后，我们来就目前学过的内容做个小结吧。</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35236734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通过观察自然界的生物，我们已经看到基因重组导致的变异是让同一类生物的不同个体呈现出不同形态的主要原因。变异不是进化。这个科学事实驳斥了进化论的观点，但却支持创造论“</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”的观点。还记得“</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”是什么意思吗？（等候学生回答）“</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”就是同类生出同类，例如马生马，猴生猴。</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42</a:t>
            </a:fld>
            <a:endParaRPr lang="zh-CN" altLang="en-US"/>
          </a:p>
        </p:txBody>
      </p:sp>
    </p:spTree>
    <p:extLst>
      <p:ext uri="{BB962C8B-B14F-4D97-AF65-F5344CB8AC3E}">
        <p14:creationId xmlns:p14="http://schemas.microsoft.com/office/powerpoint/2010/main" val="13510662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现在生物学家会按照“界、门、纲、目、科、属、种”来把生物分类。你知道神所创造“各从其类”中的“类”相当于“界门纲目科属种”中的哪一个级别吗？（邀请学生回答，直到有人答对为止）（</a:t>
            </a:r>
            <a:r>
              <a:rPr lang="en-US" altLang="zh-CN" dirty="0">
                <a:solidFill>
                  <a:srgbClr val="211D1E"/>
                </a:solidFill>
                <a:effectLst/>
                <a:latin typeface="Times"/>
              </a:rPr>
              <a:t>P</a:t>
            </a:r>
            <a:r>
              <a:rPr lang="zh-CN" altLang="en-US" dirty="0">
                <a:solidFill>
                  <a:srgbClr val="211D1E"/>
                </a:solidFill>
                <a:effectLst/>
                <a:latin typeface="Times"/>
              </a:rPr>
              <a:t> 击）回答是：</a:t>
            </a:r>
            <a:r>
              <a:rPr lang="zh-CN" altLang="en-US" u="sng" dirty="0">
                <a:solidFill>
                  <a:srgbClr val="211D1E"/>
                </a:solidFill>
                <a:effectLst/>
                <a:latin typeface="Times"/>
              </a:rPr>
              <a:t>在陆地脊椎动物的范畴中，“</a:t>
            </a:r>
            <a:r>
              <a:rPr lang="zh-CN" altLang="en-US" u="sng" dirty="0">
                <a:solidFill>
                  <a:srgbClr val="211D1E"/>
                </a:solidFill>
                <a:effectLst/>
                <a:latin typeface="Helvetica" pitchFamily="2" charset="0"/>
              </a:rPr>
              <a:t>各从其类</a:t>
            </a:r>
            <a:r>
              <a:rPr lang="zh-CN" altLang="en-US" u="sng" dirty="0">
                <a:solidFill>
                  <a:srgbClr val="211D1E"/>
                </a:solidFill>
                <a:effectLst/>
                <a:latin typeface="Times"/>
              </a:rPr>
              <a:t>”中的“</a:t>
            </a:r>
            <a:r>
              <a:rPr lang="zh-CN" altLang="en-US" u="sng" dirty="0">
                <a:solidFill>
                  <a:srgbClr val="211D1E"/>
                </a:solidFill>
                <a:effectLst/>
                <a:latin typeface="Helvetica" pitchFamily="2" charset="0"/>
              </a:rPr>
              <a:t>类</a:t>
            </a:r>
            <a:r>
              <a:rPr lang="zh-CN" altLang="en-US" u="sng" dirty="0">
                <a:solidFill>
                  <a:srgbClr val="211D1E"/>
                </a:solidFill>
                <a:effectLst/>
                <a:latin typeface="Times"/>
              </a:rPr>
              <a:t>”大概相当于今天生物分类学的“科”。</a:t>
            </a:r>
            <a:endParaRPr lang="zh-CN" altLang="en-US" dirty="0">
              <a:solidFill>
                <a:srgbClr val="211D1E"/>
              </a:solidFill>
              <a:effectLst/>
              <a:latin typeface="Times"/>
            </a:endParaRP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6906126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比如说，我们在课前的“动物分类”中所看到的马科动物，马、斑马、驴等就是圣经“</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”所定义的一类。猫科动物，包括狮子、老虎、猫也是圣经定义的一类。神从一开始就赋予了每一类生物强大的遗传变异能力，让世界的物种呈现出多样性。我们的神真的很有创意，不是吗？</a:t>
            </a: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接下来，我们就一起来看看圣经所说的“同类繁殖同类”是如何在自然环境中体现出来的吧。</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7734177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在自然界，我们看到马可以和驴交配生育，生出骡子。</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14539076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我们还看到马可以和斑马交配生育，生下斑纹马。</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2755519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但是我们从未观察到马可以和鸡或者狗交配生育，生下半马半鸡、或半马半狗的动物。为什么会这样呢？（邀请</a:t>
            </a:r>
            <a:r>
              <a:rPr lang="en-US" altLang="zh-CN" b="1" dirty="0">
                <a:solidFill>
                  <a:srgbClr val="211D1E"/>
                </a:solidFill>
                <a:effectLst/>
                <a:latin typeface="Times New Roman" panose="02020603050405020304" pitchFamily="18" charset="0"/>
              </a:rPr>
              <a:t>1</a:t>
            </a:r>
            <a:r>
              <a:rPr lang="zh-CN" altLang="en-US" dirty="0">
                <a:solidFill>
                  <a:srgbClr val="211D1E"/>
                </a:solidFill>
                <a:effectLst/>
                <a:latin typeface="Times"/>
              </a:rPr>
              <a:t>位学生回答）</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23788547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这是因为马、斑马、驴都属于马科动物这个类别。这些同类的动物能相互交配生育，繁殖出下一代。而马和鸡不是同一类、马和狗也不是同一类，因而马既不能和鸡交配生育，也不能和狗交配生育。各从其类，只有同类才能交配繁殖！</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5686832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同样的，老虎、狮子和豹子都属于猫科动物，所以老虎和狮子能交配生下虎狮兽。</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32646276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豹子也能和狮子交配生下豹狮兽。这就是神所创造的“</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2804840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但是老虎和大象不是同一类动物，所以从来没有虎象兽。记住，只有同类才能交配繁殖！不同类不行。</a:t>
            </a:r>
          </a:p>
          <a:p>
            <a:pPr algn="just"/>
            <a:r>
              <a:rPr lang="zh-CN" altLang="en-US" b="1" dirty="0">
                <a:solidFill>
                  <a:srgbClr val="211D1E"/>
                </a:solidFill>
                <a:effectLst/>
                <a:latin typeface="Times"/>
              </a:rPr>
              <a:t>★ 考考你</a:t>
            </a:r>
            <a:r>
              <a:rPr lang="en-US" altLang="zh-CN" dirty="0">
                <a:solidFill>
                  <a:srgbClr val="211D1E"/>
                </a:solidFill>
                <a:effectLst/>
                <a:latin typeface="Times"/>
              </a:rPr>
              <a:t>【</a:t>
            </a:r>
            <a:r>
              <a:rPr lang="zh-CN" altLang="en-US" dirty="0">
                <a:solidFill>
                  <a:srgbClr val="211D1E"/>
                </a:solidFill>
                <a:effectLst/>
                <a:latin typeface="Times"/>
              </a:rPr>
              <a:t>老师可以随机点名请学生来回答以下问题</a:t>
            </a:r>
            <a:r>
              <a:rPr lang="en-US" altLang="zh-CN" dirty="0">
                <a:solidFill>
                  <a:srgbClr val="211D1E"/>
                </a:solidFill>
                <a:effectLst/>
                <a:latin typeface="Times"/>
              </a:rPr>
              <a:t>】</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5351174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回到课前的分类挑战题。绿圈的是犬科动物，红圈的是猫科动物，而蓝圈里的是马科动物。</a:t>
            </a:r>
          </a:p>
          <a:p>
            <a:pPr algn="just"/>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绿圈的动物能否和红圈里的动物交配生育？为什么？</a:t>
            </a:r>
          </a:p>
          <a:p>
            <a:pPr algn="just"/>
            <a:r>
              <a:rPr lang="zh-CN" altLang="en-US" dirty="0">
                <a:solidFill>
                  <a:srgbClr val="211D1E"/>
                </a:solidFill>
                <a:effectLst/>
                <a:latin typeface="Times"/>
              </a:rPr>
              <a:t>答：不能，因为它们是不同类的动物。只有同类才能交配生育。</a:t>
            </a:r>
          </a:p>
          <a:p>
            <a:pPr algn="just"/>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红圈的动物能否和蓝圈里的动物交配生育？为什么？</a:t>
            </a:r>
          </a:p>
          <a:p>
            <a:pPr algn="just"/>
            <a:r>
              <a:rPr lang="zh-CN" altLang="en-US" dirty="0">
                <a:solidFill>
                  <a:srgbClr val="211D1E"/>
                </a:solidFill>
                <a:effectLst/>
                <a:latin typeface="Times"/>
              </a:rPr>
              <a:t>答：不能，因为它们是不同类的动物。只有同类才能交配生育。</a:t>
            </a:r>
          </a:p>
          <a:p>
            <a:pPr algn="just"/>
            <a:r>
              <a:rPr lang="en-US" altLang="zh-CN" dirty="0">
                <a:solidFill>
                  <a:srgbClr val="211D1E"/>
                </a:solidFill>
                <a:effectLst/>
                <a:latin typeface="Times New Roman" panose="02020603050405020304" pitchFamily="18" charset="0"/>
              </a:rPr>
              <a:t>3. </a:t>
            </a:r>
            <a:r>
              <a:rPr lang="zh-CN" altLang="en-US" dirty="0">
                <a:solidFill>
                  <a:srgbClr val="211D1E"/>
                </a:solidFill>
                <a:effectLst/>
                <a:latin typeface="Times"/>
              </a:rPr>
              <a:t>狮子能否和老虎交配生育？为什么？</a:t>
            </a:r>
          </a:p>
          <a:p>
            <a:pPr algn="just"/>
            <a:r>
              <a:rPr lang="zh-CN" altLang="en-US" dirty="0">
                <a:solidFill>
                  <a:srgbClr val="211D1E"/>
                </a:solidFill>
                <a:effectLst/>
                <a:latin typeface="Times"/>
              </a:rPr>
              <a:t>答：能，因为它们是同类的动物。同类繁殖同类，就是“各从其类”。</a:t>
            </a:r>
          </a:p>
          <a:p>
            <a:pPr algn="just"/>
            <a:r>
              <a:rPr lang="en-US" altLang="zh-CN" dirty="0">
                <a:solidFill>
                  <a:srgbClr val="211D1E"/>
                </a:solidFill>
                <a:effectLst/>
                <a:latin typeface="Times New Roman" panose="02020603050405020304" pitchFamily="18" charset="0"/>
              </a:rPr>
              <a:t>4. </a:t>
            </a:r>
            <a:r>
              <a:rPr lang="zh-CN" altLang="en-US" dirty="0">
                <a:solidFill>
                  <a:srgbClr val="211D1E"/>
                </a:solidFill>
                <a:effectLst/>
                <a:latin typeface="Times"/>
              </a:rPr>
              <a:t>狐狸能否和狮子交配生育？为什么？</a:t>
            </a:r>
          </a:p>
          <a:p>
            <a:pPr algn="just"/>
            <a:r>
              <a:rPr lang="zh-CN" altLang="en-US" dirty="0">
                <a:solidFill>
                  <a:srgbClr val="211D1E"/>
                </a:solidFill>
                <a:effectLst/>
                <a:latin typeface="Times"/>
              </a:rPr>
              <a:t>答：不能，因为它们是不同类的动物。只有同类才能交配生育。</a:t>
            </a:r>
          </a:p>
          <a:p>
            <a:pPr algn="just"/>
            <a:r>
              <a:rPr lang="en-US" altLang="zh-CN" dirty="0">
                <a:solidFill>
                  <a:srgbClr val="211D1E"/>
                </a:solidFill>
                <a:effectLst/>
                <a:latin typeface="Times New Roman" panose="02020603050405020304" pitchFamily="18" charset="0"/>
              </a:rPr>
              <a:t>5. </a:t>
            </a:r>
            <a:r>
              <a:rPr lang="zh-CN" altLang="en-US" dirty="0">
                <a:solidFill>
                  <a:srgbClr val="211D1E"/>
                </a:solidFill>
                <a:effectLst/>
                <a:latin typeface="Times"/>
              </a:rPr>
              <a:t>斑马能否和马交配生育？为什么？</a:t>
            </a:r>
          </a:p>
          <a:p>
            <a:pPr algn="just"/>
            <a:r>
              <a:rPr lang="zh-CN" altLang="en-US" dirty="0">
                <a:solidFill>
                  <a:srgbClr val="211D1E"/>
                </a:solidFill>
                <a:effectLst/>
                <a:latin typeface="Times"/>
              </a:rPr>
              <a:t>答：能，因为它们是同类的动物。同类繁殖同类，就是“各从其类”。</a:t>
            </a:r>
          </a:p>
          <a:p>
            <a:pPr algn="just"/>
            <a:r>
              <a:rPr lang="zh-CN" altLang="en-US" dirty="0">
                <a:solidFill>
                  <a:srgbClr val="211D1E"/>
                </a:solidFill>
                <a:effectLst/>
                <a:latin typeface="Times"/>
              </a:rPr>
              <a:t>看了这么多自然界的例子后，你发现了什么？（等候学生回答）</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36211250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关于不同类别动物、即不同物种的产生，请问我们这节课所观察到的科学事实支持哪种观点？是支持圣经的“</a:t>
            </a:r>
            <a:r>
              <a:rPr lang="zh-CN" altLang="en-US" dirty="0">
                <a:solidFill>
                  <a:srgbClr val="211D1E"/>
                </a:solidFill>
                <a:effectLst/>
                <a:latin typeface="Helvetica" pitchFamily="2" charset="0"/>
              </a:rPr>
              <a:t>各从其类</a:t>
            </a:r>
            <a:r>
              <a:rPr lang="zh-CN" altLang="en-US" dirty="0">
                <a:solidFill>
                  <a:srgbClr val="211D1E"/>
                </a:solidFill>
                <a:effectLst/>
                <a:latin typeface="Times"/>
              </a:rPr>
              <a:t>”，还是支持进化论的“一类进化成另一类”？</a:t>
            </a:r>
          </a:p>
          <a:p>
            <a:pPr algn="just"/>
            <a:r>
              <a:rPr lang="zh-CN" altLang="en-US" dirty="0">
                <a:solidFill>
                  <a:srgbClr val="211D1E"/>
                </a:solidFill>
                <a:effectLst/>
                <a:latin typeface="Times"/>
              </a:rPr>
              <a:t>请认真而仔细地思考以后，再做出你的判断。你将会有</a:t>
            </a:r>
            <a:r>
              <a:rPr lang="en-US" altLang="zh-CN" dirty="0">
                <a:solidFill>
                  <a:srgbClr val="211D1E"/>
                </a:solidFill>
                <a:effectLst/>
                <a:latin typeface="Times New Roman" panose="02020603050405020304" pitchFamily="18" charset="0"/>
              </a:rPr>
              <a:t>1</a:t>
            </a:r>
            <a:r>
              <a:rPr lang="zh-CN" altLang="en-US" dirty="0">
                <a:solidFill>
                  <a:srgbClr val="211D1E"/>
                </a:solidFill>
                <a:effectLst/>
                <a:latin typeface="Times"/>
              </a:rPr>
              <a:t>分钟的时间思考，另外</a:t>
            </a:r>
            <a:r>
              <a:rPr lang="en-US" altLang="zh-CN" dirty="0">
                <a:solidFill>
                  <a:srgbClr val="211D1E"/>
                </a:solidFill>
                <a:effectLst/>
                <a:latin typeface="Times New Roman" panose="02020603050405020304" pitchFamily="18" charset="0"/>
              </a:rPr>
              <a:t>1</a:t>
            </a:r>
            <a:r>
              <a:rPr lang="zh-CN" altLang="en-US" dirty="0">
                <a:solidFill>
                  <a:srgbClr val="211D1E"/>
                </a:solidFill>
                <a:effectLst/>
                <a:latin typeface="Times"/>
              </a:rPr>
              <a:t>分钟的时间来把你的结果写在老师发给你的纸片上。</a:t>
            </a:r>
            <a:endParaRPr lang="en-US" altLang="zh-CN" dirty="0">
              <a:solidFill>
                <a:srgbClr val="211D1E"/>
              </a:solidFill>
              <a:effectLst/>
              <a:latin typeface="Times"/>
            </a:endParaRPr>
          </a:p>
          <a:p>
            <a:pPr algn="just"/>
            <a:r>
              <a:rPr lang="zh-CN" altLang="en-US" b="1" dirty="0">
                <a:solidFill>
                  <a:srgbClr val="211D1E"/>
                </a:solidFill>
                <a:effectLst/>
                <a:latin typeface="Times"/>
              </a:rPr>
              <a:t>★ 教学小技巧</a:t>
            </a:r>
          </a:p>
          <a:p>
            <a:r>
              <a:rPr lang="zh-CN" altLang="en-US" dirty="0">
                <a:solidFill>
                  <a:srgbClr val="211D1E"/>
                </a:solidFill>
                <a:effectLst/>
                <a:latin typeface="Times"/>
              </a:rPr>
              <a:t>老师按人头为每人准备一张绿色纸片和一张红色纸片。在学生思考的过程中，安静地把纸片分发给孩子。</a:t>
            </a:r>
          </a:p>
          <a:p>
            <a:r>
              <a:rPr lang="zh-CN" altLang="en-US" dirty="0">
                <a:solidFill>
                  <a:srgbClr val="211D1E"/>
                </a:solidFill>
                <a:effectLst/>
                <a:latin typeface="Times"/>
              </a:rPr>
              <a:t>确保所有人都写好了以后，再让所有人一起举起纸片。</a:t>
            </a: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时间到，如果你认为是：</a:t>
            </a:r>
            <a:r>
              <a:rPr lang="en" altLang="zh-CN" dirty="0">
                <a:solidFill>
                  <a:srgbClr val="211D1E"/>
                </a:solidFill>
                <a:effectLst/>
                <a:latin typeface="Times New Roman" panose="02020603050405020304" pitchFamily="18" charset="0"/>
              </a:rPr>
              <a:t>A. </a:t>
            </a:r>
            <a:r>
              <a:rPr lang="zh-CN" altLang="en-US" dirty="0">
                <a:solidFill>
                  <a:srgbClr val="211D1E"/>
                </a:solidFill>
                <a:effectLst/>
                <a:latin typeface="Times"/>
              </a:rPr>
              <a:t>圣经的“各从其类”，请举起绿色纸片。如果你认为是：</a:t>
            </a:r>
            <a:r>
              <a:rPr lang="en" altLang="zh-CN" dirty="0">
                <a:solidFill>
                  <a:srgbClr val="211D1E"/>
                </a:solidFill>
                <a:effectLst/>
                <a:latin typeface="Times New Roman" panose="02020603050405020304" pitchFamily="18" charset="0"/>
              </a:rPr>
              <a:t>B. </a:t>
            </a:r>
            <a:r>
              <a:rPr lang="zh-CN" altLang="en-US" dirty="0">
                <a:solidFill>
                  <a:srgbClr val="211D1E"/>
                </a:solidFill>
                <a:effectLst/>
                <a:latin typeface="Times"/>
              </a:rPr>
              <a:t>进化论的“一类进化成另一类”，请举起红色纸片。</a:t>
            </a:r>
            <a:endParaRPr lang="en-US" altLang="zh-CN" dirty="0">
              <a:solidFill>
                <a:srgbClr val="211D1E"/>
              </a:solidFill>
              <a:effectLst/>
              <a:latin typeface="Time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u="sng" dirty="0">
                <a:solidFill>
                  <a:srgbClr val="211D1E"/>
                </a:solidFill>
                <a:effectLst/>
                <a:latin typeface="Times"/>
              </a:rPr>
              <a:t>（</a:t>
            </a:r>
            <a:r>
              <a:rPr lang="en-US" altLang="zh-CN" u="sng" dirty="0">
                <a:solidFill>
                  <a:srgbClr val="211D1E"/>
                </a:solidFill>
                <a:effectLst/>
                <a:latin typeface="Times"/>
              </a:rPr>
              <a:t>P</a:t>
            </a:r>
            <a:r>
              <a:rPr lang="zh-CN" altLang="en-US" u="sng" dirty="0">
                <a:solidFill>
                  <a:srgbClr val="211D1E"/>
                </a:solidFill>
                <a:effectLst/>
                <a:latin typeface="Times"/>
              </a:rPr>
              <a:t> 击）科学事实支持圣经的“各从其类”！</a:t>
            </a:r>
            <a:endParaRPr lang="zh-CN" altLang="en-US" dirty="0">
              <a:solidFill>
                <a:srgbClr val="211D1E"/>
              </a:solidFill>
              <a:effectLst/>
              <a:latin typeface="Times"/>
            </a:endParaRP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30482909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好吧，这节课上到这里就结束了，我们学到的重点有两个：</a:t>
            </a:r>
          </a:p>
          <a:p>
            <a:pPr algn="just"/>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生物的变异不是进化。</a:t>
            </a:r>
          </a:p>
          <a:p>
            <a:pPr algn="just"/>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物种是按照“各从其类”的规则被神创造的。</a:t>
            </a:r>
          </a:p>
          <a:p>
            <a:pPr algn="just"/>
            <a:r>
              <a:rPr lang="zh-CN" altLang="en-US" dirty="0">
                <a:solidFill>
                  <a:srgbClr val="211D1E"/>
                </a:solidFill>
                <a:effectLst/>
                <a:latin typeface="Times"/>
              </a:rPr>
              <a:t>科学观察吻合圣经的教导，我们一起来大声读出：</a:t>
            </a: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34560625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Helvetica" pitchFamily="2" charset="0"/>
              </a:rPr>
              <a:t>创世记</a:t>
            </a:r>
            <a:r>
              <a:rPr lang="en-US" altLang="zh-CN" dirty="0">
                <a:solidFill>
                  <a:srgbClr val="211D1E"/>
                </a:solidFill>
                <a:effectLst/>
                <a:latin typeface="Helvetica" pitchFamily="2" charset="0"/>
              </a:rPr>
              <a:t>1:1</a:t>
            </a:r>
            <a:r>
              <a:rPr lang="zh-CN" altLang="en-US" dirty="0">
                <a:solidFill>
                  <a:srgbClr val="211D1E"/>
                </a:solidFill>
                <a:effectLst/>
                <a:latin typeface="Helvetica" pitchFamily="2" charset="0"/>
              </a:rPr>
              <a:t>起初，神创造天地。</a:t>
            </a:r>
            <a:r>
              <a:rPr lang="en-US" altLang="zh-CN" dirty="0">
                <a:solidFill>
                  <a:srgbClr val="211D1E"/>
                </a:solidFill>
                <a:effectLst/>
                <a:latin typeface="Helvetica" pitchFamily="2" charset="0"/>
              </a:rPr>
              <a:t>……24 </a:t>
            </a:r>
            <a:r>
              <a:rPr lang="zh-CN" altLang="en-US" dirty="0">
                <a:solidFill>
                  <a:srgbClr val="211D1E"/>
                </a:solidFill>
                <a:effectLst/>
                <a:latin typeface="Helvetica" pitchFamily="2" charset="0"/>
              </a:rPr>
              <a:t>神说：“地要生出活物来，各从其类；牲畜、昆虫、野兽，各从其类。”事就这样成了。</a:t>
            </a:r>
            <a:r>
              <a:rPr lang="en-US" altLang="zh-CN" dirty="0">
                <a:solidFill>
                  <a:srgbClr val="211D1E"/>
                </a:solidFill>
                <a:effectLst/>
                <a:latin typeface="Helvetica" pitchFamily="2" charset="0"/>
              </a:rPr>
              <a:t>25</a:t>
            </a:r>
            <a:r>
              <a:rPr lang="zh-CN" altLang="en-US" dirty="0">
                <a:solidFill>
                  <a:srgbClr val="211D1E"/>
                </a:solidFill>
                <a:effectLst/>
                <a:latin typeface="Helvetica" pitchFamily="2" charset="0"/>
              </a:rPr>
              <a:t>於是神造出野兽，各从其类；牲畜，各从其类；地上一切昆虫，各从其类。神看著是好的。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19021048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个人反思：</a:t>
            </a:r>
          </a:p>
          <a:p>
            <a:pPr algn="just"/>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这节课让我印象最深刻的是哪个知识点？ </a:t>
            </a:r>
          </a:p>
          <a:p>
            <a:pPr algn="just"/>
            <a:r>
              <a:rPr lang="en-US" altLang="zh-CN" dirty="0">
                <a:solidFill>
                  <a:srgbClr val="211D1E"/>
                </a:solidFill>
                <a:effectLst/>
                <a:latin typeface="Times New Roman" panose="02020603050405020304" pitchFamily="18" charset="0"/>
              </a:rPr>
              <a:t>___________________________________________________________</a:t>
            </a:r>
          </a:p>
          <a:p>
            <a:pPr algn="just"/>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圣经只用</a:t>
            </a:r>
            <a:r>
              <a:rPr lang="en-US" altLang="zh-CN" dirty="0">
                <a:solidFill>
                  <a:srgbClr val="211D1E"/>
                </a:solidFill>
                <a:effectLst/>
                <a:latin typeface="Times New Roman" panose="02020603050405020304" pitchFamily="18" charset="0"/>
              </a:rPr>
              <a:t>4</a:t>
            </a:r>
            <a:r>
              <a:rPr lang="zh-CN" altLang="en-US" dirty="0">
                <a:solidFill>
                  <a:srgbClr val="211D1E"/>
                </a:solidFill>
                <a:effectLst/>
                <a:latin typeface="Times"/>
              </a:rPr>
              <a:t>个字“各从其类”就完全概括人类生物学多年的研究成果，这说明圣经具有什么特点？我应该带着什么样的态度来读圣经？ </a:t>
            </a:r>
          </a:p>
          <a:p>
            <a:pPr algn="just"/>
            <a:r>
              <a:rPr lang="zh-CN" altLang="en-US" u="sng" dirty="0">
                <a:solidFill>
                  <a:srgbClr val="211D1E"/>
                </a:solidFill>
                <a:effectLst/>
                <a:latin typeface="Times"/>
              </a:rPr>
              <a:t>（参考答案：这说明圣经的话是准确无误的，我们要带着敬畏和相信的态度来读神的话语。）</a:t>
            </a:r>
            <a:endParaRPr lang="zh-CN" altLang="en-US" dirty="0">
              <a:solidFill>
                <a:srgbClr val="211D1E"/>
              </a:solidFill>
              <a:effectLst/>
              <a:latin typeface="Times"/>
            </a:endParaRPr>
          </a:p>
          <a:p>
            <a:pPr algn="just"/>
            <a:r>
              <a:rPr lang="en-US" altLang="zh-CN" dirty="0">
                <a:solidFill>
                  <a:srgbClr val="211D1E"/>
                </a:solidFill>
                <a:effectLst/>
                <a:latin typeface="Times New Roman" panose="02020603050405020304" pitchFamily="18" charset="0"/>
              </a:rPr>
              <a:t>3. </a:t>
            </a:r>
            <a:r>
              <a:rPr lang="zh-CN" altLang="en-US" dirty="0">
                <a:solidFill>
                  <a:srgbClr val="211D1E"/>
                </a:solidFill>
                <a:effectLst/>
                <a:latin typeface="Times"/>
              </a:rPr>
              <a:t>通过学习物种，我对神有了什么新的认识？ </a:t>
            </a:r>
          </a:p>
          <a:p>
            <a:pPr algn="just"/>
            <a:r>
              <a:rPr lang="zh-CN" altLang="en-US" u="sng" dirty="0">
                <a:solidFill>
                  <a:srgbClr val="211D1E"/>
                </a:solidFill>
                <a:effectLst/>
                <a:latin typeface="Times"/>
              </a:rPr>
              <a:t>（参考答案：神很有能力和智慧）</a:t>
            </a:r>
            <a:endParaRPr lang="zh-CN" altLang="en-US" dirty="0">
              <a:solidFill>
                <a:srgbClr val="211D1E"/>
              </a:solidFill>
              <a:effectLst/>
              <a:latin typeface="Times"/>
            </a:endParaRPr>
          </a:p>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4983153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40649028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0437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592178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25761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userDrawn="1"/>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659912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9850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191029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94308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0" name="图片 9">
            <a:extLst>
              <a:ext uri="{FF2B5EF4-FFF2-40B4-BE49-F238E27FC236}">
                <a16:creationId xmlns:a16="http://schemas.microsoft.com/office/drawing/2014/main" id="{45853ADF-7514-5973-3FEB-F5FE4375894E}"/>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3" name="图片 12">
            <a:extLst>
              <a:ext uri="{FF2B5EF4-FFF2-40B4-BE49-F238E27FC236}">
                <a16:creationId xmlns:a16="http://schemas.microsoft.com/office/drawing/2014/main" id="{D509C152-7283-AF35-5679-2C782B9E0C1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4" name="直线连接符 20">
            <a:extLst>
              <a:ext uri="{FF2B5EF4-FFF2-40B4-BE49-F238E27FC236}">
                <a16:creationId xmlns:a16="http://schemas.microsoft.com/office/drawing/2014/main" id="{F9049A8B-E8C4-EE4F-2969-F6B421AEDEE9}"/>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6DCD9B6-7D7A-4AFE-8E66-8E102A75706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23936DAF-A248-91A7-DCC4-7373643ACE0E}"/>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30D01B-4971-BCF8-450F-100C89FB8E31}"/>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427846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4C56A9D-7AB7-6AE8-2BF3-75D4A22F11FA}"/>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463026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3F95F89-112D-4BAE-4C14-EAA26C68E75D}"/>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559024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99A3767B-85AA-C70E-A0B9-126B41F07E28}"/>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843195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1" name="图片 10">
            <a:extLst>
              <a:ext uri="{FF2B5EF4-FFF2-40B4-BE49-F238E27FC236}">
                <a16:creationId xmlns:a16="http://schemas.microsoft.com/office/drawing/2014/main" id="{96641208-8393-4B48-ECF0-858E53D66C64}"/>
              </a:ext>
            </a:extLst>
          </p:cNvPr>
          <p:cNvPicPr>
            <a:picLocks noChangeAspect="1"/>
          </p:cNvPicPr>
          <p:nvPr userDrawn="1"/>
        </p:nvPicPr>
        <p:blipFill rotWithShape="1">
          <a:blip r:embed="rId3">
            <a:alphaModFix amt="85000"/>
          </a:blip>
          <a:srcRect l="17233" t="21332" r="20655" b="21334"/>
          <a:stretch/>
        </p:blipFill>
        <p:spPr>
          <a:xfrm rot="10800000">
            <a:off x="394762" y="1481155"/>
            <a:ext cx="636609" cy="497709"/>
          </a:xfrm>
          <a:prstGeom prst="rect">
            <a:avLst/>
          </a:prstGeom>
        </p:spPr>
      </p:pic>
      <p:pic>
        <p:nvPicPr>
          <p:cNvPr id="12" name="图片 11">
            <a:extLst>
              <a:ext uri="{FF2B5EF4-FFF2-40B4-BE49-F238E27FC236}">
                <a16:creationId xmlns:a16="http://schemas.microsoft.com/office/drawing/2014/main" id="{FD86CC53-9232-A398-B5E8-49AA28DAD747}"/>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2CE93F59-DD08-96CA-D509-11130B4A036A}"/>
              </a:ext>
            </a:extLst>
          </p:cNvPr>
          <p:cNvSpPr/>
          <p:nvPr userDrawn="1"/>
        </p:nvSpPr>
        <p:spPr>
          <a:xfrm flipH="1">
            <a:off x="454529" y="1680878"/>
            <a:ext cx="0" cy="4723054"/>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FAAA127-8233-26D2-F7F6-E504FD768E90}"/>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11CDE9A-434B-A8BE-1F36-6FB944C969A4}"/>
              </a:ext>
            </a:extLst>
          </p:cNvPr>
          <p:cNvSpPr/>
          <p:nvPr userDrawn="1"/>
        </p:nvSpPr>
        <p:spPr>
          <a:xfrm flipH="1" flipV="1">
            <a:off x="971601" y="1680878"/>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174FADFB-0BAE-05E5-BF80-FE0667FBDD66}"/>
              </a:ext>
            </a:extLst>
          </p:cNvPr>
          <p:cNvSpPr/>
          <p:nvPr userDrawn="1"/>
        </p:nvSpPr>
        <p:spPr>
          <a:xfrm flipH="1">
            <a:off x="8714268" y="1680878"/>
            <a:ext cx="0" cy="456400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176748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1E38866-9121-4E54-8A19-6F762B7A14F6}"/>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115301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AF54427-94BF-02E9-C867-F6E80E0783E5}"/>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258004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0CE3769F-E632-D6F1-9BE6-CBA8CE9FC442}"/>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579588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1" name="图片 10">
            <a:extLst>
              <a:ext uri="{FF2B5EF4-FFF2-40B4-BE49-F238E27FC236}">
                <a16:creationId xmlns:a16="http://schemas.microsoft.com/office/drawing/2014/main" id="{C8F72D54-D89F-751E-4272-5031E1865BDF}"/>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0668313C-60E3-84D7-3E86-093DD1E7A159}"/>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149A877F-90B3-ABC1-C3D0-81AF0659EA50}"/>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E50637CE-5FC7-EC62-9326-77742B869A6B}"/>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D485F51-45C9-DF68-4381-A9D17B371A25}"/>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C1F0486-6177-F891-780D-B4CE8B4DBAEC}"/>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74076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7A4DDC28-AA4B-FD00-80D6-46C43AFFD8A9}"/>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25" name="图片 24">
            <a:extLst>
              <a:ext uri="{FF2B5EF4-FFF2-40B4-BE49-F238E27FC236}">
                <a16:creationId xmlns:a16="http://schemas.microsoft.com/office/drawing/2014/main" id="{D3D79032-3DB4-1E8D-B7F1-4646DA8D5C74}"/>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26" name="直线连接符 20">
            <a:extLst>
              <a:ext uri="{FF2B5EF4-FFF2-40B4-BE49-F238E27FC236}">
                <a16:creationId xmlns:a16="http://schemas.microsoft.com/office/drawing/2014/main" id="{B76CE9D7-21E2-B837-7F15-EF63B103849B}"/>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7" name="直线连接符 21">
            <a:extLst>
              <a:ext uri="{FF2B5EF4-FFF2-40B4-BE49-F238E27FC236}">
                <a16:creationId xmlns:a16="http://schemas.microsoft.com/office/drawing/2014/main" id="{EF76FBEF-ABDF-92A4-BD45-B55863CF364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8" name="直线连接符 22">
            <a:extLst>
              <a:ext uri="{FF2B5EF4-FFF2-40B4-BE49-F238E27FC236}">
                <a16:creationId xmlns:a16="http://schemas.microsoft.com/office/drawing/2014/main" id="{9FE0535F-DA64-75E0-ECE8-FB830B1B8C4C}"/>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29" name="直线连接符 23">
            <a:extLst>
              <a:ext uri="{FF2B5EF4-FFF2-40B4-BE49-F238E27FC236}">
                <a16:creationId xmlns:a16="http://schemas.microsoft.com/office/drawing/2014/main" id="{A37D968E-AD25-915A-9DA5-671B838D68BC}"/>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2110568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12F4116-B88E-38AE-20B4-3FD30C1129B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921F86DA-729D-4B28-028B-53A8DF1490B6}"/>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2" name="直线连接符 20">
            <a:extLst>
              <a:ext uri="{FF2B5EF4-FFF2-40B4-BE49-F238E27FC236}">
                <a16:creationId xmlns:a16="http://schemas.microsoft.com/office/drawing/2014/main" id="{4F0EE773-1110-93F7-2330-65B47B9D768E}"/>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75B7C13D-D49E-799A-9711-F5B611826B4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B0E84D56-2843-EA15-6A6B-1584AC237320}"/>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BD400E1C-B95B-239F-E9AD-25B5108183FD}"/>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1946697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图片与标题">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EA165A7-0F63-58AC-7A05-9CC4ECAF7F5C}"/>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5" name="图片 14">
            <a:extLst>
              <a:ext uri="{FF2B5EF4-FFF2-40B4-BE49-F238E27FC236}">
                <a16:creationId xmlns:a16="http://schemas.microsoft.com/office/drawing/2014/main" id="{3E0C47B2-EDA1-F1C6-58F8-EC8A74E94C4E}"/>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6" name="直线连接符 20">
            <a:extLst>
              <a:ext uri="{FF2B5EF4-FFF2-40B4-BE49-F238E27FC236}">
                <a16:creationId xmlns:a16="http://schemas.microsoft.com/office/drawing/2014/main" id="{FEFA5409-34AF-A4E2-0C27-AF78C866C57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95F5E38D-C04D-3BB1-1BA7-FA1B2E030DE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6EF8EB85-C2A2-15EF-22A5-36EECB74D7AD}"/>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4A76820C-E3A8-F2A7-B5A4-E78117B09F5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881682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标题和竖排文字">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2EBD4A0-2C07-5800-82B7-96082785D581}"/>
              </a:ext>
            </a:extLst>
          </p:cNvPr>
          <p:cNvPicPr>
            <a:picLocks noChangeAspect="1"/>
          </p:cNvPicPr>
          <p:nvPr userDrawn="1"/>
        </p:nvPicPr>
        <p:blipFill rotWithShape="1">
          <a:blip r:embed="rId2">
            <a:alphaModFix amt="85000"/>
          </a:blip>
          <a:srcRect l="17233" t="21332" r="20655" b="21334"/>
          <a:stretch/>
        </p:blipFill>
        <p:spPr>
          <a:xfrm rot="10800000">
            <a:off x="394762" y="1353830"/>
            <a:ext cx="636609" cy="497709"/>
          </a:xfrm>
          <a:prstGeom prst="rect">
            <a:avLst/>
          </a:prstGeom>
        </p:spPr>
      </p:pic>
      <p:pic>
        <p:nvPicPr>
          <p:cNvPr id="3" name="图片 2">
            <a:extLst>
              <a:ext uri="{FF2B5EF4-FFF2-40B4-BE49-F238E27FC236}">
                <a16:creationId xmlns:a16="http://schemas.microsoft.com/office/drawing/2014/main" id="{ACEF55CA-562B-07B9-9225-22F88D6D098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4" name="直线连接符 20">
            <a:extLst>
              <a:ext uri="{FF2B5EF4-FFF2-40B4-BE49-F238E27FC236}">
                <a16:creationId xmlns:a16="http://schemas.microsoft.com/office/drawing/2014/main" id="{B3297588-AB56-2F99-1009-5FA0C33B47C1}"/>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792319C3-A8D4-50B2-A48F-A4D25306A719}"/>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8DDCAD5E-9134-916B-8360-3A26FCB53CFA}"/>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3C62C6B3-6257-808C-1E40-6DFC174B65AF}"/>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6269734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userDrawn="1"/>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404265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userDrawn="1"/>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userDrawn="1"/>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userDrawn="1"/>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userDrawn="1"/>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userDrawn="1"/>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userDrawn="1"/>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15812647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21193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9460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345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2825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4437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习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23951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习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235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44348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 id="2147483723" r:id="rId24"/>
    <p:sldLayoutId id="2147483724" r:id="rId25"/>
    <p:sldLayoutId id="2147483725" r:id="rId26"/>
    <p:sldLayoutId id="2147483726" r:id="rId27"/>
    <p:sldLayoutId id="2147483727" r:id="rId28"/>
    <p:sldLayoutId id="2147483728" r:id="rId2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g"/><Relationship Id="rId12"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jpg"/><Relationship Id="rId9"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9.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23.png"/><Relationship Id="rId11" Type="http://schemas.openxmlformats.org/officeDocument/2006/relationships/image" Target="../media/image27.png"/><Relationship Id="rId5" Type="http://schemas.openxmlformats.org/officeDocument/2006/relationships/image" Target="../media/image22.png"/><Relationship Id="rId10" Type="http://schemas.openxmlformats.org/officeDocument/2006/relationships/image" Target="../media/image31.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 Id="rId9" Type="http://schemas.openxmlformats.org/officeDocument/2006/relationships/image" Target="../media/image38.jpeg"/></Relationships>
</file>

<file path=ppt/slides/_rels/slide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6.png"/><Relationship Id="rId5" Type="http://schemas.microsoft.com/office/2007/relationships/hdphoto" Target="../media/hdphoto2.wdp"/><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52.jpeg"/></Relationships>
</file>

<file path=ppt/slides/_rels/slide1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8" Type="http://schemas.openxmlformats.org/officeDocument/2006/relationships/image" Target="../media/image61.jpeg"/><Relationship Id="rId13" Type="http://schemas.openxmlformats.org/officeDocument/2006/relationships/image" Target="../media/image66.jpeg"/><Relationship Id="rId3" Type="http://schemas.openxmlformats.org/officeDocument/2006/relationships/image" Target="../media/image56.jpeg"/><Relationship Id="rId7" Type="http://schemas.openxmlformats.org/officeDocument/2006/relationships/image" Target="../media/image60.jpeg"/><Relationship Id="rId12"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58.jpeg"/><Relationship Id="rId10" Type="http://schemas.openxmlformats.org/officeDocument/2006/relationships/image" Target="../media/image63.jpeg"/><Relationship Id="rId4" Type="http://schemas.openxmlformats.org/officeDocument/2006/relationships/image" Target="../media/image57.jpeg"/><Relationship Id="rId9" Type="http://schemas.openxmlformats.org/officeDocument/2006/relationships/image" Target="../media/image62.jpeg"/><Relationship Id="rId14" Type="http://schemas.openxmlformats.org/officeDocument/2006/relationships/image" Target="../media/image67.jpeg"/></Relationships>
</file>

<file path=ppt/slides/_rels/slide2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image" Target="../media/image69.png"/></Relationships>
</file>

<file path=ppt/slides/_rels/slide21.xml.rels><?xml version="1.0" encoding="UTF-8" standalone="yes"?>
<Relationships xmlns="http://schemas.openxmlformats.org/package/2006/relationships"><Relationship Id="rId8" Type="http://schemas.openxmlformats.org/officeDocument/2006/relationships/image" Target="../media/image75.jpeg"/><Relationship Id="rId13" Type="http://schemas.openxmlformats.org/officeDocument/2006/relationships/image" Target="../media/image80.jpeg"/><Relationship Id="rId3" Type="http://schemas.openxmlformats.org/officeDocument/2006/relationships/image" Target="../media/image70.jpeg"/><Relationship Id="rId7" Type="http://schemas.openxmlformats.org/officeDocument/2006/relationships/image" Target="../media/image74.jpeg"/><Relationship Id="rId12" Type="http://schemas.openxmlformats.org/officeDocument/2006/relationships/image" Target="../media/image79.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73.jpeg"/><Relationship Id="rId11" Type="http://schemas.openxmlformats.org/officeDocument/2006/relationships/image" Target="../media/image78.jpeg"/><Relationship Id="rId5" Type="http://schemas.openxmlformats.org/officeDocument/2006/relationships/image" Target="../media/image72.jpeg"/><Relationship Id="rId10" Type="http://schemas.openxmlformats.org/officeDocument/2006/relationships/image" Target="../media/image77.jpeg"/><Relationship Id="rId4" Type="http://schemas.openxmlformats.org/officeDocument/2006/relationships/image" Target="../media/image71.jpeg"/><Relationship Id="rId9" Type="http://schemas.openxmlformats.org/officeDocument/2006/relationships/image" Target="../media/image76.jpeg"/><Relationship Id="rId14" Type="http://schemas.openxmlformats.org/officeDocument/2006/relationships/image" Target="../media/image81.jpeg"/></Relationships>
</file>

<file path=ppt/slides/_rels/slide2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jpeg"/><Relationship Id="rId2" Type="http://schemas.openxmlformats.org/officeDocument/2006/relationships/notesSlide" Target="../notesSlides/notesSlide26.xml"/><Relationship Id="rId1" Type="http://schemas.openxmlformats.org/officeDocument/2006/relationships/slideLayout" Target="../slideLayouts/slideLayout15.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87.png"/></Relationships>
</file>

<file path=ppt/slides/_rels/slide2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29.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98.png"/><Relationship Id="rId4" Type="http://schemas.openxmlformats.org/officeDocument/2006/relationships/image" Target="../media/image96.jpeg"/></Relationships>
</file>

<file path=ppt/slides/_rels/slide3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95.jpg"/></Relationships>
</file>

<file path=ppt/slides/_rels/slide3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5.xml"/><Relationship Id="rId1" Type="http://schemas.openxmlformats.org/officeDocument/2006/relationships/slideLayout" Target="../slideLayouts/slideLayout15.xml"/><Relationship Id="rId5" Type="http://schemas.openxmlformats.org/officeDocument/2006/relationships/image" Target="../media/image87.png"/><Relationship Id="rId4" Type="http://schemas.openxmlformats.org/officeDocument/2006/relationships/image" Target="../media/image96.jpeg"/></Relationships>
</file>

<file path=ppt/slides/_rels/slide36.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104.png"/><Relationship Id="rId5" Type="http://schemas.openxmlformats.org/officeDocument/2006/relationships/image" Target="../media/image103.pn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s>
</file>

<file path=ppt/slides/_rels/slide3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3.jpeg"/><Relationship Id="rId7" Type="http://schemas.openxmlformats.org/officeDocument/2006/relationships/image" Target="../media/image87.png"/><Relationship Id="rId2" Type="http://schemas.openxmlformats.org/officeDocument/2006/relationships/notesSlide" Target="../notesSlides/notesSlide41.xml"/><Relationship Id="rId1" Type="http://schemas.openxmlformats.org/officeDocument/2006/relationships/slideLayout" Target="../slideLayouts/slideLayout17.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jpeg"/></Relationships>
</file>

<file path=ppt/slides/_rels/slide42.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51.png"/><Relationship Id="rId7" Type="http://schemas.openxmlformats.org/officeDocument/2006/relationships/image" Target="../media/image87.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41.jpg"/><Relationship Id="rId4" Type="http://schemas.openxmlformats.org/officeDocument/2006/relationships/image" Target="../media/image52.jpeg"/></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_rels/slide45.xml.rels><?xml version="1.0" encoding="UTF-8" standalone="yes"?>
<Relationships xmlns="http://schemas.openxmlformats.org/package/2006/relationships"><Relationship Id="rId3" Type="http://schemas.openxmlformats.org/officeDocument/2006/relationships/image" Target="../media/image120.tiff"/><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46.xml"/><Relationship Id="rId1" Type="http://schemas.openxmlformats.org/officeDocument/2006/relationships/slideLayout" Target="../slideLayouts/slideLayout8.xml"/><Relationship Id="rId5" Type="http://schemas.openxmlformats.org/officeDocument/2006/relationships/image" Target="../media/image123.jpeg"/><Relationship Id="rId4" Type="http://schemas.openxmlformats.org/officeDocument/2006/relationships/image" Target="../media/image122.jpeg"/></Relationships>
</file>

<file path=ppt/slides/_rels/slide4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122.jpeg"/><Relationship Id="rId4" Type="http://schemas.openxmlformats.org/officeDocument/2006/relationships/image" Target="../media/image125.jpeg"/></Relationships>
</file>

<file path=ppt/slides/_rels/slide4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48.xml"/><Relationship Id="rId1" Type="http://schemas.openxmlformats.org/officeDocument/2006/relationships/slideLayout" Target="../slideLayouts/slideLayout8.xml"/><Relationship Id="rId5" Type="http://schemas.openxmlformats.org/officeDocument/2006/relationships/image" Target="../media/image126.jpeg"/><Relationship Id="rId4" Type="http://schemas.openxmlformats.org/officeDocument/2006/relationships/image" Target="../media/image123.jpeg"/></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9.xml"/><Relationship Id="rId1" Type="http://schemas.openxmlformats.org/officeDocument/2006/relationships/slideLayout" Target="../slideLayouts/slideLayout8.xml"/><Relationship Id="rId5" Type="http://schemas.openxmlformats.org/officeDocument/2006/relationships/image" Target="../media/image128.jpeg"/><Relationship Id="rId4" Type="http://schemas.openxmlformats.org/officeDocument/2006/relationships/image" Target="../media/image127.jpeg"/></Relationships>
</file>

<file path=ppt/slides/_rels/slide5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50.xml"/><Relationship Id="rId1" Type="http://schemas.openxmlformats.org/officeDocument/2006/relationships/slideLayout" Target="../slideLayouts/slideLayout8.xml"/><Relationship Id="rId5" Type="http://schemas.openxmlformats.org/officeDocument/2006/relationships/image" Target="../media/image127.jpeg"/><Relationship Id="rId4" Type="http://schemas.openxmlformats.org/officeDocument/2006/relationships/image" Target="../media/image130.jpeg"/></Relationships>
</file>

<file path=ppt/slides/_rels/slide51.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51.xml"/><Relationship Id="rId1" Type="http://schemas.openxmlformats.org/officeDocument/2006/relationships/slideLayout" Target="../slideLayouts/slideLayout8.xml"/><Relationship Id="rId6" Type="http://schemas.openxmlformats.org/officeDocument/2006/relationships/image" Target="../media/image87.png"/><Relationship Id="rId5" Type="http://schemas.openxmlformats.org/officeDocument/2006/relationships/image" Target="../media/image16.jpeg"/><Relationship Id="rId4" Type="http://schemas.openxmlformats.org/officeDocument/2006/relationships/image" Target="../media/image132.png"/></Relationships>
</file>

<file path=ppt/slides/_rels/slide5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9.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8.png"/><Relationship Id="rId2" Type="http://schemas.openxmlformats.org/officeDocument/2006/relationships/notesSlide" Target="../notesSlides/notesSlide52.xml"/><Relationship Id="rId1" Type="http://schemas.openxmlformats.org/officeDocument/2006/relationships/slideLayout" Target="../slideLayouts/slideLayout25.xml"/><Relationship Id="rId6" Type="http://schemas.openxmlformats.org/officeDocument/2006/relationships/image" Target="../media/image23.png"/><Relationship Id="rId11" Type="http://schemas.openxmlformats.org/officeDocument/2006/relationships/image" Target="../media/image27.png"/><Relationship Id="rId5" Type="http://schemas.openxmlformats.org/officeDocument/2006/relationships/image" Target="../media/image22.png"/><Relationship Id="rId10" Type="http://schemas.openxmlformats.org/officeDocument/2006/relationships/image" Target="../media/image31.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0.png"/></Relationships>
</file>

<file path=ppt/slides/_rels/slide5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3.xml"/><Relationship Id="rId1" Type="http://schemas.openxmlformats.org/officeDocument/2006/relationships/slideLayout" Target="../slideLayouts/slideLayout14.xml"/><Relationship Id="rId4" Type="http://schemas.openxmlformats.org/officeDocument/2006/relationships/image" Target="../media/image117.png"/></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4CCBF0D-06A8-3236-B4C0-63787826AFFF}"/>
              </a:ext>
            </a:extLst>
          </p:cNvPr>
          <p:cNvGrpSpPr/>
          <p:nvPr/>
        </p:nvGrpSpPr>
        <p:grpSpPr>
          <a:xfrm>
            <a:off x="146958" y="1807574"/>
            <a:ext cx="3674398" cy="3169388"/>
            <a:chOff x="146958" y="1807574"/>
            <a:chExt cx="3674398" cy="3169388"/>
          </a:xfrm>
        </p:grpSpPr>
        <p:pic>
          <p:nvPicPr>
            <p:cNvPr id="8" name="图片 7">
              <a:extLst>
                <a:ext uri="{FF2B5EF4-FFF2-40B4-BE49-F238E27FC236}">
                  <a16:creationId xmlns:a16="http://schemas.microsoft.com/office/drawing/2014/main" id="{127F5CD4-761F-27A4-B8C6-6214148C5B5D}"/>
                </a:ext>
              </a:extLst>
            </p:cNvPr>
            <p:cNvPicPr>
              <a:picLocks noChangeAspect="1"/>
            </p:cNvPicPr>
            <p:nvPr/>
          </p:nvPicPr>
          <p:blipFill rotWithShape="1">
            <a:blip r:embed="rId3">
              <a:alphaModFix amt="85000"/>
            </a:blip>
            <a:srcRect l="17233" t="21332" r="20655" b="21334"/>
            <a:stretch/>
          </p:blipFill>
          <p:spPr>
            <a:xfrm>
              <a:off x="2903202" y="4259137"/>
              <a:ext cx="918154" cy="717825"/>
            </a:xfrm>
            <a:prstGeom prst="rect">
              <a:avLst/>
            </a:prstGeom>
          </p:spPr>
        </p:pic>
        <p:pic>
          <p:nvPicPr>
            <p:cNvPr id="9" name="图片 8">
              <a:extLst>
                <a:ext uri="{FF2B5EF4-FFF2-40B4-BE49-F238E27FC236}">
                  <a16:creationId xmlns:a16="http://schemas.microsoft.com/office/drawing/2014/main" id="{940A6B2D-FC8F-9D67-C675-34C5CBD05EAB}"/>
                </a:ext>
              </a:extLst>
            </p:cNvPr>
            <p:cNvPicPr>
              <a:picLocks noChangeAspect="1"/>
            </p:cNvPicPr>
            <p:nvPr/>
          </p:nvPicPr>
          <p:blipFill rotWithShape="1">
            <a:blip r:embed="rId3">
              <a:alphaModFix amt="85000"/>
            </a:blip>
            <a:srcRect l="17233" t="21332" r="20655" b="21334"/>
            <a:stretch/>
          </p:blipFill>
          <p:spPr>
            <a:xfrm rot="10800000">
              <a:off x="146958" y="1807574"/>
              <a:ext cx="918154" cy="717825"/>
            </a:xfrm>
            <a:prstGeom prst="rect">
              <a:avLst/>
            </a:prstGeom>
          </p:spPr>
        </p:pic>
        <p:grpSp>
          <p:nvGrpSpPr>
            <p:cNvPr id="10" name="组合 9">
              <a:extLst>
                <a:ext uri="{FF2B5EF4-FFF2-40B4-BE49-F238E27FC236}">
                  <a16:creationId xmlns:a16="http://schemas.microsoft.com/office/drawing/2014/main" id="{04991B8A-12BA-A070-98A4-DB00AD4CC06B}"/>
                </a:ext>
              </a:extLst>
            </p:cNvPr>
            <p:cNvGrpSpPr/>
            <p:nvPr/>
          </p:nvGrpSpPr>
          <p:grpSpPr>
            <a:xfrm>
              <a:off x="1024689" y="2080168"/>
              <a:ext cx="2684717" cy="2391643"/>
              <a:chOff x="6224954" y="1265960"/>
              <a:chExt cx="2684717" cy="2391643"/>
            </a:xfrm>
          </p:grpSpPr>
          <p:cxnSp>
            <p:nvCxnSpPr>
              <p:cNvPr id="14" name="直线连接符 13">
                <a:extLst>
                  <a:ext uri="{FF2B5EF4-FFF2-40B4-BE49-F238E27FC236}">
                    <a16:creationId xmlns:a16="http://schemas.microsoft.com/office/drawing/2014/main" id="{D4B1E176-1110-3BDB-1503-557197776D0E}"/>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线连接符 14">
                <a:extLst>
                  <a:ext uri="{FF2B5EF4-FFF2-40B4-BE49-F238E27FC236}">
                    <a16:creationId xmlns:a16="http://schemas.microsoft.com/office/drawing/2014/main" id="{F1325814-9127-80F6-1C4D-BB339C9A8DF2}"/>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a16="http://schemas.microsoft.com/office/drawing/2014/main" id="{87D92A14-803D-6279-2102-C0F086C23F6F}"/>
                </a:ext>
              </a:extLst>
            </p:cNvPr>
            <p:cNvGrpSpPr/>
            <p:nvPr/>
          </p:nvGrpSpPr>
          <p:grpSpPr>
            <a:xfrm rot="10800000">
              <a:off x="274214" y="2342012"/>
              <a:ext cx="2684717" cy="2422873"/>
              <a:chOff x="6224954" y="1265960"/>
              <a:chExt cx="2684717" cy="2422873"/>
            </a:xfrm>
          </p:grpSpPr>
          <p:cxnSp>
            <p:nvCxnSpPr>
              <p:cNvPr id="12" name="直线连接符 11">
                <a:extLst>
                  <a:ext uri="{FF2B5EF4-FFF2-40B4-BE49-F238E27FC236}">
                    <a16:creationId xmlns:a16="http://schemas.microsoft.com/office/drawing/2014/main" id="{263FEFD2-C99F-CCC3-A26D-3FFE46E723B1}"/>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F00A0F46-6FE7-42ED-1D2D-E89AE8EC65FD}"/>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grpSp>
      <p:sp>
        <p:nvSpPr>
          <p:cNvPr id="16" name="标题 1">
            <a:extLst>
              <a:ext uri="{FF2B5EF4-FFF2-40B4-BE49-F238E27FC236}">
                <a16:creationId xmlns:a16="http://schemas.microsoft.com/office/drawing/2014/main" id="{8583839D-A6D9-3E5D-6F48-963772B579C1}"/>
              </a:ext>
            </a:extLst>
          </p:cNvPr>
          <p:cNvSpPr txBox="1">
            <a:spLocks/>
          </p:cNvSpPr>
          <p:nvPr/>
        </p:nvSpPr>
        <p:spPr>
          <a:xfrm>
            <a:off x="267275" y="2440566"/>
            <a:ext cx="3442130" cy="148364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600" b="1" dirty="0">
                <a:latin typeface="Microsoft YaHei" panose="020B0503020204020204" pitchFamily="34" charset="-122"/>
                <a:ea typeface="Microsoft YaHei" panose="020B0503020204020204" pitchFamily="34" charset="-122"/>
              </a:rPr>
              <a:t>生物的类别</a:t>
            </a:r>
            <a:endParaRPr lang="en-US" altLang="zh-CN" sz="3600" b="1" dirty="0">
              <a:latin typeface="Microsoft YaHei" panose="020B0503020204020204" pitchFamily="34" charset="-122"/>
              <a:ea typeface="Microsoft YaHei" panose="020B0503020204020204" pitchFamily="34" charset="-122"/>
            </a:endParaRPr>
          </a:p>
          <a:p>
            <a:pPr algn="ctr">
              <a:lnSpc>
                <a:spcPct val="100000"/>
              </a:lnSpc>
            </a:pPr>
            <a:r>
              <a:rPr lang="zh-CN" altLang="en-US" sz="3600" b="1" dirty="0">
                <a:latin typeface="Microsoft YaHei" panose="020B0503020204020204" pitchFamily="34" charset="-122"/>
                <a:ea typeface="Microsoft YaHei" panose="020B0503020204020204" pitchFamily="34" charset="-122"/>
              </a:rPr>
              <a:t>是怎么产生的？</a:t>
            </a:r>
          </a:p>
        </p:txBody>
      </p:sp>
      <p:sp>
        <p:nvSpPr>
          <p:cNvPr id="17" name="标题 1">
            <a:extLst>
              <a:ext uri="{FF2B5EF4-FFF2-40B4-BE49-F238E27FC236}">
                <a16:creationId xmlns:a16="http://schemas.microsoft.com/office/drawing/2014/main" id="{DF5D344A-A9B5-0C17-EBA0-D4256BBD9917}"/>
              </a:ext>
            </a:extLst>
          </p:cNvPr>
          <p:cNvSpPr txBox="1">
            <a:spLocks/>
          </p:cNvSpPr>
          <p:nvPr/>
        </p:nvSpPr>
        <p:spPr>
          <a:xfrm>
            <a:off x="281167" y="3678881"/>
            <a:ext cx="3428237" cy="98183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280"/>
              </a:lnSpc>
            </a:pPr>
            <a:r>
              <a:rPr lang="zh-CN" altLang="en-US" sz="2400" b="1" dirty="0">
                <a:latin typeface="Microsoft YaHei" panose="020B0503020204020204" pitchFamily="34" charset="-122"/>
                <a:ea typeface="Microsoft YaHei" panose="020B0503020204020204" pitchFamily="34" charset="-122"/>
              </a:rPr>
              <a:t>创世记</a:t>
            </a:r>
            <a:r>
              <a:rPr lang="en-US" altLang="zh-CN" sz="2400" b="1" dirty="0">
                <a:latin typeface="Microsoft YaHei" panose="020B0503020204020204" pitchFamily="34" charset="-122"/>
                <a:ea typeface="Microsoft YaHei" panose="020B0503020204020204" pitchFamily="34" charset="-122"/>
              </a:rPr>
              <a:t>1:24</a:t>
            </a:r>
          </a:p>
          <a:p>
            <a:pPr algn="ctr">
              <a:lnSpc>
                <a:spcPts val="32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6</a:t>
            </a:r>
            <a:r>
              <a:rPr lang="zh-CN" altLang="en-US" sz="2400" b="1" dirty="0">
                <a:latin typeface="Microsoft YaHei" panose="020B0503020204020204" pitchFamily="34" charset="-122"/>
                <a:ea typeface="Microsoft YaHei" panose="020B0503020204020204" pitchFamily="34" charset="-122"/>
              </a:rPr>
              <a:t>课</a:t>
            </a:r>
          </a:p>
        </p:txBody>
      </p:sp>
      <p:pic>
        <p:nvPicPr>
          <p:cNvPr id="5" name="图片 4">
            <a:extLst>
              <a:ext uri="{FF2B5EF4-FFF2-40B4-BE49-F238E27FC236}">
                <a16:creationId xmlns:a16="http://schemas.microsoft.com/office/drawing/2014/main" id="{0C58DD1B-2878-52E4-3D4A-4705A4AEDAC0}"/>
              </a:ext>
            </a:extLst>
          </p:cNvPr>
          <p:cNvPicPr>
            <a:picLocks noChangeAspect="1"/>
          </p:cNvPicPr>
          <p:nvPr/>
        </p:nvPicPr>
        <p:blipFill rotWithShape="1">
          <a:blip r:embed="rId4"/>
          <a:srcRect l="13131" r="19705"/>
          <a:stretch/>
        </p:blipFill>
        <p:spPr>
          <a:xfrm>
            <a:off x="3923817" y="4917"/>
            <a:ext cx="5220183" cy="68530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3392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705EF127-80B8-5E8E-5D8C-F6424829E79D}"/>
              </a:ext>
            </a:extLst>
          </p:cNvPr>
          <p:cNvPicPr>
            <a:picLocks noChangeAspect="1"/>
          </p:cNvPicPr>
          <p:nvPr/>
        </p:nvPicPr>
        <p:blipFill rotWithShape="1">
          <a:blip r:embed="rId3"/>
          <a:srcRect t="27390" b="2910"/>
          <a:stretch/>
        </p:blipFill>
        <p:spPr>
          <a:xfrm>
            <a:off x="0" y="4728155"/>
            <a:ext cx="1668400" cy="21298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06330F37-C9CF-C372-8589-72859D331843}"/>
              </a:ext>
            </a:extLst>
          </p:cNvPr>
          <p:cNvPicPr>
            <a:picLocks noChangeAspect="1"/>
          </p:cNvPicPr>
          <p:nvPr/>
        </p:nvPicPr>
        <p:blipFill>
          <a:blip r:embed="rId4"/>
          <a:stretch>
            <a:fillRect/>
          </a:stretch>
        </p:blipFill>
        <p:spPr>
          <a:xfrm>
            <a:off x="3613085" y="3238254"/>
            <a:ext cx="1696626" cy="25429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8C079A88-F5CF-A4BA-7EC7-6A8480DB8F72}"/>
              </a:ext>
            </a:extLst>
          </p:cNvPr>
          <p:cNvPicPr>
            <a:picLocks noChangeAspect="1"/>
          </p:cNvPicPr>
          <p:nvPr/>
        </p:nvPicPr>
        <p:blipFill rotWithShape="1">
          <a:blip r:embed="rId5"/>
          <a:srcRect l="22757" r="22972"/>
          <a:stretch/>
        </p:blipFill>
        <p:spPr>
          <a:xfrm>
            <a:off x="1730597" y="4091354"/>
            <a:ext cx="1820291" cy="22360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FB1F95A8-7C88-197D-245F-A7F642E93C4A}"/>
              </a:ext>
            </a:extLst>
          </p:cNvPr>
          <p:cNvPicPr>
            <a:picLocks noChangeAspect="1"/>
          </p:cNvPicPr>
          <p:nvPr/>
        </p:nvPicPr>
        <p:blipFill rotWithShape="1">
          <a:blip r:embed="rId6"/>
          <a:srcRect t="8034" b="2906"/>
          <a:stretch/>
        </p:blipFill>
        <p:spPr>
          <a:xfrm>
            <a:off x="7194628" y="3724453"/>
            <a:ext cx="1949372" cy="2841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BAACB4D4-BFC6-5ADF-75CB-5ECF9BBA2880}"/>
              </a:ext>
            </a:extLst>
          </p:cNvPr>
          <p:cNvPicPr>
            <a:picLocks noChangeAspect="1"/>
          </p:cNvPicPr>
          <p:nvPr/>
        </p:nvPicPr>
        <p:blipFill rotWithShape="1">
          <a:blip r:embed="rId7"/>
          <a:srcRect t="12534" r="15175"/>
          <a:stretch/>
        </p:blipFill>
        <p:spPr>
          <a:xfrm>
            <a:off x="1727014" y="1214813"/>
            <a:ext cx="1823925" cy="28237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FB693C18-EA31-C0A5-ADC6-8D901BDC1A5A}"/>
              </a:ext>
            </a:extLst>
          </p:cNvPr>
          <p:cNvPicPr>
            <a:picLocks noChangeAspect="1"/>
          </p:cNvPicPr>
          <p:nvPr/>
        </p:nvPicPr>
        <p:blipFill>
          <a:blip r:embed="rId8"/>
          <a:stretch>
            <a:fillRect/>
          </a:stretch>
        </p:blipFill>
        <p:spPr>
          <a:xfrm>
            <a:off x="3609788" y="628180"/>
            <a:ext cx="1702859" cy="25468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a:extLst>
              <a:ext uri="{FF2B5EF4-FFF2-40B4-BE49-F238E27FC236}">
                <a16:creationId xmlns:a16="http://schemas.microsoft.com/office/drawing/2014/main" id="{5D1BC390-6E16-82D3-785C-C6A44C995197}"/>
              </a:ext>
            </a:extLst>
          </p:cNvPr>
          <p:cNvPicPr>
            <a:picLocks noChangeAspect="1"/>
          </p:cNvPicPr>
          <p:nvPr/>
        </p:nvPicPr>
        <p:blipFill rotWithShape="1">
          <a:blip r:embed="rId9"/>
          <a:srcRect l="8286" t="13313" r="7146"/>
          <a:stretch/>
        </p:blipFill>
        <p:spPr>
          <a:xfrm>
            <a:off x="5371496" y="2820030"/>
            <a:ext cx="1764517" cy="27258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E7F80925-4158-03A9-B9F5-54355641ECB1}"/>
              </a:ext>
            </a:extLst>
          </p:cNvPr>
          <p:cNvPicPr>
            <a:picLocks noChangeAspect="1"/>
          </p:cNvPicPr>
          <p:nvPr/>
        </p:nvPicPr>
        <p:blipFill rotWithShape="1">
          <a:blip r:embed="rId10"/>
          <a:srcRect r="4657"/>
          <a:stretch/>
        </p:blipFill>
        <p:spPr>
          <a:xfrm>
            <a:off x="5371496" y="0"/>
            <a:ext cx="1764517" cy="2767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9CA72824-7A63-2B9B-6F6B-A0FB3E192DDA}"/>
              </a:ext>
            </a:extLst>
          </p:cNvPr>
          <p:cNvPicPr>
            <a:picLocks noChangeAspect="1"/>
          </p:cNvPicPr>
          <p:nvPr/>
        </p:nvPicPr>
        <p:blipFill rotWithShape="1">
          <a:blip r:embed="rId11"/>
          <a:srcRect l="5805"/>
          <a:stretch/>
        </p:blipFill>
        <p:spPr>
          <a:xfrm>
            <a:off x="7194627" y="1003892"/>
            <a:ext cx="1949373" cy="26686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 24">
            <a:extLst>
              <a:ext uri="{FF2B5EF4-FFF2-40B4-BE49-F238E27FC236}">
                <a16:creationId xmlns:a16="http://schemas.microsoft.com/office/drawing/2014/main" id="{8CCB3F90-A1A3-B5AA-E3A9-ECADF75F7322}"/>
              </a:ext>
            </a:extLst>
          </p:cNvPr>
          <p:cNvPicPr>
            <a:picLocks noChangeAspect="1"/>
          </p:cNvPicPr>
          <p:nvPr/>
        </p:nvPicPr>
        <p:blipFill>
          <a:blip r:embed="rId12"/>
          <a:stretch>
            <a:fillRect/>
          </a:stretch>
        </p:blipFill>
        <p:spPr>
          <a:xfrm>
            <a:off x="-35922" y="2118915"/>
            <a:ext cx="1704322" cy="25564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7726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13486D7-14A0-D02C-E3CD-A532EBE0054A}"/>
              </a:ext>
            </a:extLst>
          </p:cNvPr>
          <p:cNvPicPr>
            <a:picLocks noChangeAspect="1"/>
          </p:cNvPicPr>
          <p:nvPr/>
        </p:nvPicPr>
        <p:blipFill>
          <a:blip r:embed="rId3"/>
          <a:stretch>
            <a:fillRect/>
          </a:stretch>
        </p:blipFill>
        <p:spPr>
          <a:xfrm>
            <a:off x="1821774" y="1682235"/>
            <a:ext cx="5500451" cy="3493529"/>
          </a:xfrm>
          <a:prstGeom prst="rect">
            <a:avLst/>
          </a:prstGeom>
        </p:spPr>
      </p:pic>
    </p:spTree>
    <p:extLst>
      <p:ext uri="{BB962C8B-B14F-4D97-AF65-F5344CB8AC3E}">
        <p14:creationId xmlns:p14="http://schemas.microsoft.com/office/powerpoint/2010/main" val="2190508873"/>
      </p:ext>
    </p:extLst>
  </p:cSld>
  <p:clrMapOvr>
    <a:masterClrMapping/>
  </p:clrMapOvr>
  <mc:AlternateContent xmlns:mc="http://schemas.openxmlformats.org/markup-compatibility/2006" xmlns:p159="http://schemas.microsoft.com/office/powerpoint/2015/09/main">
    <mc:Choice Requires="p159">
      <p:transition advClick="0" advTm="2000">
        <p159:morph option="byObject"/>
      </p:transition>
    </mc:Choice>
    <mc:Fallback xmlns="">
      <p:transition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1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a:extLst>
              <a:ext uri="{FF2B5EF4-FFF2-40B4-BE49-F238E27FC236}">
                <a16:creationId xmlns:a16="http://schemas.microsoft.com/office/drawing/2014/main" id="{11FCC0CE-D402-84BC-BEB8-C70A557CF6E1}"/>
              </a:ext>
            </a:extLst>
          </p:cNvPr>
          <p:cNvGrpSpPr/>
          <p:nvPr/>
        </p:nvGrpSpPr>
        <p:grpSpPr>
          <a:xfrm>
            <a:off x="498165" y="3617628"/>
            <a:ext cx="8114624" cy="2905792"/>
            <a:chOff x="-271050" y="3259016"/>
            <a:chExt cx="9456860" cy="3386438"/>
          </a:xfrm>
        </p:grpSpPr>
        <p:pic>
          <p:nvPicPr>
            <p:cNvPr id="10" name="图片 9">
              <a:extLst>
                <a:ext uri="{FF2B5EF4-FFF2-40B4-BE49-F238E27FC236}">
                  <a16:creationId xmlns:a16="http://schemas.microsoft.com/office/drawing/2014/main" id="{A2DBD8C9-B5D9-DF22-D6BC-B01C4A2704F3}"/>
                </a:ext>
              </a:extLst>
            </p:cNvPr>
            <p:cNvPicPr>
              <a:picLocks noChangeAspect="1"/>
            </p:cNvPicPr>
            <p:nvPr/>
          </p:nvPicPr>
          <p:blipFill>
            <a:blip r:embed="rId3"/>
            <a:stretch>
              <a:fillRect/>
            </a:stretch>
          </p:blipFill>
          <p:spPr>
            <a:xfrm>
              <a:off x="2842392" y="3259016"/>
              <a:ext cx="1634017" cy="1770185"/>
            </a:xfrm>
            <a:prstGeom prst="rect">
              <a:avLst/>
            </a:prstGeom>
          </p:spPr>
        </p:pic>
        <p:pic>
          <p:nvPicPr>
            <p:cNvPr id="14" name="图片 13">
              <a:extLst>
                <a:ext uri="{FF2B5EF4-FFF2-40B4-BE49-F238E27FC236}">
                  <a16:creationId xmlns:a16="http://schemas.microsoft.com/office/drawing/2014/main" id="{C3AA0B2B-E62D-8C2D-EC4B-9065526D6D4F}"/>
                </a:ext>
              </a:extLst>
            </p:cNvPr>
            <p:cNvPicPr>
              <a:picLocks noChangeAspect="1"/>
            </p:cNvPicPr>
            <p:nvPr/>
          </p:nvPicPr>
          <p:blipFill>
            <a:blip r:embed="rId4"/>
            <a:stretch>
              <a:fillRect/>
            </a:stretch>
          </p:blipFill>
          <p:spPr>
            <a:xfrm>
              <a:off x="-271050" y="3275181"/>
              <a:ext cx="1634017" cy="1770185"/>
            </a:xfrm>
            <a:prstGeom prst="rect">
              <a:avLst/>
            </a:prstGeom>
          </p:spPr>
        </p:pic>
        <p:pic>
          <p:nvPicPr>
            <p:cNvPr id="16" name="图片 15">
              <a:extLst>
                <a:ext uri="{FF2B5EF4-FFF2-40B4-BE49-F238E27FC236}">
                  <a16:creationId xmlns:a16="http://schemas.microsoft.com/office/drawing/2014/main" id="{5C2A79D8-32AB-FE30-B336-47B5B476227A}"/>
                </a:ext>
              </a:extLst>
            </p:cNvPr>
            <p:cNvPicPr>
              <a:picLocks noChangeAspect="1"/>
            </p:cNvPicPr>
            <p:nvPr/>
          </p:nvPicPr>
          <p:blipFill>
            <a:blip r:embed="rId5"/>
            <a:stretch>
              <a:fillRect/>
            </a:stretch>
          </p:blipFill>
          <p:spPr>
            <a:xfrm>
              <a:off x="7551793" y="4875269"/>
              <a:ext cx="1634017" cy="1770185"/>
            </a:xfrm>
            <a:prstGeom prst="rect">
              <a:avLst/>
            </a:prstGeom>
          </p:spPr>
        </p:pic>
        <p:pic>
          <p:nvPicPr>
            <p:cNvPr id="20" name="图片 19">
              <a:extLst>
                <a:ext uri="{FF2B5EF4-FFF2-40B4-BE49-F238E27FC236}">
                  <a16:creationId xmlns:a16="http://schemas.microsoft.com/office/drawing/2014/main" id="{276B4EE6-6783-07F0-491C-44D4C1406194}"/>
                </a:ext>
              </a:extLst>
            </p:cNvPr>
            <p:cNvPicPr>
              <a:picLocks noChangeAspect="1"/>
            </p:cNvPicPr>
            <p:nvPr/>
          </p:nvPicPr>
          <p:blipFill>
            <a:blip r:embed="rId6"/>
            <a:stretch>
              <a:fillRect/>
            </a:stretch>
          </p:blipFill>
          <p:spPr>
            <a:xfrm>
              <a:off x="5958027" y="4875269"/>
              <a:ext cx="1634017" cy="1770185"/>
            </a:xfrm>
            <a:prstGeom prst="rect">
              <a:avLst/>
            </a:prstGeom>
          </p:spPr>
        </p:pic>
        <p:pic>
          <p:nvPicPr>
            <p:cNvPr id="24" name="图片 23">
              <a:extLst>
                <a:ext uri="{FF2B5EF4-FFF2-40B4-BE49-F238E27FC236}">
                  <a16:creationId xmlns:a16="http://schemas.microsoft.com/office/drawing/2014/main" id="{DCE78BAA-FEC6-B3AF-6E36-F1D582D95135}"/>
                </a:ext>
              </a:extLst>
            </p:cNvPr>
            <p:cNvPicPr>
              <a:picLocks noChangeAspect="1"/>
            </p:cNvPicPr>
            <p:nvPr/>
          </p:nvPicPr>
          <p:blipFill>
            <a:blip r:embed="rId7"/>
            <a:stretch>
              <a:fillRect/>
            </a:stretch>
          </p:blipFill>
          <p:spPr>
            <a:xfrm>
              <a:off x="4406071" y="4875269"/>
              <a:ext cx="1634017" cy="1770185"/>
            </a:xfrm>
            <a:prstGeom prst="rect">
              <a:avLst/>
            </a:prstGeom>
          </p:spPr>
        </p:pic>
        <p:pic>
          <p:nvPicPr>
            <p:cNvPr id="27" name="图片 26">
              <a:extLst>
                <a:ext uri="{FF2B5EF4-FFF2-40B4-BE49-F238E27FC236}">
                  <a16:creationId xmlns:a16="http://schemas.microsoft.com/office/drawing/2014/main" id="{F012D4CF-1AB1-17E4-0F23-49851BF923AB}"/>
                </a:ext>
              </a:extLst>
            </p:cNvPr>
            <p:cNvPicPr>
              <a:picLocks noChangeAspect="1"/>
            </p:cNvPicPr>
            <p:nvPr/>
          </p:nvPicPr>
          <p:blipFill>
            <a:blip r:embed="rId8"/>
            <a:stretch>
              <a:fillRect/>
            </a:stretch>
          </p:blipFill>
          <p:spPr>
            <a:xfrm>
              <a:off x="2842392" y="4875269"/>
              <a:ext cx="1634017" cy="1770185"/>
            </a:xfrm>
            <a:prstGeom prst="rect">
              <a:avLst/>
            </a:prstGeom>
          </p:spPr>
        </p:pic>
        <p:pic>
          <p:nvPicPr>
            <p:cNvPr id="29" name="图片 28">
              <a:extLst>
                <a:ext uri="{FF2B5EF4-FFF2-40B4-BE49-F238E27FC236}">
                  <a16:creationId xmlns:a16="http://schemas.microsoft.com/office/drawing/2014/main" id="{B9B809FC-4FC4-4B0A-1123-3F7DA739BBF3}"/>
                </a:ext>
              </a:extLst>
            </p:cNvPr>
            <p:cNvPicPr>
              <a:picLocks noChangeAspect="1"/>
            </p:cNvPicPr>
            <p:nvPr/>
          </p:nvPicPr>
          <p:blipFill>
            <a:blip r:embed="rId9"/>
            <a:stretch>
              <a:fillRect/>
            </a:stretch>
          </p:blipFill>
          <p:spPr>
            <a:xfrm>
              <a:off x="1290436" y="4875269"/>
              <a:ext cx="1634017" cy="1770185"/>
            </a:xfrm>
            <a:prstGeom prst="rect">
              <a:avLst/>
            </a:prstGeom>
          </p:spPr>
        </p:pic>
        <p:pic>
          <p:nvPicPr>
            <p:cNvPr id="31" name="图片 30">
              <a:extLst>
                <a:ext uri="{FF2B5EF4-FFF2-40B4-BE49-F238E27FC236}">
                  <a16:creationId xmlns:a16="http://schemas.microsoft.com/office/drawing/2014/main" id="{CA8FD585-A773-736D-2026-0D2D1BAF4579}"/>
                </a:ext>
              </a:extLst>
            </p:cNvPr>
            <p:cNvPicPr>
              <a:picLocks noChangeAspect="1"/>
            </p:cNvPicPr>
            <p:nvPr/>
          </p:nvPicPr>
          <p:blipFill>
            <a:blip r:embed="rId10"/>
            <a:stretch>
              <a:fillRect/>
            </a:stretch>
          </p:blipFill>
          <p:spPr>
            <a:xfrm>
              <a:off x="7509983" y="3259016"/>
              <a:ext cx="1634017" cy="1770185"/>
            </a:xfrm>
            <a:prstGeom prst="rect">
              <a:avLst/>
            </a:prstGeom>
          </p:spPr>
        </p:pic>
        <p:pic>
          <p:nvPicPr>
            <p:cNvPr id="33" name="图片 32">
              <a:extLst>
                <a:ext uri="{FF2B5EF4-FFF2-40B4-BE49-F238E27FC236}">
                  <a16:creationId xmlns:a16="http://schemas.microsoft.com/office/drawing/2014/main" id="{A6F3AEE0-6F1A-08FD-2F4F-7D4FEFDC5FE4}"/>
                </a:ext>
              </a:extLst>
            </p:cNvPr>
            <p:cNvPicPr>
              <a:picLocks noChangeAspect="1"/>
            </p:cNvPicPr>
            <p:nvPr/>
          </p:nvPicPr>
          <p:blipFill>
            <a:blip r:embed="rId11"/>
            <a:stretch>
              <a:fillRect/>
            </a:stretch>
          </p:blipFill>
          <p:spPr>
            <a:xfrm>
              <a:off x="5958027" y="3259016"/>
              <a:ext cx="1634017" cy="1770185"/>
            </a:xfrm>
            <a:prstGeom prst="rect">
              <a:avLst/>
            </a:prstGeom>
          </p:spPr>
        </p:pic>
        <p:pic>
          <p:nvPicPr>
            <p:cNvPr id="35" name="图片 34">
              <a:extLst>
                <a:ext uri="{FF2B5EF4-FFF2-40B4-BE49-F238E27FC236}">
                  <a16:creationId xmlns:a16="http://schemas.microsoft.com/office/drawing/2014/main" id="{414F4510-4989-EC6F-5579-3932F346320D}"/>
                </a:ext>
              </a:extLst>
            </p:cNvPr>
            <p:cNvPicPr>
              <a:picLocks noChangeAspect="1"/>
            </p:cNvPicPr>
            <p:nvPr/>
          </p:nvPicPr>
          <p:blipFill>
            <a:blip r:embed="rId12"/>
            <a:stretch>
              <a:fillRect/>
            </a:stretch>
          </p:blipFill>
          <p:spPr>
            <a:xfrm>
              <a:off x="4406071" y="3259016"/>
              <a:ext cx="1634017" cy="1770185"/>
            </a:xfrm>
            <a:prstGeom prst="rect">
              <a:avLst/>
            </a:prstGeom>
          </p:spPr>
        </p:pic>
        <p:pic>
          <p:nvPicPr>
            <p:cNvPr id="37" name="图片 36">
              <a:extLst>
                <a:ext uri="{FF2B5EF4-FFF2-40B4-BE49-F238E27FC236}">
                  <a16:creationId xmlns:a16="http://schemas.microsoft.com/office/drawing/2014/main" id="{56F949BB-CAA2-A022-1550-801F92304763}"/>
                </a:ext>
              </a:extLst>
            </p:cNvPr>
            <p:cNvPicPr>
              <a:picLocks noChangeAspect="1"/>
            </p:cNvPicPr>
            <p:nvPr/>
          </p:nvPicPr>
          <p:blipFill>
            <a:blip r:embed="rId13"/>
            <a:stretch>
              <a:fillRect/>
            </a:stretch>
          </p:blipFill>
          <p:spPr>
            <a:xfrm>
              <a:off x="1290436" y="3259016"/>
              <a:ext cx="1634017" cy="1770185"/>
            </a:xfrm>
            <a:prstGeom prst="rect">
              <a:avLst/>
            </a:prstGeom>
          </p:spPr>
        </p:pic>
      </p:grpSp>
      <p:sp>
        <p:nvSpPr>
          <p:cNvPr id="38" name="文本框 37">
            <a:extLst>
              <a:ext uri="{FF2B5EF4-FFF2-40B4-BE49-F238E27FC236}">
                <a16:creationId xmlns:a16="http://schemas.microsoft.com/office/drawing/2014/main" id="{FACA4222-93CD-1549-336A-9A6637BF9B64}"/>
              </a:ext>
            </a:extLst>
          </p:cNvPr>
          <p:cNvSpPr txBox="1"/>
          <p:nvPr/>
        </p:nvSpPr>
        <p:spPr>
          <a:xfrm>
            <a:off x="691662" y="506295"/>
            <a:ext cx="8112369" cy="2746393"/>
          </a:xfrm>
          <a:prstGeom prst="rect">
            <a:avLst/>
          </a:prstGeom>
          <a:noFill/>
        </p:spPr>
        <p:txBody>
          <a:bodyPr wrap="square">
            <a:spAutoFit/>
          </a:bodyPr>
          <a:lstStyle/>
          <a:p>
            <a:pPr>
              <a:lnSpc>
                <a:spcPts val="3500"/>
              </a:lnSpc>
            </a:pPr>
            <a:r>
              <a:rPr lang="zh-CN" altLang="zh-CN" sz="2400" b="1" dirty="0">
                <a:solidFill>
                  <a:srgbClr val="000000"/>
                </a:solidFill>
                <a:effectLst/>
                <a:latin typeface="Microsoft YaHei" panose="020B0503020204020204" pitchFamily="34" charset="-122"/>
                <a:ea typeface="Microsoft YaHei" panose="020B0503020204020204" pitchFamily="34" charset="-122"/>
              </a:rPr>
              <a:t>挑战</a:t>
            </a:r>
            <a:r>
              <a:rPr lang="zh-CN" altLang="en-US" sz="2400" b="1" dirty="0">
                <a:solidFill>
                  <a:srgbClr val="000000"/>
                </a:solidFill>
                <a:effectLst/>
                <a:latin typeface="Microsoft YaHei" panose="020B0503020204020204" pitchFamily="34" charset="-122"/>
                <a:ea typeface="Microsoft YaHei" panose="020B0503020204020204" pitchFamily="34" charset="-122"/>
              </a:rPr>
              <a:t>：</a:t>
            </a:r>
            <a:r>
              <a:rPr lang="zh-CN" altLang="zh-CN" sz="2400" dirty="0">
                <a:solidFill>
                  <a:srgbClr val="000000"/>
                </a:solidFill>
                <a:effectLst/>
                <a:latin typeface="Microsoft YaHei" panose="020B0503020204020204" pitchFamily="34" charset="-122"/>
                <a:ea typeface="Microsoft YaHei" panose="020B0503020204020204" pitchFamily="34" charset="-122"/>
              </a:rPr>
              <a:t>以小组为单位，在</a:t>
            </a:r>
            <a:r>
              <a:rPr lang="zh-CN" altLang="en-US" sz="2400" dirty="0">
                <a:solidFill>
                  <a:srgbClr val="000000"/>
                </a:solidFill>
                <a:effectLst/>
                <a:latin typeface="Microsoft YaHei" panose="020B0503020204020204" pitchFamily="34" charset="-122"/>
                <a:ea typeface="Microsoft YaHei" panose="020B0503020204020204" pitchFamily="34" charset="-122"/>
              </a:rPr>
              <a:t>下</a:t>
            </a:r>
            <a:r>
              <a:rPr lang="zh-CN" altLang="zh-CN" sz="2400" dirty="0">
                <a:solidFill>
                  <a:srgbClr val="000000"/>
                </a:solidFill>
                <a:effectLst/>
                <a:latin typeface="Microsoft YaHei" panose="020B0503020204020204" pitchFamily="34" charset="-122"/>
                <a:ea typeface="Microsoft YaHei" panose="020B0503020204020204" pitchFamily="34" charset="-122"/>
              </a:rPr>
              <a:t>图中找出：</a:t>
            </a:r>
            <a:endParaRPr lang="zh-CN" altLang="zh-CN" sz="2400" dirty="0">
              <a:effectLst/>
              <a:latin typeface="Microsoft YaHei" panose="020B0503020204020204" pitchFamily="34" charset="-122"/>
              <a:ea typeface="Microsoft YaHei" panose="020B0503020204020204" pitchFamily="34" charset="-122"/>
            </a:endParaRPr>
          </a:p>
          <a:p>
            <a:pPr marL="342900" lvl="0" indent="-342900">
              <a:lnSpc>
                <a:spcPts val="3500"/>
              </a:lnSpc>
              <a:buFont typeface="+mj-lt"/>
              <a:buAutoNum type="arabicPeriod"/>
            </a:pPr>
            <a:r>
              <a:rPr lang="zh-CN" altLang="zh-CN" sz="2400" b="1" dirty="0">
                <a:solidFill>
                  <a:srgbClr val="00B050"/>
                </a:solidFill>
                <a:effectLst/>
                <a:latin typeface="Microsoft YaHei" panose="020B0503020204020204" pitchFamily="34" charset="-122"/>
                <a:ea typeface="Microsoft YaHei" panose="020B0503020204020204" pitchFamily="34" charset="-122"/>
              </a:rPr>
              <a:t>犬科</a:t>
            </a:r>
            <a:r>
              <a:rPr lang="zh-CN" altLang="zh-CN" sz="2400" dirty="0">
                <a:solidFill>
                  <a:srgbClr val="000000"/>
                </a:solidFill>
                <a:effectLst/>
                <a:latin typeface="Microsoft YaHei" panose="020B0503020204020204" pitchFamily="34" charset="-122"/>
                <a:ea typeface="Microsoft YaHei" panose="020B0503020204020204" pitchFamily="34" charset="-122"/>
              </a:rPr>
              <a:t>家族的动物，用</a:t>
            </a:r>
            <a:r>
              <a:rPr lang="zh-CN" altLang="en-US" sz="2400" b="1" dirty="0">
                <a:solidFill>
                  <a:schemeClr val="bg1"/>
                </a:solidFill>
                <a:effectLst>
                  <a:outerShdw blurRad="50800" dist="38100" dir="2700000" algn="tl" rotWithShape="0">
                    <a:prstClr val="black">
                      <a:alpha val="40000"/>
                    </a:prstClr>
                  </a:outerShdw>
                </a:effectLst>
                <a:highlight>
                  <a:srgbClr val="008000"/>
                </a:highlight>
                <a:latin typeface="Microsoft YaHei" panose="020B0503020204020204" pitchFamily="34" charset="-122"/>
                <a:ea typeface="Microsoft YaHei" panose="020B0503020204020204" pitchFamily="34" charset="-122"/>
              </a:rPr>
              <a:t>绿色</a:t>
            </a:r>
            <a:r>
              <a:rPr lang="zh-CN" altLang="zh-CN" sz="2400" dirty="0">
                <a:solidFill>
                  <a:srgbClr val="000000"/>
                </a:solidFill>
                <a:effectLst/>
                <a:latin typeface="Microsoft YaHei" panose="020B0503020204020204" pitchFamily="34" charset="-122"/>
                <a:ea typeface="Microsoft YaHei" panose="020B0503020204020204" pitchFamily="34" charset="-122"/>
              </a:rPr>
              <a:t>填充该动物的圆圈，如图所示。</a:t>
            </a:r>
            <a:endParaRPr lang="zh-CN" altLang="zh-CN" sz="2400" dirty="0">
              <a:effectLst/>
              <a:latin typeface="Microsoft YaHei" panose="020B0503020204020204" pitchFamily="34" charset="-122"/>
              <a:ea typeface="Microsoft YaHei" panose="020B0503020204020204" pitchFamily="34" charset="-122"/>
            </a:endParaRPr>
          </a:p>
          <a:p>
            <a:pPr marL="342900" lvl="0" indent="-342900">
              <a:lnSpc>
                <a:spcPts val="3500"/>
              </a:lnSpc>
              <a:buFont typeface="+mj-lt"/>
              <a:buAutoNum type="arabicPeriod"/>
            </a:pPr>
            <a:r>
              <a:rPr lang="zh-CN" altLang="zh-CN" sz="2400" b="1" dirty="0">
                <a:solidFill>
                  <a:srgbClr val="FF0000"/>
                </a:solidFill>
                <a:effectLst/>
                <a:latin typeface="Microsoft YaHei" panose="020B0503020204020204" pitchFamily="34" charset="-122"/>
                <a:ea typeface="Microsoft YaHei" panose="020B0503020204020204" pitchFamily="34" charset="-122"/>
              </a:rPr>
              <a:t>猫科</a:t>
            </a:r>
            <a:r>
              <a:rPr lang="zh-CN" altLang="zh-CN" sz="2400" dirty="0">
                <a:solidFill>
                  <a:srgbClr val="000000"/>
                </a:solidFill>
                <a:effectLst/>
                <a:latin typeface="Microsoft YaHei" panose="020B0503020204020204" pitchFamily="34" charset="-122"/>
                <a:ea typeface="Microsoft YaHei" panose="020B0503020204020204" pitchFamily="34" charset="-122"/>
              </a:rPr>
              <a:t>家族的动物，用</a:t>
            </a:r>
            <a:r>
              <a:rPr lang="zh-CN" altLang="zh-CN" sz="2400" b="1" dirty="0">
                <a:solidFill>
                  <a:schemeClr val="bg1"/>
                </a:solidFill>
                <a:effectLst>
                  <a:outerShdw blurRad="50800" dist="38100" dir="2700000" algn="tl" rotWithShape="0">
                    <a:prstClr val="black">
                      <a:alpha val="40000"/>
                    </a:prstClr>
                  </a:outerShdw>
                </a:effectLst>
                <a:highlight>
                  <a:srgbClr val="FF0000"/>
                </a:highlight>
                <a:latin typeface="Microsoft YaHei" panose="020B0503020204020204" pitchFamily="34" charset="-122"/>
                <a:ea typeface="Microsoft YaHei" panose="020B0503020204020204" pitchFamily="34" charset="-122"/>
              </a:rPr>
              <a:t>红色</a:t>
            </a:r>
            <a:r>
              <a:rPr lang="zh-CN" altLang="zh-CN" sz="2400" dirty="0">
                <a:solidFill>
                  <a:srgbClr val="000000"/>
                </a:solidFill>
                <a:effectLst/>
                <a:latin typeface="Microsoft YaHei" panose="020B0503020204020204" pitchFamily="34" charset="-122"/>
                <a:ea typeface="Microsoft YaHei" panose="020B0503020204020204" pitchFamily="34" charset="-122"/>
              </a:rPr>
              <a:t>填充。</a:t>
            </a:r>
            <a:endParaRPr lang="zh-CN" altLang="zh-CN" sz="2400" dirty="0">
              <a:effectLst/>
              <a:latin typeface="Microsoft YaHei" panose="020B0503020204020204" pitchFamily="34" charset="-122"/>
              <a:ea typeface="Microsoft YaHei" panose="020B0503020204020204" pitchFamily="34" charset="-122"/>
            </a:endParaRPr>
          </a:p>
          <a:p>
            <a:pPr marL="342900" lvl="0" indent="-342900">
              <a:lnSpc>
                <a:spcPts val="3500"/>
              </a:lnSpc>
              <a:buFont typeface="+mj-lt"/>
              <a:buAutoNum type="arabicPeriod"/>
            </a:pPr>
            <a:r>
              <a:rPr lang="zh-CN" altLang="zh-CN" sz="2400" b="1" dirty="0">
                <a:solidFill>
                  <a:srgbClr val="1A00FF"/>
                </a:solidFill>
                <a:effectLst/>
                <a:latin typeface="Microsoft YaHei" panose="020B0503020204020204" pitchFamily="34" charset="-122"/>
                <a:ea typeface="Microsoft YaHei" panose="020B0503020204020204" pitchFamily="34" charset="-122"/>
              </a:rPr>
              <a:t>马科</a:t>
            </a:r>
            <a:r>
              <a:rPr lang="zh-CN" altLang="zh-CN" sz="2400" dirty="0">
                <a:solidFill>
                  <a:srgbClr val="000000"/>
                </a:solidFill>
                <a:effectLst/>
                <a:latin typeface="Microsoft YaHei" panose="020B0503020204020204" pitchFamily="34" charset="-122"/>
                <a:ea typeface="Microsoft YaHei" panose="020B0503020204020204" pitchFamily="34" charset="-122"/>
              </a:rPr>
              <a:t>家族的动物，用</a:t>
            </a:r>
            <a:r>
              <a:rPr lang="zh-CN" altLang="zh-CN" sz="2400" b="1" dirty="0">
                <a:solidFill>
                  <a:schemeClr val="bg1"/>
                </a:solidFill>
                <a:effectLst>
                  <a:outerShdw blurRad="50800" dist="38100" dir="2700000" algn="tl" rotWithShape="0">
                    <a:prstClr val="black">
                      <a:alpha val="40000"/>
                    </a:prstClr>
                  </a:outerShdw>
                </a:effectLst>
                <a:highlight>
                  <a:srgbClr val="0000FF"/>
                </a:highlight>
                <a:latin typeface="Microsoft YaHei" panose="020B0503020204020204" pitchFamily="34" charset="-122"/>
                <a:ea typeface="Microsoft YaHei" panose="020B0503020204020204" pitchFamily="34" charset="-122"/>
              </a:rPr>
              <a:t>蓝色</a:t>
            </a:r>
            <a:r>
              <a:rPr lang="zh-CN" altLang="zh-CN" sz="2400" dirty="0">
                <a:solidFill>
                  <a:srgbClr val="000000"/>
                </a:solidFill>
                <a:effectLst/>
                <a:latin typeface="Microsoft YaHei" panose="020B0503020204020204" pitchFamily="34" charset="-122"/>
                <a:ea typeface="Microsoft YaHei" panose="020B0503020204020204" pitchFamily="34" charset="-122"/>
              </a:rPr>
              <a:t>填充。</a:t>
            </a:r>
            <a:endParaRPr lang="en-US" altLang="zh-CN" sz="2400" dirty="0">
              <a:solidFill>
                <a:srgbClr val="000000"/>
              </a:solidFill>
              <a:effectLst/>
              <a:latin typeface="Microsoft YaHei" panose="020B0503020204020204" pitchFamily="34" charset="-122"/>
              <a:ea typeface="Microsoft YaHei" panose="020B0503020204020204" pitchFamily="34" charset="-122"/>
            </a:endParaRPr>
          </a:p>
          <a:p>
            <a:pPr lvl="0">
              <a:lnSpc>
                <a:spcPts val="3500"/>
              </a:lnSpc>
            </a:pPr>
            <a:r>
              <a:rPr lang="zh-CN" altLang="zh-CN" sz="2400" b="1"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要求：</a:t>
            </a:r>
            <a:r>
              <a:rPr lang="zh-CN" altLang="zh-CN" sz="24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在</a:t>
            </a:r>
            <a:r>
              <a:rPr lang="en-US" altLang="zh-CN" sz="24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zh-CN" sz="24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分钟内完成，一个小组只用完成一份作业</a:t>
            </a:r>
            <a:r>
              <a:rPr lang="zh-CN" altLang="en-US" sz="24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4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lvl="0">
              <a:lnSpc>
                <a:spcPts val="3500"/>
              </a:lnSpc>
            </a:pPr>
            <a:r>
              <a:rPr lang="en-US" altLang="zh-CN" sz="24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4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最快完成且正确率最高的小组可获得奖品一份</a:t>
            </a:r>
            <a:r>
              <a:rPr lang="zh-CN" altLang="en-US" sz="24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zh-CN" sz="2400" dirty="0">
              <a:effectLst/>
              <a:latin typeface="Microsoft YaHei" panose="020B0503020204020204" pitchFamily="34" charset="-122"/>
              <a:ea typeface="Microsoft YaHei" panose="020B0503020204020204" pitchFamily="34" charset="-122"/>
            </a:endParaRPr>
          </a:p>
        </p:txBody>
      </p:sp>
      <p:sp>
        <p:nvSpPr>
          <p:cNvPr id="40" name="椭圆 39">
            <a:extLst>
              <a:ext uri="{FF2B5EF4-FFF2-40B4-BE49-F238E27FC236}">
                <a16:creationId xmlns:a16="http://schemas.microsoft.com/office/drawing/2014/main" id="{6D593BEA-950B-E050-F036-381DD77C4E1B}"/>
              </a:ext>
            </a:extLst>
          </p:cNvPr>
          <p:cNvSpPr/>
          <p:nvPr/>
        </p:nvSpPr>
        <p:spPr>
          <a:xfrm>
            <a:off x="3204878" y="3758305"/>
            <a:ext cx="1265326" cy="1265326"/>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 name="图片 5">
            <a:extLst>
              <a:ext uri="{FF2B5EF4-FFF2-40B4-BE49-F238E27FC236}">
                <a16:creationId xmlns:a16="http://schemas.microsoft.com/office/drawing/2014/main" id="{287C507C-542A-6E8E-E4EE-55361A6C929E}"/>
              </a:ext>
            </a:extLst>
          </p:cNvPr>
          <p:cNvPicPr>
            <a:picLocks noChangeAspect="1"/>
          </p:cNvPicPr>
          <p:nvPr/>
        </p:nvPicPr>
        <p:blipFill>
          <a:blip r:embed="rId14"/>
          <a:stretch>
            <a:fillRect/>
          </a:stretch>
        </p:blipFill>
        <p:spPr>
          <a:xfrm>
            <a:off x="470224" y="5014640"/>
            <a:ext cx="1402339" cy="1519200"/>
          </a:xfrm>
          <a:prstGeom prst="rect">
            <a:avLst/>
          </a:prstGeom>
        </p:spPr>
      </p:pic>
      <p:sp>
        <p:nvSpPr>
          <p:cNvPr id="7" name="文本框 6">
            <a:extLst>
              <a:ext uri="{FF2B5EF4-FFF2-40B4-BE49-F238E27FC236}">
                <a16:creationId xmlns:a16="http://schemas.microsoft.com/office/drawing/2014/main" id="{79B9ADF6-8B57-DE1C-D6D7-B01BDEFA6933}"/>
              </a:ext>
            </a:extLst>
          </p:cNvPr>
          <p:cNvSpPr txBox="1"/>
          <p:nvPr/>
        </p:nvSpPr>
        <p:spPr>
          <a:xfrm>
            <a:off x="1935432" y="3985006"/>
            <a:ext cx="415498" cy="369332"/>
          </a:xfrm>
          <a:prstGeom prst="rect">
            <a:avLst/>
          </a:prstGeom>
          <a:noFill/>
        </p:spPr>
        <p:txBody>
          <a:bodyPr wrap="none" rtlCol="0">
            <a:spAutoFit/>
          </a:bodyPr>
          <a:lstStyle/>
          <a:p>
            <a:r>
              <a:rPr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骡</a:t>
            </a:r>
            <a:endParaRPr kumimoji="1"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009579AE-AFA1-2DEE-DD89-497AA410739C}"/>
              </a:ext>
            </a:extLst>
          </p:cNvPr>
          <p:cNvSpPr txBox="1"/>
          <p:nvPr/>
        </p:nvSpPr>
        <p:spPr>
          <a:xfrm>
            <a:off x="4797000" y="4021636"/>
            <a:ext cx="415498" cy="369332"/>
          </a:xfrm>
          <a:prstGeom prst="rect">
            <a:avLst/>
          </a:prstGeom>
          <a:noFill/>
        </p:spPr>
        <p:txBody>
          <a:bodyPr wrap="square" rtlCol="0">
            <a:spAutoFit/>
          </a:bodyPr>
          <a:lstStyle/>
          <a:p>
            <a:r>
              <a:rPr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驴</a:t>
            </a:r>
            <a:endParaRPr kumimoji="1"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0C9F74EA-998E-9876-2555-F6E8578B2D13}"/>
              </a:ext>
            </a:extLst>
          </p:cNvPr>
          <p:cNvSpPr txBox="1"/>
          <p:nvPr/>
        </p:nvSpPr>
        <p:spPr>
          <a:xfrm>
            <a:off x="7481261" y="5273559"/>
            <a:ext cx="415498" cy="369332"/>
          </a:xfrm>
          <a:prstGeom prst="rect">
            <a:avLst/>
          </a:prstGeom>
          <a:noFill/>
        </p:spPr>
        <p:txBody>
          <a:bodyPr wrap="none" rtlCol="0">
            <a:spAutoFit/>
          </a:bodyPr>
          <a:lstStyle/>
          <a:p>
            <a:r>
              <a:rPr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豺</a:t>
            </a:r>
            <a:endParaRPr kumimoji="1"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endParaRPr>
          </a:p>
        </p:txBody>
      </p:sp>
      <p:sp>
        <p:nvSpPr>
          <p:cNvPr id="2" name="椭圆 1">
            <a:extLst>
              <a:ext uri="{FF2B5EF4-FFF2-40B4-BE49-F238E27FC236}">
                <a16:creationId xmlns:a16="http://schemas.microsoft.com/office/drawing/2014/main" id="{F7ACF792-0895-7558-BCCC-7D709D7982ED}"/>
              </a:ext>
            </a:extLst>
          </p:cNvPr>
          <p:cNvSpPr/>
          <p:nvPr/>
        </p:nvSpPr>
        <p:spPr>
          <a:xfrm>
            <a:off x="1853145" y="5146724"/>
            <a:ext cx="1265326" cy="12653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a:extLst>
              <a:ext uri="{FF2B5EF4-FFF2-40B4-BE49-F238E27FC236}">
                <a16:creationId xmlns:a16="http://schemas.microsoft.com/office/drawing/2014/main" id="{D971F698-C238-E14F-61F7-320510F1B44E}"/>
              </a:ext>
            </a:extLst>
          </p:cNvPr>
          <p:cNvSpPr/>
          <p:nvPr/>
        </p:nvSpPr>
        <p:spPr>
          <a:xfrm>
            <a:off x="7184875" y="3739156"/>
            <a:ext cx="1265326" cy="1265326"/>
          </a:xfrm>
          <a:prstGeom prst="ellipse">
            <a:avLst/>
          </a:prstGeom>
          <a:noFill/>
          <a:ln w="76200">
            <a:solidFill>
              <a:srgbClr val="1A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95373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0" fill="hold" grpId="0" nodeType="afterEffect">
                                  <p:stCondLst>
                                    <p:cond delay="150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000"/>
                                        <p:tgtEl>
                                          <p:spTgt spid="40"/>
                                        </p:tgtEl>
                                      </p:cBhvr>
                                    </p:animEffect>
                                  </p:childTnLst>
                                </p:cTn>
                              </p:par>
                            </p:childTnLst>
                          </p:cTn>
                        </p:par>
                        <p:par>
                          <p:cTn id="8" fill="hold">
                            <p:stCondLst>
                              <p:cond delay="3500"/>
                            </p:stCondLst>
                            <p:childTnLst>
                              <p:par>
                                <p:cTn id="9" presetID="26" presetClass="emph" presetSubtype="0" fill="hold" nodeType="afterEffect">
                                  <p:stCondLst>
                                    <p:cond delay="0"/>
                                  </p:stCondLst>
                                  <p:childTnLst>
                                    <p:animEffect transition="out" filter="fade">
                                      <p:cBhvr>
                                        <p:cTn id="10" dur="1000" tmFilter="0, 0; .2, .5; .8, .5; 1, 0"/>
                                        <p:tgtEl>
                                          <p:spTgt spid="40"/>
                                        </p:tgtEl>
                                      </p:cBhvr>
                                    </p:animEffect>
                                    <p:animScale>
                                      <p:cBhvr>
                                        <p:cTn id="11" dur="500" autoRev="1" fill="hold"/>
                                        <p:tgtEl>
                                          <p:spTgt spid="40"/>
                                        </p:tgtEl>
                                      </p:cBhvr>
                                      <p:by x="105000" y="105000"/>
                                    </p:animScale>
                                  </p:childTnLst>
                                </p:cTn>
                              </p:par>
                            </p:childTnLst>
                          </p:cTn>
                        </p:par>
                        <p:par>
                          <p:cTn id="12" fill="hold">
                            <p:stCondLst>
                              <p:cond delay="4500"/>
                            </p:stCondLst>
                            <p:childTnLst>
                              <p:par>
                                <p:cTn id="13" presetID="10" presetClass="entr" presetSubtype="0" repeatCount="0" fill="hold" grpId="0" nodeType="afterEffect">
                                  <p:stCondLst>
                                    <p:cond delay="15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childTnLst>
                          </p:cTn>
                        </p:par>
                        <p:par>
                          <p:cTn id="16" fill="hold">
                            <p:stCondLst>
                              <p:cond delay="8000"/>
                            </p:stCondLst>
                            <p:childTnLst>
                              <p:par>
                                <p:cTn id="17" presetID="26" presetClass="emph" presetSubtype="0" fill="hold" nodeType="afterEffect">
                                  <p:stCondLst>
                                    <p:cond delay="0"/>
                                  </p:stCondLst>
                                  <p:childTnLst>
                                    <p:animEffect transition="out" filter="fade">
                                      <p:cBhvr>
                                        <p:cTn id="18" dur="1000" tmFilter="0, 0; .2, .5; .8, .5; 1, 0"/>
                                        <p:tgtEl>
                                          <p:spTgt spid="2"/>
                                        </p:tgtEl>
                                      </p:cBhvr>
                                    </p:animEffect>
                                    <p:animScale>
                                      <p:cBhvr>
                                        <p:cTn id="19" dur="500" autoRev="1" fill="hold"/>
                                        <p:tgtEl>
                                          <p:spTgt spid="2"/>
                                        </p:tgtEl>
                                      </p:cBhvr>
                                      <p:by x="105000" y="105000"/>
                                    </p:animScale>
                                  </p:childTnLst>
                                </p:cTn>
                              </p:par>
                            </p:childTnLst>
                          </p:cTn>
                        </p:par>
                        <p:par>
                          <p:cTn id="20" fill="hold">
                            <p:stCondLst>
                              <p:cond delay="9000"/>
                            </p:stCondLst>
                            <p:childTnLst>
                              <p:par>
                                <p:cTn id="21" presetID="10" presetClass="entr" presetSubtype="0" repeatCount="0" fill="hold" grpId="0" nodeType="afterEffect">
                                  <p:stCondLst>
                                    <p:cond delay="150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childTnLst>
                                </p:cTn>
                              </p:par>
                            </p:childTnLst>
                          </p:cTn>
                        </p:par>
                        <p:par>
                          <p:cTn id="24" fill="hold">
                            <p:stCondLst>
                              <p:cond delay="12500"/>
                            </p:stCondLst>
                            <p:childTnLst>
                              <p:par>
                                <p:cTn id="25" presetID="26" presetClass="emph" presetSubtype="0" fill="hold" nodeType="afterEffect">
                                  <p:stCondLst>
                                    <p:cond delay="0"/>
                                  </p:stCondLst>
                                  <p:childTnLst>
                                    <p:animEffect transition="out" filter="fade">
                                      <p:cBhvr>
                                        <p:cTn id="26" dur="1000" tmFilter="0, 0; .2, .5; .8, .5; 1, 0"/>
                                        <p:tgtEl>
                                          <p:spTgt spid="3"/>
                                        </p:tgtEl>
                                      </p:cBhvr>
                                    </p:animEffect>
                                    <p:animScale>
                                      <p:cBhvr>
                                        <p:cTn id="27" dur="50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E56DA6ED-C92F-8083-5378-018BF1052D98}"/>
              </a:ext>
            </a:extLst>
          </p:cNvPr>
          <p:cNvPicPr>
            <a:picLocks noChangeAspect="1"/>
          </p:cNvPicPr>
          <p:nvPr/>
        </p:nvPicPr>
        <p:blipFill>
          <a:blip r:embed="rId3"/>
          <a:stretch>
            <a:fillRect/>
          </a:stretch>
        </p:blipFill>
        <p:spPr>
          <a:xfrm>
            <a:off x="922635" y="252053"/>
            <a:ext cx="1993847" cy="2160000"/>
          </a:xfrm>
          <a:prstGeom prst="rect">
            <a:avLst/>
          </a:prstGeom>
        </p:spPr>
      </p:pic>
      <p:pic>
        <p:nvPicPr>
          <p:cNvPr id="16" name="图片 15">
            <a:extLst>
              <a:ext uri="{FF2B5EF4-FFF2-40B4-BE49-F238E27FC236}">
                <a16:creationId xmlns:a16="http://schemas.microsoft.com/office/drawing/2014/main" id="{9152690C-FA3E-1F4D-96EE-7405C52E1686}"/>
              </a:ext>
            </a:extLst>
          </p:cNvPr>
          <p:cNvPicPr>
            <a:picLocks noChangeAspect="1"/>
          </p:cNvPicPr>
          <p:nvPr/>
        </p:nvPicPr>
        <p:blipFill>
          <a:blip r:embed="rId4"/>
          <a:stretch>
            <a:fillRect/>
          </a:stretch>
        </p:blipFill>
        <p:spPr>
          <a:xfrm>
            <a:off x="3010861" y="252053"/>
            <a:ext cx="1993847" cy="2160000"/>
          </a:xfrm>
          <a:prstGeom prst="rect">
            <a:avLst/>
          </a:prstGeom>
        </p:spPr>
      </p:pic>
      <p:pic>
        <p:nvPicPr>
          <p:cNvPr id="17" name="图片 16">
            <a:extLst>
              <a:ext uri="{FF2B5EF4-FFF2-40B4-BE49-F238E27FC236}">
                <a16:creationId xmlns:a16="http://schemas.microsoft.com/office/drawing/2014/main" id="{6C2089FD-81E7-88CA-0ED8-A61888702496}"/>
              </a:ext>
            </a:extLst>
          </p:cNvPr>
          <p:cNvPicPr>
            <a:picLocks noChangeAspect="1"/>
          </p:cNvPicPr>
          <p:nvPr/>
        </p:nvPicPr>
        <p:blipFill>
          <a:blip r:embed="rId5"/>
          <a:stretch>
            <a:fillRect/>
          </a:stretch>
        </p:blipFill>
        <p:spPr>
          <a:xfrm>
            <a:off x="5099087" y="252053"/>
            <a:ext cx="1993847" cy="2160000"/>
          </a:xfrm>
          <a:prstGeom prst="rect">
            <a:avLst/>
          </a:prstGeom>
        </p:spPr>
      </p:pic>
      <p:pic>
        <p:nvPicPr>
          <p:cNvPr id="18" name="图片 17">
            <a:extLst>
              <a:ext uri="{FF2B5EF4-FFF2-40B4-BE49-F238E27FC236}">
                <a16:creationId xmlns:a16="http://schemas.microsoft.com/office/drawing/2014/main" id="{C812E7C1-6BCC-DB99-CB27-CD82691A4D96}"/>
              </a:ext>
            </a:extLst>
          </p:cNvPr>
          <p:cNvPicPr>
            <a:picLocks noChangeAspect="1"/>
          </p:cNvPicPr>
          <p:nvPr/>
        </p:nvPicPr>
        <p:blipFill>
          <a:blip r:embed="rId6"/>
          <a:stretch>
            <a:fillRect/>
          </a:stretch>
        </p:blipFill>
        <p:spPr>
          <a:xfrm>
            <a:off x="7187314" y="252053"/>
            <a:ext cx="1993848" cy="2160000"/>
          </a:xfrm>
          <a:prstGeom prst="rect">
            <a:avLst/>
          </a:prstGeom>
        </p:spPr>
      </p:pic>
      <p:sp>
        <p:nvSpPr>
          <p:cNvPr id="26" name="椭圆 25">
            <a:extLst>
              <a:ext uri="{FF2B5EF4-FFF2-40B4-BE49-F238E27FC236}">
                <a16:creationId xmlns:a16="http://schemas.microsoft.com/office/drawing/2014/main" id="{E20B9DF3-818B-1C6E-5152-C6BE9B16028A}"/>
              </a:ext>
            </a:extLst>
          </p:cNvPr>
          <p:cNvSpPr>
            <a:spLocks noChangeAspect="1"/>
          </p:cNvSpPr>
          <p:nvPr/>
        </p:nvSpPr>
        <p:spPr>
          <a:xfrm>
            <a:off x="946081" y="433754"/>
            <a:ext cx="1842965" cy="1842965"/>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8">
            <a:extLst>
              <a:ext uri="{FF2B5EF4-FFF2-40B4-BE49-F238E27FC236}">
                <a16:creationId xmlns:a16="http://schemas.microsoft.com/office/drawing/2014/main" id="{A3A5CE33-72CD-3623-04BC-C68115A74F9C}"/>
              </a:ext>
            </a:extLst>
          </p:cNvPr>
          <p:cNvSpPr>
            <a:spLocks noChangeAspect="1"/>
          </p:cNvSpPr>
          <p:nvPr/>
        </p:nvSpPr>
        <p:spPr>
          <a:xfrm>
            <a:off x="3044511" y="433754"/>
            <a:ext cx="1842965" cy="1842965"/>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椭圆 29">
            <a:extLst>
              <a:ext uri="{FF2B5EF4-FFF2-40B4-BE49-F238E27FC236}">
                <a16:creationId xmlns:a16="http://schemas.microsoft.com/office/drawing/2014/main" id="{4F5A0DC1-295A-7F83-D56B-6E991A5E8884}"/>
              </a:ext>
            </a:extLst>
          </p:cNvPr>
          <p:cNvSpPr>
            <a:spLocks noChangeAspect="1"/>
          </p:cNvSpPr>
          <p:nvPr/>
        </p:nvSpPr>
        <p:spPr>
          <a:xfrm>
            <a:off x="5131218" y="433754"/>
            <a:ext cx="1842965" cy="1842965"/>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a:extLst>
              <a:ext uri="{FF2B5EF4-FFF2-40B4-BE49-F238E27FC236}">
                <a16:creationId xmlns:a16="http://schemas.microsoft.com/office/drawing/2014/main" id="{52C7BEBB-412E-0AA1-77A0-927CF7F10E43}"/>
              </a:ext>
            </a:extLst>
          </p:cNvPr>
          <p:cNvSpPr>
            <a:spLocks noChangeAspect="1"/>
          </p:cNvSpPr>
          <p:nvPr/>
        </p:nvSpPr>
        <p:spPr>
          <a:xfrm>
            <a:off x="7241372" y="433754"/>
            <a:ext cx="1842965" cy="1842965"/>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5" name="组合 34">
            <a:extLst>
              <a:ext uri="{FF2B5EF4-FFF2-40B4-BE49-F238E27FC236}">
                <a16:creationId xmlns:a16="http://schemas.microsoft.com/office/drawing/2014/main" id="{1B0220BA-04BA-3626-A3E9-DC2EC8BD16AD}"/>
              </a:ext>
            </a:extLst>
          </p:cNvPr>
          <p:cNvGrpSpPr/>
          <p:nvPr/>
        </p:nvGrpSpPr>
        <p:grpSpPr>
          <a:xfrm>
            <a:off x="922635" y="2356435"/>
            <a:ext cx="1993847" cy="2160000"/>
            <a:chOff x="489927" y="2356435"/>
            <a:chExt cx="1993847" cy="2160000"/>
          </a:xfrm>
        </p:grpSpPr>
        <p:pic>
          <p:nvPicPr>
            <p:cNvPr id="19" name="图片 18">
              <a:extLst>
                <a:ext uri="{FF2B5EF4-FFF2-40B4-BE49-F238E27FC236}">
                  <a16:creationId xmlns:a16="http://schemas.microsoft.com/office/drawing/2014/main" id="{D33CD6C0-25C6-9F30-0CC8-DC4DC2370215}"/>
                </a:ext>
              </a:extLst>
            </p:cNvPr>
            <p:cNvPicPr>
              <a:picLocks noChangeAspect="1"/>
            </p:cNvPicPr>
            <p:nvPr/>
          </p:nvPicPr>
          <p:blipFill>
            <a:blip r:embed="rId7"/>
            <a:stretch>
              <a:fillRect/>
            </a:stretch>
          </p:blipFill>
          <p:spPr>
            <a:xfrm>
              <a:off x="489927" y="2356435"/>
              <a:ext cx="1993847" cy="2160000"/>
            </a:xfrm>
            <a:prstGeom prst="rect">
              <a:avLst/>
            </a:prstGeom>
          </p:spPr>
        </p:pic>
        <p:sp>
          <p:nvSpPr>
            <p:cNvPr id="32" name="椭圆 31">
              <a:extLst>
                <a:ext uri="{FF2B5EF4-FFF2-40B4-BE49-F238E27FC236}">
                  <a16:creationId xmlns:a16="http://schemas.microsoft.com/office/drawing/2014/main" id="{721BEC25-3B60-FC7F-0F69-FE5C65316A15}"/>
                </a:ext>
              </a:extLst>
            </p:cNvPr>
            <p:cNvSpPr>
              <a:spLocks noChangeAspect="1"/>
            </p:cNvSpPr>
            <p:nvPr/>
          </p:nvSpPr>
          <p:spPr>
            <a:xfrm>
              <a:off x="513373" y="2543908"/>
              <a:ext cx="1842965" cy="18429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36" name="组合 35">
            <a:extLst>
              <a:ext uri="{FF2B5EF4-FFF2-40B4-BE49-F238E27FC236}">
                <a16:creationId xmlns:a16="http://schemas.microsoft.com/office/drawing/2014/main" id="{C96AF344-44A6-6B38-1883-A8467E543748}"/>
              </a:ext>
            </a:extLst>
          </p:cNvPr>
          <p:cNvGrpSpPr/>
          <p:nvPr/>
        </p:nvGrpSpPr>
        <p:grpSpPr>
          <a:xfrm>
            <a:off x="3002635" y="2387190"/>
            <a:ext cx="1993847" cy="2160000"/>
            <a:chOff x="2578153" y="2356435"/>
            <a:chExt cx="1993847" cy="2160000"/>
          </a:xfrm>
        </p:grpSpPr>
        <p:pic>
          <p:nvPicPr>
            <p:cNvPr id="20" name="图片 19">
              <a:extLst>
                <a:ext uri="{FF2B5EF4-FFF2-40B4-BE49-F238E27FC236}">
                  <a16:creationId xmlns:a16="http://schemas.microsoft.com/office/drawing/2014/main" id="{A0121382-FB3E-D581-C9B1-FD126D833BA0}"/>
                </a:ext>
              </a:extLst>
            </p:cNvPr>
            <p:cNvPicPr>
              <a:picLocks noChangeAspect="1"/>
            </p:cNvPicPr>
            <p:nvPr/>
          </p:nvPicPr>
          <p:blipFill>
            <a:blip r:embed="rId8"/>
            <a:stretch>
              <a:fillRect/>
            </a:stretch>
          </p:blipFill>
          <p:spPr>
            <a:xfrm>
              <a:off x="2578153" y="2356435"/>
              <a:ext cx="1993847" cy="2160000"/>
            </a:xfrm>
            <a:prstGeom prst="rect">
              <a:avLst/>
            </a:prstGeom>
          </p:spPr>
        </p:pic>
        <p:sp>
          <p:nvSpPr>
            <p:cNvPr id="33" name="椭圆 32">
              <a:extLst>
                <a:ext uri="{FF2B5EF4-FFF2-40B4-BE49-F238E27FC236}">
                  <a16:creationId xmlns:a16="http://schemas.microsoft.com/office/drawing/2014/main" id="{9DE3355A-ABC2-9A9E-2718-80A4741971D6}"/>
                </a:ext>
              </a:extLst>
            </p:cNvPr>
            <p:cNvSpPr>
              <a:spLocks noChangeAspect="1"/>
            </p:cNvSpPr>
            <p:nvPr/>
          </p:nvSpPr>
          <p:spPr>
            <a:xfrm>
              <a:off x="2611803" y="2543908"/>
              <a:ext cx="1842965" cy="18429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6" name="组合 5">
            <a:extLst>
              <a:ext uri="{FF2B5EF4-FFF2-40B4-BE49-F238E27FC236}">
                <a16:creationId xmlns:a16="http://schemas.microsoft.com/office/drawing/2014/main" id="{5EC615AC-01EF-083C-EDBB-A174C2EA5690}"/>
              </a:ext>
            </a:extLst>
          </p:cNvPr>
          <p:cNvGrpSpPr/>
          <p:nvPr/>
        </p:nvGrpSpPr>
        <p:grpSpPr>
          <a:xfrm>
            <a:off x="5082941" y="2356435"/>
            <a:ext cx="1993847" cy="2160000"/>
            <a:chOff x="4650233" y="2356435"/>
            <a:chExt cx="1993847" cy="2160000"/>
          </a:xfrm>
        </p:grpSpPr>
        <p:pic>
          <p:nvPicPr>
            <p:cNvPr id="21" name="图片 20">
              <a:extLst>
                <a:ext uri="{FF2B5EF4-FFF2-40B4-BE49-F238E27FC236}">
                  <a16:creationId xmlns:a16="http://schemas.microsoft.com/office/drawing/2014/main" id="{70BAF5E5-CAB7-9126-0AE8-9D1B7156D219}"/>
                </a:ext>
              </a:extLst>
            </p:cNvPr>
            <p:cNvPicPr>
              <a:picLocks noChangeAspect="1"/>
            </p:cNvPicPr>
            <p:nvPr/>
          </p:nvPicPr>
          <p:blipFill>
            <a:blip r:embed="rId9"/>
            <a:stretch>
              <a:fillRect/>
            </a:stretch>
          </p:blipFill>
          <p:spPr>
            <a:xfrm>
              <a:off x="4650233" y="2356435"/>
              <a:ext cx="1993847" cy="2160000"/>
            </a:xfrm>
            <a:prstGeom prst="rect">
              <a:avLst/>
            </a:prstGeom>
          </p:spPr>
        </p:pic>
        <p:sp>
          <p:nvSpPr>
            <p:cNvPr id="34" name="椭圆 33">
              <a:extLst>
                <a:ext uri="{FF2B5EF4-FFF2-40B4-BE49-F238E27FC236}">
                  <a16:creationId xmlns:a16="http://schemas.microsoft.com/office/drawing/2014/main" id="{494DBA81-0FC8-C84C-316E-DDF6907E3FD4}"/>
                </a:ext>
              </a:extLst>
            </p:cNvPr>
            <p:cNvSpPr>
              <a:spLocks noChangeAspect="1"/>
            </p:cNvSpPr>
            <p:nvPr/>
          </p:nvSpPr>
          <p:spPr>
            <a:xfrm>
              <a:off x="4698510" y="2543908"/>
              <a:ext cx="1842965" cy="18429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 name="组合 4">
            <a:extLst>
              <a:ext uri="{FF2B5EF4-FFF2-40B4-BE49-F238E27FC236}">
                <a16:creationId xmlns:a16="http://schemas.microsoft.com/office/drawing/2014/main" id="{262D971A-5B22-118E-9D5F-7A1BA4E86460}"/>
              </a:ext>
            </a:extLst>
          </p:cNvPr>
          <p:cNvGrpSpPr/>
          <p:nvPr/>
        </p:nvGrpSpPr>
        <p:grpSpPr>
          <a:xfrm>
            <a:off x="7241372" y="2387190"/>
            <a:ext cx="1990524" cy="2156400"/>
            <a:chOff x="6808664" y="2387190"/>
            <a:chExt cx="1990524" cy="2156400"/>
          </a:xfrm>
        </p:grpSpPr>
        <p:pic>
          <p:nvPicPr>
            <p:cNvPr id="3" name="图片 2">
              <a:extLst>
                <a:ext uri="{FF2B5EF4-FFF2-40B4-BE49-F238E27FC236}">
                  <a16:creationId xmlns:a16="http://schemas.microsoft.com/office/drawing/2014/main" id="{47BB44E2-5EC7-1686-15B6-F09B6B65E8A5}"/>
                </a:ext>
              </a:extLst>
            </p:cNvPr>
            <p:cNvPicPr>
              <a:picLocks noChangeAspect="1"/>
            </p:cNvPicPr>
            <p:nvPr/>
          </p:nvPicPr>
          <p:blipFill>
            <a:blip r:embed="rId10"/>
            <a:stretch>
              <a:fillRect/>
            </a:stretch>
          </p:blipFill>
          <p:spPr>
            <a:xfrm>
              <a:off x="6808664" y="2387190"/>
              <a:ext cx="1990524" cy="2156400"/>
            </a:xfrm>
            <a:prstGeom prst="rect">
              <a:avLst/>
            </a:prstGeom>
          </p:spPr>
        </p:pic>
        <p:sp>
          <p:nvSpPr>
            <p:cNvPr id="4" name="椭圆 3">
              <a:extLst>
                <a:ext uri="{FF2B5EF4-FFF2-40B4-BE49-F238E27FC236}">
                  <a16:creationId xmlns:a16="http://schemas.microsoft.com/office/drawing/2014/main" id="{41B34051-E354-F9F6-6FF2-258DA0586C68}"/>
                </a:ext>
              </a:extLst>
            </p:cNvPr>
            <p:cNvSpPr>
              <a:spLocks noChangeAspect="1"/>
            </p:cNvSpPr>
            <p:nvPr/>
          </p:nvSpPr>
          <p:spPr>
            <a:xfrm>
              <a:off x="6816677" y="2543908"/>
              <a:ext cx="1842965" cy="18429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2" name="组合 41">
            <a:extLst>
              <a:ext uri="{FF2B5EF4-FFF2-40B4-BE49-F238E27FC236}">
                <a16:creationId xmlns:a16="http://schemas.microsoft.com/office/drawing/2014/main" id="{D1E1E4F3-5D66-4ECC-98CA-90D4859EC2D1}"/>
              </a:ext>
            </a:extLst>
          </p:cNvPr>
          <p:cNvGrpSpPr/>
          <p:nvPr/>
        </p:nvGrpSpPr>
        <p:grpSpPr>
          <a:xfrm>
            <a:off x="922635" y="4460817"/>
            <a:ext cx="1993847" cy="2160000"/>
            <a:chOff x="489927" y="4460817"/>
            <a:chExt cx="1993847" cy="2160000"/>
          </a:xfrm>
        </p:grpSpPr>
        <p:pic>
          <p:nvPicPr>
            <p:cNvPr id="22" name="图片 21">
              <a:extLst>
                <a:ext uri="{FF2B5EF4-FFF2-40B4-BE49-F238E27FC236}">
                  <a16:creationId xmlns:a16="http://schemas.microsoft.com/office/drawing/2014/main" id="{73957170-9BF0-6218-0AFD-ED71DAA2E72B}"/>
                </a:ext>
              </a:extLst>
            </p:cNvPr>
            <p:cNvPicPr>
              <a:picLocks noChangeAspect="1"/>
            </p:cNvPicPr>
            <p:nvPr/>
          </p:nvPicPr>
          <p:blipFill>
            <a:blip r:embed="rId11"/>
            <a:stretch>
              <a:fillRect/>
            </a:stretch>
          </p:blipFill>
          <p:spPr>
            <a:xfrm>
              <a:off x="489927" y="4460817"/>
              <a:ext cx="1993847" cy="2160000"/>
            </a:xfrm>
            <a:prstGeom prst="rect">
              <a:avLst/>
            </a:prstGeom>
          </p:spPr>
        </p:pic>
        <p:sp>
          <p:nvSpPr>
            <p:cNvPr id="38" name="椭圆 37">
              <a:extLst>
                <a:ext uri="{FF2B5EF4-FFF2-40B4-BE49-F238E27FC236}">
                  <a16:creationId xmlns:a16="http://schemas.microsoft.com/office/drawing/2014/main" id="{DEC9C435-A229-0529-FAB2-67B73E72D5F8}"/>
                </a:ext>
              </a:extLst>
            </p:cNvPr>
            <p:cNvSpPr>
              <a:spLocks noChangeAspect="1"/>
            </p:cNvSpPr>
            <p:nvPr/>
          </p:nvSpPr>
          <p:spPr>
            <a:xfrm>
              <a:off x="513373" y="4654062"/>
              <a:ext cx="1842965" cy="1842965"/>
            </a:xfrm>
            <a:prstGeom prst="ellipse">
              <a:avLst/>
            </a:prstGeom>
            <a:noFill/>
            <a:ln w="76200">
              <a:solidFill>
                <a:srgbClr val="1A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3" name="组合 42">
            <a:extLst>
              <a:ext uri="{FF2B5EF4-FFF2-40B4-BE49-F238E27FC236}">
                <a16:creationId xmlns:a16="http://schemas.microsoft.com/office/drawing/2014/main" id="{89C02D21-727A-347F-B9A5-ADCF02033063}"/>
              </a:ext>
            </a:extLst>
          </p:cNvPr>
          <p:cNvGrpSpPr/>
          <p:nvPr/>
        </p:nvGrpSpPr>
        <p:grpSpPr>
          <a:xfrm>
            <a:off x="3035143" y="4460817"/>
            <a:ext cx="1993847" cy="2160000"/>
            <a:chOff x="2602435" y="4460817"/>
            <a:chExt cx="1993847" cy="2160000"/>
          </a:xfrm>
        </p:grpSpPr>
        <p:pic>
          <p:nvPicPr>
            <p:cNvPr id="23" name="图片 22">
              <a:extLst>
                <a:ext uri="{FF2B5EF4-FFF2-40B4-BE49-F238E27FC236}">
                  <a16:creationId xmlns:a16="http://schemas.microsoft.com/office/drawing/2014/main" id="{D74CF14E-46D3-0F7F-BE7E-25FB750BDACA}"/>
                </a:ext>
              </a:extLst>
            </p:cNvPr>
            <p:cNvPicPr>
              <a:picLocks noChangeAspect="1"/>
            </p:cNvPicPr>
            <p:nvPr/>
          </p:nvPicPr>
          <p:blipFill>
            <a:blip r:embed="rId12"/>
            <a:stretch>
              <a:fillRect/>
            </a:stretch>
          </p:blipFill>
          <p:spPr>
            <a:xfrm>
              <a:off x="2602435" y="4460817"/>
              <a:ext cx="1993847" cy="2160000"/>
            </a:xfrm>
            <a:prstGeom prst="rect">
              <a:avLst/>
            </a:prstGeom>
          </p:spPr>
        </p:pic>
        <p:sp>
          <p:nvSpPr>
            <p:cNvPr id="39" name="椭圆 38">
              <a:extLst>
                <a:ext uri="{FF2B5EF4-FFF2-40B4-BE49-F238E27FC236}">
                  <a16:creationId xmlns:a16="http://schemas.microsoft.com/office/drawing/2014/main" id="{E5E034AF-33CC-77C4-2960-6EC1E1EC8472}"/>
                </a:ext>
              </a:extLst>
            </p:cNvPr>
            <p:cNvSpPr>
              <a:spLocks noChangeAspect="1"/>
            </p:cNvSpPr>
            <p:nvPr/>
          </p:nvSpPr>
          <p:spPr>
            <a:xfrm>
              <a:off x="2611803" y="4654062"/>
              <a:ext cx="1842965" cy="1842965"/>
            </a:xfrm>
            <a:prstGeom prst="ellipse">
              <a:avLst/>
            </a:prstGeom>
            <a:noFill/>
            <a:ln w="76200">
              <a:solidFill>
                <a:srgbClr val="1A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4" name="组合 43">
            <a:extLst>
              <a:ext uri="{FF2B5EF4-FFF2-40B4-BE49-F238E27FC236}">
                <a16:creationId xmlns:a16="http://schemas.microsoft.com/office/drawing/2014/main" id="{6187D6C0-0932-6AA1-45C2-848041BACF0B}"/>
              </a:ext>
            </a:extLst>
          </p:cNvPr>
          <p:cNvGrpSpPr/>
          <p:nvPr/>
        </p:nvGrpSpPr>
        <p:grpSpPr>
          <a:xfrm>
            <a:off x="5099087" y="4481137"/>
            <a:ext cx="1993847" cy="2160000"/>
            <a:chOff x="4666379" y="4460817"/>
            <a:chExt cx="1993847" cy="2160000"/>
          </a:xfrm>
        </p:grpSpPr>
        <p:pic>
          <p:nvPicPr>
            <p:cNvPr id="24" name="图片 23">
              <a:extLst>
                <a:ext uri="{FF2B5EF4-FFF2-40B4-BE49-F238E27FC236}">
                  <a16:creationId xmlns:a16="http://schemas.microsoft.com/office/drawing/2014/main" id="{B4EB46ED-06AC-A0D1-35C9-3853B69B10ED}"/>
                </a:ext>
              </a:extLst>
            </p:cNvPr>
            <p:cNvPicPr>
              <a:picLocks noChangeAspect="1"/>
            </p:cNvPicPr>
            <p:nvPr/>
          </p:nvPicPr>
          <p:blipFill>
            <a:blip r:embed="rId13"/>
            <a:stretch>
              <a:fillRect/>
            </a:stretch>
          </p:blipFill>
          <p:spPr>
            <a:xfrm>
              <a:off x="4666379" y="4460817"/>
              <a:ext cx="1993847" cy="2160000"/>
            </a:xfrm>
            <a:prstGeom prst="rect">
              <a:avLst/>
            </a:prstGeom>
          </p:spPr>
        </p:pic>
        <p:sp>
          <p:nvSpPr>
            <p:cNvPr id="40" name="椭圆 39">
              <a:extLst>
                <a:ext uri="{FF2B5EF4-FFF2-40B4-BE49-F238E27FC236}">
                  <a16:creationId xmlns:a16="http://schemas.microsoft.com/office/drawing/2014/main" id="{C1676E50-E1DE-4689-F11A-6BE2FA686D65}"/>
                </a:ext>
              </a:extLst>
            </p:cNvPr>
            <p:cNvSpPr>
              <a:spLocks noChangeAspect="1"/>
            </p:cNvSpPr>
            <p:nvPr/>
          </p:nvSpPr>
          <p:spPr>
            <a:xfrm>
              <a:off x="4698510" y="4654062"/>
              <a:ext cx="1842965" cy="1842965"/>
            </a:xfrm>
            <a:prstGeom prst="ellipse">
              <a:avLst/>
            </a:prstGeom>
            <a:noFill/>
            <a:ln w="76200">
              <a:solidFill>
                <a:srgbClr val="1A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合 44">
            <a:extLst>
              <a:ext uri="{FF2B5EF4-FFF2-40B4-BE49-F238E27FC236}">
                <a16:creationId xmlns:a16="http://schemas.microsoft.com/office/drawing/2014/main" id="{AA0DA56A-363A-93F4-5190-CFE84428DB4F}"/>
              </a:ext>
            </a:extLst>
          </p:cNvPr>
          <p:cNvGrpSpPr/>
          <p:nvPr/>
        </p:nvGrpSpPr>
        <p:grpSpPr>
          <a:xfrm>
            <a:off x="7187314" y="4460817"/>
            <a:ext cx="1993847" cy="2160000"/>
            <a:chOff x="6754606" y="4460817"/>
            <a:chExt cx="1993847" cy="2160000"/>
          </a:xfrm>
        </p:grpSpPr>
        <p:pic>
          <p:nvPicPr>
            <p:cNvPr id="25" name="图片 24">
              <a:extLst>
                <a:ext uri="{FF2B5EF4-FFF2-40B4-BE49-F238E27FC236}">
                  <a16:creationId xmlns:a16="http://schemas.microsoft.com/office/drawing/2014/main" id="{9D65895B-292E-7988-9AC3-A69255F4A380}"/>
                </a:ext>
              </a:extLst>
            </p:cNvPr>
            <p:cNvPicPr>
              <a:picLocks noChangeAspect="1"/>
            </p:cNvPicPr>
            <p:nvPr/>
          </p:nvPicPr>
          <p:blipFill>
            <a:blip r:embed="rId14"/>
            <a:stretch>
              <a:fillRect/>
            </a:stretch>
          </p:blipFill>
          <p:spPr>
            <a:xfrm>
              <a:off x="6754606" y="4460817"/>
              <a:ext cx="1993847" cy="2160000"/>
            </a:xfrm>
            <a:prstGeom prst="rect">
              <a:avLst/>
            </a:prstGeom>
          </p:spPr>
        </p:pic>
        <p:sp>
          <p:nvSpPr>
            <p:cNvPr id="41" name="椭圆 40">
              <a:extLst>
                <a:ext uri="{FF2B5EF4-FFF2-40B4-BE49-F238E27FC236}">
                  <a16:creationId xmlns:a16="http://schemas.microsoft.com/office/drawing/2014/main" id="{6E0B56C0-FDEA-2343-12C0-9FDE7C65DDB8}"/>
                </a:ext>
              </a:extLst>
            </p:cNvPr>
            <p:cNvSpPr>
              <a:spLocks noChangeAspect="1"/>
            </p:cNvSpPr>
            <p:nvPr/>
          </p:nvSpPr>
          <p:spPr>
            <a:xfrm>
              <a:off x="6796941" y="4654062"/>
              <a:ext cx="1842965" cy="1842965"/>
            </a:xfrm>
            <a:prstGeom prst="ellipse">
              <a:avLst/>
            </a:prstGeom>
            <a:noFill/>
            <a:ln w="76200">
              <a:solidFill>
                <a:srgbClr val="1A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标题 1">
            <a:extLst>
              <a:ext uri="{FF2B5EF4-FFF2-40B4-BE49-F238E27FC236}">
                <a16:creationId xmlns:a16="http://schemas.microsoft.com/office/drawing/2014/main" id="{A119EB14-A87E-0C21-1789-2F716A8F6C1F}"/>
              </a:ext>
            </a:extLst>
          </p:cNvPr>
          <p:cNvSpPr txBox="1">
            <a:spLocks/>
          </p:cNvSpPr>
          <p:nvPr/>
        </p:nvSpPr>
        <p:spPr>
          <a:xfrm>
            <a:off x="14612" y="1165833"/>
            <a:ext cx="1216479"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b="1" dirty="0">
                <a:latin typeface="Microsoft YaHei UI" panose="020B0503020204020204" pitchFamily="34" charset="-122"/>
                <a:ea typeface="Microsoft YaHei UI" panose="020B0503020204020204" pitchFamily="34" charset="-122"/>
              </a:rPr>
              <a:t>犬科</a:t>
            </a:r>
          </a:p>
        </p:txBody>
      </p:sp>
      <p:sp>
        <p:nvSpPr>
          <p:cNvPr id="7" name="标题 1">
            <a:extLst>
              <a:ext uri="{FF2B5EF4-FFF2-40B4-BE49-F238E27FC236}">
                <a16:creationId xmlns:a16="http://schemas.microsoft.com/office/drawing/2014/main" id="{5D7D4AB1-ADB2-AFA0-D6AC-6A4BE6E256C3}"/>
              </a:ext>
            </a:extLst>
          </p:cNvPr>
          <p:cNvSpPr txBox="1">
            <a:spLocks/>
          </p:cNvSpPr>
          <p:nvPr/>
        </p:nvSpPr>
        <p:spPr>
          <a:xfrm>
            <a:off x="14612" y="3408292"/>
            <a:ext cx="1216479"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b="1" dirty="0">
                <a:latin typeface="Microsoft YaHei UI" panose="020B0503020204020204" pitchFamily="34" charset="-122"/>
                <a:ea typeface="Microsoft YaHei UI" panose="020B0503020204020204" pitchFamily="34" charset="-122"/>
              </a:rPr>
              <a:t>猫科</a:t>
            </a:r>
          </a:p>
        </p:txBody>
      </p:sp>
      <p:sp>
        <p:nvSpPr>
          <p:cNvPr id="8" name="标题 1">
            <a:extLst>
              <a:ext uri="{FF2B5EF4-FFF2-40B4-BE49-F238E27FC236}">
                <a16:creationId xmlns:a16="http://schemas.microsoft.com/office/drawing/2014/main" id="{45CDA2AB-C4EB-F288-AA18-1DED6C1B3947}"/>
              </a:ext>
            </a:extLst>
          </p:cNvPr>
          <p:cNvSpPr txBox="1">
            <a:spLocks/>
          </p:cNvSpPr>
          <p:nvPr/>
        </p:nvSpPr>
        <p:spPr>
          <a:xfrm>
            <a:off x="14612" y="5430725"/>
            <a:ext cx="1186542" cy="126800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b="1" dirty="0">
                <a:latin typeface="Microsoft YaHei UI" panose="020B0503020204020204" pitchFamily="34" charset="-122"/>
                <a:ea typeface="Microsoft YaHei UI" panose="020B0503020204020204" pitchFamily="34" charset="-122"/>
              </a:rPr>
              <a:t>马科</a:t>
            </a:r>
          </a:p>
        </p:txBody>
      </p:sp>
      <p:sp>
        <p:nvSpPr>
          <p:cNvPr id="9" name="文本框 8">
            <a:extLst>
              <a:ext uri="{FF2B5EF4-FFF2-40B4-BE49-F238E27FC236}">
                <a16:creationId xmlns:a16="http://schemas.microsoft.com/office/drawing/2014/main" id="{6C1EAC02-6128-6028-3B3B-0718498EAC15}"/>
              </a:ext>
            </a:extLst>
          </p:cNvPr>
          <p:cNvSpPr txBox="1"/>
          <p:nvPr/>
        </p:nvSpPr>
        <p:spPr>
          <a:xfrm>
            <a:off x="7401408" y="5062444"/>
            <a:ext cx="415498" cy="369332"/>
          </a:xfrm>
          <a:prstGeom prst="rect">
            <a:avLst/>
          </a:prstGeom>
          <a:noFill/>
        </p:spPr>
        <p:txBody>
          <a:bodyPr wrap="square" rtlCol="0">
            <a:spAutoFit/>
          </a:bodyPr>
          <a:lstStyle/>
          <a:p>
            <a:r>
              <a:rPr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骡</a:t>
            </a:r>
            <a:endParaRPr kumimoji="1"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0D698B4D-CC26-EBCF-C2BE-8D9436B0D3C4}"/>
              </a:ext>
            </a:extLst>
          </p:cNvPr>
          <p:cNvSpPr txBox="1"/>
          <p:nvPr/>
        </p:nvSpPr>
        <p:spPr>
          <a:xfrm>
            <a:off x="5449095" y="5040067"/>
            <a:ext cx="498839" cy="369332"/>
          </a:xfrm>
          <a:prstGeom prst="rect">
            <a:avLst/>
          </a:prstGeom>
          <a:noFill/>
        </p:spPr>
        <p:txBody>
          <a:bodyPr wrap="square" rtlCol="0">
            <a:spAutoFit/>
          </a:bodyPr>
          <a:lstStyle/>
          <a:p>
            <a:r>
              <a:rPr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驴</a:t>
            </a:r>
            <a:endParaRPr kumimoji="1"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08E745EF-1CD5-2CB9-8ADB-51C41E810A9E}"/>
              </a:ext>
            </a:extLst>
          </p:cNvPr>
          <p:cNvSpPr txBox="1"/>
          <p:nvPr/>
        </p:nvSpPr>
        <p:spPr>
          <a:xfrm>
            <a:off x="5553861" y="685783"/>
            <a:ext cx="498839" cy="369332"/>
          </a:xfrm>
          <a:prstGeom prst="rect">
            <a:avLst/>
          </a:prstGeom>
          <a:noFill/>
        </p:spPr>
        <p:txBody>
          <a:bodyPr wrap="square" rtlCol="0">
            <a:spAutoFit/>
          </a:bodyPr>
          <a:lstStyle/>
          <a:p>
            <a:r>
              <a:rPr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豺</a:t>
            </a:r>
            <a:endParaRPr kumimoji="1"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FA64A73E-DFDF-8D5C-5877-3EDB83C2B545}"/>
              </a:ext>
            </a:extLst>
          </p:cNvPr>
          <p:cNvSpPr txBox="1"/>
          <p:nvPr/>
        </p:nvSpPr>
        <p:spPr>
          <a:xfrm>
            <a:off x="8715782" y="3408592"/>
            <a:ext cx="524127" cy="369332"/>
          </a:xfrm>
          <a:prstGeom prst="rect">
            <a:avLst/>
          </a:prstGeom>
          <a:noFill/>
        </p:spPr>
        <p:txBody>
          <a:bodyPr wrap="square" rtlCol="0">
            <a:spAutoFit/>
          </a:bodyPr>
          <a:lstStyle/>
          <a:p>
            <a:r>
              <a:rPr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豹</a:t>
            </a:r>
            <a:endParaRPr kumimoji="1"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endParaRPr>
          </a:p>
        </p:txBody>
      </p:sp>
      <p:sp>
        <p:nvSpPr>
          <p:cNvPr id="13" name="文本框 12">
            <a:extLst>
              <a:ext uri="{FF2B5EF4-FFF2-40B4-BE49-F238E27FC236}">
                <a16:creationId xmlns:a16="http://schemas.microsoft.com/office/drawing/2014/main" id="{7C2E3C49-3825-C5F9-4B12-6C0FD383962E}"/>
              </a:ext>
            </a:extLst>
          </p:cNvPr>
          <p:cNvSpPr txBox="1"/>
          <p:nvPr/>
        </p:nvSpPr>
        <p:spPr>
          <a:xfrm>
            <a:off x="8654813" y="996456"/>
            <a:ext cx="498839" cy="646331"/>
          </a:xfrm>
          <a:prstGeom prst="rect">
            <a:avLst/>
          </a:prstGeom>
          <a:noFill/>
        </p:spPr>
        <p:txBody>
          <a:bodyPr wrap="square" rtlCol="0">
            <a:spAutoFit/>
          </a:bodyPr>
          <a:lstStyle/>
          <a:p>
            <a:r>
              <a:rPr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狐狸</a:t>
            </a:r>
            <a:endParaRPr kumimoji="1" lang="zh-CN" altLang="en-US"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8305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par>
                          <p:cTn id="38" fill="hold">
                            <p:stCondLst>
                              <p:cond delay="1500"/>
                            </p:stCondLst>
                            <p:childTnLst>
                              <p:par>
                                <p:cTn id="39" presetID="10" presetClass="entr" presetSubtype="0"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9E6F2421-7939-2277-185B-A91D9FA43DC2}"/>
              </a:ext>
            </a:extLst>
          </p:cNvPr>
          <p:cNvSpPr txBox="1"/>
          <p:nvPr/>
        </p:nvSpPr>
        <p:spPr>
          <a:xfrm>
            <a:off x="3541698" y="4018305"/>
            <a:ext cx="4874147" cy="1741695"/>
          </a:xfrm>
          <a:prstGeom prst="rect">
            <a:avLst/>
          </a:prstGeom>
          <a:noFill/>
        </p:spPr>
        <p:txBody>
          <a:bodyPr wrap="square">
            <a:spAutoFit/>
          </a:bodyPr>
          <a:lstStyle/>
          <a:p>
            <a:pPr>
              <a:lnSpc>
                <a:spcPts val="444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自</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然界中有许多不同类别的生物，这些不同的类别是怎么产生的呢？</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6" name="图片 5">
            <a:extLst>
              <a:ext uri="{FF2B5EF4-FFF2-40B4-BE49-F238E27FC236}">
                <a16:creationId xmlns:a16="http://schemas.microsoft.com/office/drawing/2014/main" id="{A415F899-C396-37AB-E39F-0D56DDF382C9}"/>
              </a:ext>
            </a:extLst>
          </p:cNvPr>
          <p:cNvPicPr>
            <a:picLocks noChangeAspect="1"/>
          </p:cNvPicPr>
          <p:nvPr/>
        </p:nvPicPr>
        <p:blipFill>
          <a:blip r:embed="rId3"/>
          <a:stretch>
            <a:fillRect/>
          </a:stretch>
        </p:blipFill>
        <p:spPr>
          <a:xfrm>
            <a:off x="363361" y="3328458"/>
            <a:ext cx="2801869" cy="3201296"/>
          </a:xfrm>
          <a:prstGeom prst="rect">
            <a:avLst/>
          </a:prstGeom>
        </p:spPr>
      </p:pic>
      <p:grpSp>
        <p:nvGrpSpPr>
          <p:cNvPr id="23" name="组合 22">
            <a:extLst>
              <a:ext uri="{FF2B5EF4-FFF2-40B4-BE49-F238E27FC236}">
                <a16:creationId xmlns:a16="http://schemas.microsoft.com/office/drawing/2014/main" id="{4E6A94D2-7216-6251-5AE9-7BC45F533F4B}"/>
              </a:ext>
            </a:extLst>
          </p:cNvPr>
          <p:cNvGrpSpPr/>
          <p:nvPr/>
        </p:nvGrpSpPr>
        <p:grpSpPr>
          <a:xfrm>
            <a:off x="1" y="328246"/>
            <a:ext cx="9144000" cy="2784553"/>
            <a:chOff x="0" y="0"/>
            <a:chExt cx="9457433" cy="2880000"/>
          </a:xfrm>
        </p:grpSpPr>
        <p:pic>
          <p:nvPicPr>
            <p:cNvPr id="8" name="图片 7">
              <a:extLst>
                <a:ext uri="{FF2B5EF4-FFF2-40B4-BE49-F238E27FC236}">
                  <a16:creationId xmlns:a16="http://schemas.microsoft.com/office/drawing/2014/main" id="{974C7427-FBB9-A769-CDFA-D5900F7A0B22}"/>
                </a:ext>
              </a:extLst>
            </p:cNvPr>
            <p:cNvPicPr>
              <a:picLocks noChangeAspect="1"/>
            </p:cNvPicPr>
            <p:nvPr/>
          </p:nvPicPr>
          <p:blipFill>
            <a:blip r:embed="rId4"/>
            <a:stretch>
              <a:fillRect/>
            </a:stretch>
          </p:blipFill>
          <p:spPr>
            <a:xfrm>
              <a:off x="0" y="0"/>
              <a:ext cx="1621078" cy="2880000"/>
            </a:xfrm>
            <a:prstGeom prst="rect">
              <a:avLst/>
            </a:prstGeom>
          </p:spPr>
        </p:pic>
        <p:pic>
          <p:nvPicPr>
            <p:cNvPr id="10" name="图片 9">
              <a:extLst>
                <a:ext uri="{FF2B5EF4-FFF2-40B4-BE49-F238E27FC236}">
                  <a16:creationId xmlns:a16="http://schemas.microsoft.com/office/drawing/2014/main" id="{FD474476-F548-DE82-9E6C-EE75458F2E55}"/>
                </a:ext>
              </a:extLst>
            </p:cNvPr>
            <p:cNvPicPr>
              <a:picLocks noChangeAspect="1"/>
            </p:cNvPicPr>
            <p:nvPr/>
          </p:nvPicPr>
          <p:blipFill>
            <a:blip r:embed="rId5"/>
            <a:stretch>
              <a:fillRect/>
            </a:stretch>
          </p:blipFill>
          <p:spPr>
            <a:xfrm>
              <a:off x="1621078" y="0"/>
              <a:ext cx="1494062" cy="2880000"/>
            </a:xfrm>
            <a:prstGeom prst="rect">
              <a:avLst/>
            </a:prstGeom>
          </p:spPr>
        </p:pic>
        <p:pic>
          <p:nvPicPr>
            <p:cNvPr id="12" name="图片 11">
              <a:extLst>
                <a:ext uri="{FF2B5EF4-FFF2-40B4-BE49-F238E27FC236}">
                  <a16:creationId xmlns:a16="http://schemas.microsoft.com/office/drawing/2014/main" id="{40E96659-7677-6F83-7828-368DA4D61E8B}"/>
                </a:ext>
              </a:extLst>
            </p:cNvPr>
            <p:cNvPicPr>
              <a:picLocks noChangeAspect="1"/>
            </p:cNvPicPr>
            <p:nvPr/>
          </p:nvPicPr>
          <p:blipFill>
            <a:blip r:embed="rId6"/>
            <a:stretch>
              <a:fillRect/>
            </a:stretch>
          </p:blipFill>
          <p:spPr>
            <a:xfrm>
              <a:off x="3107943" y="0"/>
              <a:ext cx="1571593" cy="2880000"/>
            </a:xfrm>
            <a:prstGeom prst="rect">
              <a:avLst/>
            </a:prstGeom>
          </p:spPr>
        </p:pic>
        <p:pic>
          <p:nvPicPr>
            <p:cNvPr id="18" name="图片 17">
              <a:extLst>
                <a:ext uri="{FF2B5EF4-FFF2-40B4-BE49-F238E27FC236}">
                  <a16:creationId xmlns:a16="http://schemas.microsoft.com/office/drawing/2014/main" id="{5FD1212B-15CF-C2A0-11A5-A655AA6F5106}"/>
                </a:ext>
              </a:extLst>
            </p:cNvPr>
            <p:cNvPicPr>
              <a:picLocks noChangeAspect="1"/>
            </p:cNvPicPr>
            <p:nvPr/>
          </p:nvPicPr>
          <p:blipFill rotWithShape="1">
            <a:blip r:embed="rId7"/>
            <a:srcRect l="20145"/>
            <a:stretch/>
          </p:blipFill>
          <p:spPr>
            <a:xfrm>
              <a:off x="6237633" y="0"/>
              <a:ext cx="1297400" cy="2880000"/>
            </a:xfrm>
            <a:prstGeom prst="rect">
              <a:avLst/>
            </a:prstGeom>
          </p:spPr>
        </p:pic>
        <p:pic>
          <p:nvPicPr>
            <p:cNvPr id="20" name="图片 19">
              <a:extLst>
                <a:ext uri="{FF2B5EF4-FFF2-40B4-BE49-F238E27FC236}">
                  <a16:creationId xmlns:a16="http://schemas.microsoft.com/office/drawing/2014/main" id="{527119B9-5F21-0058-7BAE-E18F33AFADF8}"/>
                </a:ext>
              </a:extLst>
            </p:cNvPr>
            <p:cNvPicPr>
              <a:picLocks noChangeAspect="1"/>
            </p:cNvPicPr>
            <p:nvPr/>
          </p:nvPicPr>
          <p:blipFill rotWithShape="1">
            <a:blip r:embed="rId8"/>
            <a:srcRect l="5562" r="5438"/>
            <a:stretch/>
          </p:blipFill>
          <p:spPr>
            <a:xfrm>
              <a:off x="7535033" y="0"/>
              <a:ext cx="1922400" cy="2880000"/>
            </a:xfrm>
            <a:prstGeom prst="rect">
              <a:avLst/>
            </a:prstGeom>
          </p:spPr>
        </p:pic>
        <p:pic>
          <p:nvPicPr>
            <p:cNvPr id="22" name="图片 21">
              <a:extLst>
                <a:ext uri="{FF2B5EF4-FFF2-40B4-BE49-F238E27FC236}">
                  <a16:creationId xmlns:a16="http://schemas.microsoft.com/office/drawing/2014/main" id="{56E841C0-F29E-025F-C983-89799F24CD65}"/>
                </a:ext>
              </a:extLst>
            </p:cNvPr>
            <p:cNvPicPr>
              <a:picLocks noChangeAspect="1"/>
            </p:cNvPicPr>
            <p:nvPr/>
          </p:nvPicPr>
          <p:blipFill rotWithShape="1">
            <a:blip r:embed="rId9"/>
            <a:srcRect l="18466"/>
            <a:stretch/>
          </p:blipFill>
          <p:spPr>
            <a:xfrm>
              <a:off x="4679536" y="0"/>
              <a:ext cx="1558097" cy="2880000"/>
            </a:xfrm>
            <a:prstGeom prst="rect">
              <a:avLst/>
            </a:prstGeom>
          </p:spPr>
        </p:pic>
      </p:grpSp>
    </p:spTree>
    <p:extLst>
      <p:ext uri="{BB962C8B-B14F-4D97-AF65-F5344CB8AC3E}">
        <p14:creationId xmlns:p14="http://schemas.microsoft.com/office/powerpoint/2010/main" val="2826547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DFA2C5C-B8F6-BA8A-D403-2F505D013FFF}"/>
              </a:ext>
            </a:extLst>
          </p:cNvPr>
          <p:cNvSpPr txBox="1"/>
          <p:nvPr/>
        </p:nvSpPr>
        <p:spPr>
          <a:xfrm>
            <a:off x="779585" y="2819740"/>
            <a:ext cx="7772399" cy="2041072"/>
          </a:xfrm>
          <a:prstGeom prst="rect">
            <a:avLst/>
          </a:prstGeom>
          <a:noFill/>
        </p:spPr>
        <p:txBody>
          <a:bodyPr wrap="square">
            <a:spAutoFit/>
          </a:bodyPr>
          <a:lstStyle/>
          <a:p>
            <a:pPr>
              <a:lnSpc>
                <a:spcPts val="3860"/>
              </a:lnSpc>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创世记</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1:1</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起初，神创造天地。</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……24</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神说：“地要生出活物来，各从其类；牲畜、昆虫、野兽，各从其类。”事就这样成了。</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25</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於是神造出野兽，各从其类；牲畜，各从其类；地上一切昆虫，各从其类。神看著是好的。</a:t>
            </a:r>
            <a:endParaRPr lang="zh-CN" altLang="en-US" sz="24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B4050B4F-986D-C675-1EE8-01EF6FB15BAE}"/>
              </a:ext>
            </a:extLst>
          </p:cNvPr>
          <p:cNvSpPr txBox="1"/>
          <p:nvPr/>
        </p:nvSpPr>
        <p:spPr>
          <a:xfrm>
            <a:off x="1066801" y="5503986"/>
            <a:ext cx="7772399" cy="572080"/>
          </a:xfrm>
          <a:prstGeom prst="rect">
            <a:avLst/>
          </a:prstGeom>
          <a:noFill/>
        </p:spPr>
        <p:txBody>
          <a:bodyPr wrap="square">
            <a:spAutoFit/>
          </a:bodyPr>
          <a:lstStyle/>
          <a:p>
            <a:pPr>
              <a:lnSpc>
                <a:spcPts val="4060"/>
              </a:lnSpc>
            </a:pPr>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神</a:t>
            </a:r>
            <a:r>
              <a:rPr lang="zh-CN"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用话语直接造出来的。</a:t>
            </a:r>
            <a:endPar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 name="文本框 1">
            <a:extLst>
              <a:ext uri="{FF2B5EF4-FFF2-40B4-BE49-F238E27FC236}">
                <a16:creationId xmlns:a16="http://schemas.microsoft.com/office/drawing/2014/main" id="{237A07B9-AC0D-5568-D493-54D750BCEDE6}"/>
              </a:ext>
            </a:extLst>
          </p:cNvPr>
          <p:cNvSpPr txBox="1"/>
          <p:nvPr/>
        </p:nvSpPr>
        <p:spPr>
          <a:xfrm>
            <a:off x="685800" y="5052647"/>
            <a:ext cx="7772399" cy="572080"/>
          </a:xfrm>
          <a:prstGeom prst="rect">
            <a:avLst/>
          </a:prstGeom>
          <a:noFill/>
        </p:spPr>
        <p:txBody>
          <a:bodyPr wrap="square">
            <a:spAutoFit/>
          </a:bodyPr>
          <a:lstStyle/>
          <a:p>
            <a:pPr>
              <a:lnSpc>
                <a:spcPts val="4060"/>
              </a:lnSpc>
            </a:pP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1. </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按照圣经，生物是从哪里来的？</a:t>
            </a:r>
            <a:endParaRPr lang="zh-CN" altLang="en-US" sz="2400" dirty="0">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D896E8B1-28DB-4D59-92D7-04294B986B4B}"/>
              </a:ext>
            </a:extLst>
          </p:cNvPr>
          <p:cNvCxnSpPr/>
          <p:nvPr/>
        </p:nvCxnSpPr>
        <p:spPr>
          <a:xfrm>
            <a:off x="1066801" y="6107724"/>
            <a:ext cx="6459416"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7" name="文本框 6">
            <a:extLst>
              <a:ext uri="{FF2B5EF4-FFF2-40B4-BE49-F238E27FC236}">
                <a16:creationId xmlns:a16="http://schemas.microsoft.com/office/drawing/2014/main" id="{AC24B1B8-5825-6BB9-E28C-3226777A11FA}"/>
              </a:ext>
            </a:extLst>
          </p:cNvPr>
          <p:cNvSpPr txBox="1"/>
          <p:nvPr/>
        </p:nvSpPr>
        <p:spPr>
          <a:xfrm>
            <a:off x="5718625" y="2803838"/>
            <a:ext cx="967153" cy="572080"/>
          </a:xfrm>
          <a:prstGeom prst="rect">
            <a:avLst/>
          </a:prstGeom>
          <a:noFill/>
        </p:spPr>
        <p:txBody>
          <a:bodyPr wrap="square">
            <a:spAutoFit/>
          </a:bodyPr>
          <a:lstStyle/>
          <a:p>
            <a:pPr>
              <a:lnSpc>
                <a:spcPts val="4060"/>
              </a:lnSpc>
            </a:pPr>
            <a:r>
              <a:rPr lang="zh-CN" altLang="zh-CN" sz="24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神说</a:t>
            </a:r>
            <a:endParaRPr lang="zh-CN" altLang="en-US" sz="2400" dirty="0">
              <a:latin typeface="Microsoft YaHei" panose="020B0503020204020204" pitchFamily="34" charset="-122"/>
              <a:ea typeface="Microsoft YaHei" panose="020B0503020204020204" pitchFamily="34" charset="-122"/>
            </a:endParaRPr>
          </a:p>
        </p:txBody>
      </p:sp>
      <p:pic>
        <p:nvPicPr>
          <p:cNvPr id="10" name="图片 9">
            <a:extLst>
              <a:ext uri="{FF2B5EF4-FFF2-40B4-BE49-F238E27FC236}">
                <a16:creationId xmlns:a16="http://schemas.microsoft.com/office/drawing/2014/main" id="{3DF86F25-7971-E428-3400-6D4E2BE31317}"/>
              </a:ext>
            </a:extLst>
          </p:cNvPr>
          <p:cNvPicPr>
            <a:picLocks noChangeAspect="1"/>
          </p:cNvPicPr>
          <p:nvPr/>
        </p:nvPicPr>
        <p:blipFill>
          <a:blip r:embed="rId3"/>
          <a:stretch>
            <a:fillRect/>
          </a:stretch>
        </p:blipFill>
        <p:spPr>
          <a:xfrm>
            <a:off x="2285651" y="99126"/>
            <a:ext cx="4572695" cy="25600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8788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DFA2C5C-B8F6-BA8A-D403-2F505D013FFF}"/>
              </a:ext>
            </a:extLst>
          </p:cNvPr>
          <p:cNvSpPr txBox="1"/>
          <p:nvPr/>
        </p:nvSpPr>
        <p:spPr>
          <a:xfrm>
            <a:off x="651075" y="2983512"/>
            <a:ext cx="7953663" cy="1896801"/>
          </a:xfrm>
          <a:prstGeom prst="rect">
            <a:avLst/>
          </a:prstGeom>
          <a:noFill/>
        </p:spPr>
        <p:txBody>
          <a:bodyPr wrap="square">
            <a:spAutoFit/>
          </a:bodyPr>
          <a:lstStyle/>
          <a:p>
            <a:pPr>
              <a:lnSpc>
                <a:spcPts val="3560"/>
              </a:lnSpc>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创世记</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1:1</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起初，神创造天地。</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……24</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神说：“地要生出活物来，各从其类；牲畜、昆虫、野兽，各从其类。”事就这样成了。</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25</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於是神造出野兽，各从其类；牲畜，各从其类；地上一切昆虫，各从其类。神看著是好的。</a:t>
            </a:r>
            <a:endParaRPr lang="zh-CN" altLang="en-US" sz="24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B4050B4F-986D-C675-1EE8-01EF6FB15BAE}"/>
              </a:ext>
            </a:extLst>
          </p:cNvPr>
          <p:cNvSpPr txBox="1"/>
          <p:nvPr/>
        </p:nvSpPr>
        <p:spPr>
          <a:xfrm>
            <a:off x="1066801" y="5503986"/>
            <a:ext cx="7772399" cy="572080"/>
          </a:xfrm>
          <a:prstGeom prst="rect">
            <a:avLst/>
          </a:prstGeom>
          <a:noFill/>
        </p:spPr>
        <p:txBody>
          <a:bodyPr wrap="square">
            <a:spAutoFit/>
          </a:bodyPr>
          <a:lstStyle/>
          <a:p>
            <a:pPr>
              <a:lnSpc>
                <a:spcPts val="4060"/>
              </a:lnSpc>
            </a:pPr>
            <a:r>
              <a:rPr lang="zh-CN" altLang="en-US" sz="2400" b="1" kern="0" dirty="0">
                <a:latin typeface="Microsoft YaHei" panose="020B0503020204020204" pitchFamily="34" charset="-122"/>
                <a:ea typeface="Microsoft YaHei" panose="020B0503020204020204" pitchFamily="34" charset="-122"/>
                <a:cs typeface="Times New Roman" panose="02020603050405020304" pitchFamily="18" charset="0"/>
              </a:rPr>
              <a:t>神按照“各从其类”的规则造出来的。</a:t>
            </a:r>
            <a:endPar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 name="文本框 1">
            <a:extLst>
              <a:ext uri="{FF2B5EF4-FFF2-40B4-BE49-F238E27FC236}">
                <a16:creationId xmlns:a16="http://schemas.microsoft.com/office/drawing/2014/main" id="{237A07B9-AC0D-5568-D493-54D750BCEDE6}"/>
              </a:ext>
            </a:extLst>
          </p:cNvPr>
          <p:cNvSpPr txBox="1"/>
          <p:nvPr/>
        </p:nvSpPr>
        <p:spPr>
          <a:xfrm>
            <a:off x="685800" y="5052647"/>
            <a:ext cx="7772399" cy="572080"/>
          </a:xfrm>
          <a:prstGeom prst="rect">
            <a:avLst/>
          </a:prstGeom>
          <a:noFill/>
        </p:spPr>
        <p:txBody>
          <a:bodyPr wrap="square">
            <a:spAutoFit/>
          </a:bodyPr>
          <a:lstStyle/>
          <a:p>
            <a:pPr>
              <a:lnSpc>
                <a:spcPts val="4060"/>
              </a:lnSpc>
            </a:pPr>
            <a:r>
              <a:rPr lang="en-US" altLang="zh-CN" sz="24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400" kern="0" dirty="0">
                <a:latin typeface="Microsoft YaHei" panose="020B0503020204020204" pitchFamily="34" charset="-122"/>
                <a:ea typeface="Microsoft YaHei" panose="020B0503020204020204" pitchFamily="34" charset="-122"/>
                <a:cs typeface="Times New Roman" panose="02020603050405020304" pitchFamily="18" charset="0"/>
              </a:rPr>
              <a:t> 生物的类别是怎么产生的？</a:t>
            </a:r>
            <a:endParaRPr lang="zh-CN" altLang="en-US" sz="2400" dirty="0">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D896E8B1-28DB-4D59-92D7-04294B986B4B}"/>
              </a:ext>
            </a:extLst>
          </p:cNvPr>
          <p:cNvCxnSpPr/>
          <p:nvPr/>
        </p:nvCxnSpPr>
        <p:spPr>
          <a:xfrm>
            <a:off x="1066801" y="6107724"/>
            <a:ext cx="6459416"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7" name="文本框 6">
            <a:extLst>
              <a:ext uri="{FF2B5EF4-FFF2-40B4-BE49-F238E27FC236}">
                <a16:creationId xmlns:a16="http://schemas.microsoft.com/office/drawing/2014/main" id="{AC24B1B8-5825-6BB9-E28C-3226777A11FA}"/>
              </a:ext>
            </a:extLst>
          </p:cNvPr>
          <p:cNvSpPr txBox="1"/>
          <p:nvPr/>
        </p:nvSpPr>
        <p:spPr>
          <a:xfrm>
            <a:off x="4966604" y="3854253"/>
            <a:ext cx="2059562"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各从其类</a:t>
            </a:r>
            <a:endParaRPr lang="zh-CN" altLang="en-US" sz="24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0DADE29D-61B7-E14A-C493-9F2268EC9366}"/>
              </a:ext>
            </a:extLst>
          </p:cNvPr>
          <p:cNvSpPr txBox="1"/>
          <p:nvPr/>
        </p:nvSpPr>
        <p:spPr>
          <a:xfrm>
            <a:off x="1571127" y="3389180"/>
            <a:ext cx="2059562"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各从其类</a:t>
            </a:r>
            <a:endParaRPr lang="zh-CN" altLang="en-US" sz="2400"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5E8215EA-2D71-21A7-2252-EC942B679203}"/>
              </a:ext>
            </a:extLst>
          </p:cNvPr>
          <p:cNvSpPr txBox="1"/>
          <p:nvPr/>
        </p:nvSpPr>
        <p:spPr>
          <a:xfrm>
            <a:off x="5830986" y="3402914"/>
            <a:ext cx="2059562"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各从其类</a:t>
            </a:r>
            <a:endParaRPr lang="zh-CN" altLang="en-US" sz="2400" dirty="0">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85DBE092-B6FC-0F5F-C402-0665CF2F845A}"/>
              </a:ext>
            </a:extLst>
          </p:cNvPr>
          <p:cNvSpPr txBox="1"/>
          <p:nvPr/>
        </p:nvSpPr>
        <p:spPr>
          <a:xfrm>
            <a:off x="7412446" y="3858179"/>
            <a:ext cx="1230267"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各从其</a:t>
            </a:r>
            <a:endParaRPr lang="zh-CN" altLang="en-US" sz="2400"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2AF5B6C4-8893-5BE1-8AE5-871202D39E8D}"/>
              </a:ext>
            </a:extLst>
          </p:cNvPr>
          <p:cNvSpPr txBox="1"/>
          <p:nvPr/>
        </p:nvSpPr>
        <p:spPr>
          <a:xfrm>
            <a:off x="3388032" y="4320416"/>
            <a:ext cx="2059562"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各从其类</a:t>
            </a:r>
            <a:endParaRPr lang="zh-CN" altLang="en-US" sz="2400" dirty="0">
              <a:latin typeface="Microsoft YaHei" panose="020B0503020204020204" pitchFamily="34" charset="-122"/>
              <a:ea typeface="Microsoft YaHei" panose="020B0503020204020204" pitchFamily="34" charset="-122"/>
            </a:endParaRPr>
          </a:p>
        </p:txBody>
      </p:sp>
      <p:sp>
        <p:nvSpPr>
          <p:cNvPr id="14" name="文本框 13">
            <a:extLst>
              <a:ext uri="{FF2B5EF4-FFF2-40B4-BE49-F238E27FC236}">
                <a16:creationId xmlns:a16="http://schemas.microsoft.com/office/drawing/2014/main" id="{2EA5DB49-5C63-2D4B-3CFA-2EF7AF492712}"/>
              </a:ext>
            </a:extLst>
          </p:cNvPr>
          <p:cNvSpPr txBox="1"/>
          <p:nvPr/>
        </p:nvSpPr>
        <p:spPr>
          <a:xfrm>
            <a:off x="655900" y="4320415"/>
            <a:ext cx="767280"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类</a:t>
            </a:r>
            <a:endParaRPr lang="zh-CN" altLang="en-US" sz="2400" dirty="0">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67E14CDF-BCD9-70DA-EF06-277BCFA208EC}"/>
              </a:ext>
            </a:extLst>
          </p:cNvPr>
          <p:cNvPicPr>
            <a:picLocks noChangeAspect="1"/>
          </p:cNvPicPr>
          <p:nvPr/>
        </p:nvPicPr>
        <p:blipFill>
          <a:blip r:embed="rId3"/>
          <a:stretch>
            <a:fillRect/>
          </a:stretch>
        </p:blipFill>
        <p:spPr>
          <a:xfrm>
            <a:off x="2538615" y="-156643"/>
            <a:ext cx="4364742" cy="3280831"/>
          </a:xfrm>
          <a:prstGeom prst="rect">
            <a:avLst/>
          </a:prstGeom>
        </p:spPr>
      </p:pic>
    </p:spTree>
    <p:extLst>
      <p:ext uri="{BB962C8B-B14F-4D97-AF65-F5344CB8AC3E}">
        <p14:creationId xmlns:p14="http://schemas.microsoft.com/office/powerpoint/2010/main" val="265959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DFA2C5C-B8F6-BA8A-D403-2F505D013FFF}"/>
              </a:ext>
            </a:extLst>
          </p:cNvPr>
          <p:cNvSpPr txBox="1"/>
          <p:nvPr/>
        </p:nvSpPr>
        <p:spPr>
          <a:xfrm>
            <a:off x="651075" y="2006846"/>
            <a:ext cx="5198949" cy="2820131"/>
          </a:xfrm>
          <a:prstGeom prst="rect">
            <a:avLst/>
          </a:prstGeom>
          <a:noFill/>
        </p:spPr>
        <p:txBody>
          <a:bodyPr wrap="square">
            <a:spAutoFit/>
          </a:bodyPr>
          <a:lstStyle/>
          <a:p>
            <a:pPr>
              <a:lnSpc>
                <a:spcPts val="3560"/>
              </a:lnSpc>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创世记</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1:1</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起初，神创造天地。</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……24</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神说：“地要生出活物来，各从其类；牲畜、昆虫、野兽，各从其类。”事就这样成了。</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25</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於是神造出野兽，各从其类；牲畜，各从其类；地上一切昆虫，各从其类。神看著是好的。</a:t>
            </a:r>
            <a:endParaRPr lang="zh-CN" altLang="en-US" sz="24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B4050B4F-986D-C675-1EE8-01EF6FB15BAE}"/>
              </a:ext>
            </a:extLst>
          </p:cNvPr>
          <p:cNvSpPr txBox="1"/>
          <p:nvPr/>
        </p:nvSpPr>
        <p:spPr>
          <a:xfrm>
            <a:off x="1066801" y="5503986"/>
            <a:ext cx="7772399" cy="572080"/>
          </a:xfrm>
          <a:prstGeom prst="rect">
            <a:avLst/>
          </a:prstGeom>
          <a:noFill/>
        </p:spPr>
        <p:txBody>
          <a:bodyPr wrap="square">
            <a:spAutoFit/>
          </a:bodyPr>
          <a:lstStyle/>
          <a:p>
            <a:pPr>
              <a:lnSpc>
                <a:spcPts val="4060"/>
              </a:lnSpc>
            </a:pPr>
            <a:r>
              <a:rPr lang="zh-CN" altLang="en-US" sz="2400" b="1" kern="0" dirty="0">
                <a:latin typeface="Microsoft YaHei" panose="020B0503020204020204" pitchFamily="34" charset="-122"/>
                <a:ea typeface="Microsoft YaHei" panose="020B0503020204020204" pitchFamily="34" charset="-122"/>
                <a:cs typeface="Times New Roman" panose="02020603050405020304" pitchFamily="18" charset="0"/>
              </a:rPr>
              <a:t>同类生出同类，例如人生人，猴生猴，狗生狗。</a:t>
            </a:r>
            <a:endPar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 name="文本框 1">
            <a:extLst>
              <a:ext uri="{FF2B5EF4-FFF2-40B4-BE49-F238E27FC236}">
                <a16:creationId xmlns:a16="http://schemas.microsoft.com/office/drawing/2014/main" id="{237A07B9-AC0D-5568-D493-54D750BCEDE6}"/>
              </a:ext>
            </a:extLst>
          </p:cNvPr>
          <p:cNvSpPr txBox="1"/>
          <p:nvPr/>
        </p:nvSpPr>
        <p:spPr>
          <a:xfrm>
            <a:off x="685800" y="5052647"/>
            <a:ext cx="7772399" cy="572080"/>
          </a:xfrm>
          <a:prstGeom prst="rect">
            <a:avLst/>
          </a:prstGeom>
          <a:noFill/>
        </p:spPr>
        <p:txBody>
          <a:bodyPr wrap="square">
            <a:spAutoFit/>
          </a:bodyPr>
          <a:lstStyle/>
          <a:p>
            <a:pPr>
              <a:lnSpc>
                <a:spcPts val="4060"/>
              </a:lnSpc>
            </a:pPr>
            <a:r>
              <a:rPr lang="en-US" altLang="zh-CN" sz="24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400" kern="0" dirty="0">
                <a:latin typeface="Microsoft YaHei" panose="020B0503020204020204" pitchFamily="34" charset="-122"/>
                <a:ea typeface="Microsoft YaHei" panose="020B0503020204020204" pitchFamily="34" charset="-122"/>
                <a:cs typeface="Times New Roman" panose="02020603050405020304" pitchFamily="18" charset="0"/>
              </a:rPr>
              <a:t>各从其类”是什么意思？</a:t>
            </a:r>
            <a:endParaRPr lang="zh-CN" altLang="en-US" sz="2400" dirty="0">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D896E8B1-28DB-4D59-92D7-04294B986B4B}"/>
              </a:ext>
            </a:extLst>
          </p:cNvPr>
          <p:cNvCxnSpPr/>
          <p:nvPr/>
        </p:nvCxnSpPr>
        <p:spPr>
          <a:xfrm>
            <a:off x="1066801" y="6107724"/>
            <a:ext cx="6459416"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7" name="文本框 6">
            <a:extLst>
              <a:ext uri="{FF2B5EF4-FFF2-40B4-BE49-F238E27FC236}">
                <a16:creationId xmlns:a16="http://schemas.microsoft.com/office/drawing/2014/main" id="{AC24B1B8-5825-6BB9-E28C-3226777A11FA}"/>
              </a:ext>
            </a:extLst>
          </p:cNvPr>
          <p:cNvSpPr txBox="1"/>
          <p:nvPr/>
        </p:nvSpPr>
        <p:spPr>
          <a:xfrm>
            <a:off x="3388032" y="2880678"/>
            <a:ext cx="2059562"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各从其类</a:t>
            </a:r>
            <a:endParaRPr lang="zh-CN" altLang="en-US" sz="24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0DADE29D-61B7-E14A-C493-9F2268EC9366}"/>
              </a:ext>
            </a:extLst>
          </p:cNvPr>
          <p:cNvSpPr txBox="1"/>
          <p:nvPr/>
        </p:nvSpPr>
        <p:spPr>
          <a:xfrm>
            <a:off x="4308084" y="2419149"/>
            <a:ext cx="2059562"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各从其类</a:t>
            </a:r>
            <a:endParaRPr lang="zh-CN" altLang="en-US" sz="2400"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5E8215EA-2D71-21A7-2252-EC942B679203}"/>
              </a:ext>
            </a:extLst>
          </p:cNvPr>
          <p:cNvSpPr txBox="1"/>
          <p:nvPr/>
        </p:nvSpPr>
        <p:spPr>
          <a:xfrm>
            <a:off x="2776799" y="3793976"/>
            <a:ext cx="2059562"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各从其类</a:t>
            </a:r>
            <a:endParaRPr lang="zh-CN" altLang="en-US" sz="2400" dirty="0">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85DBE092-B6FC-0F5F-C402-0665CF2F845A}"/>
              </a:ext>
            </a:extLst>
          </p:cNvPr>
          <p:cNvSpPr txBox="1"/>
          <p:nvPr/>
        </p:nvSpPr>
        <p:spPr>
          <a:xfrm>
            <a:off x="651075" y="3799254"/>
            <a:ext cx="1230267"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从其类</a:t>
            </a:r>
            <a:endParaRPr lang="zh-CN" altLang="en-US" sz="2400"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2AF5B6C4-8893-5BE1-8AE5-871202D39E8D}"/>
              </a:ext>
            </a:extLst>
          </p:cNvPr>
          <p:cNvSpPr txBox="1"/>
          <p:nvPr/>
        </p:nvSpPr>
        <p:spPr>
          <a:xfrm>
            <a:off x="1559231" y="4247526"/>
            <a:ext cx="2059562"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各从其类</a:t>
            </a:r>
            <a:endParaRPr lang="zh-CN" altLang="en-US" sz="2400" dirty="0">
              <a:latin typeface="Microsoft YaHei" panose="020B0503020204020204" pitchFamily="34" charset="-122"/>
              <a:ea typeface="Microsoft YaHei" panose="020B0503020204020204" pitchFamily="34" charset="-122"/>
            </a:endParaRPr>
          </a:p>
        </p:txBody>
      </p:sp>
      <p:pic>
        <p:nvPicPr>
          <p:cNvPr id="12" name="图片 11">
            <a:extLst>
              <a:ext uri="{FF2B5EF4-FFF2-40B4-BE49-F238E27FC236}">
                <a16:creationId xmlns:a16="http://schemas.microsoft.com/office/drawing/2014/main" id="{EAC83F51-ECD0-B440-DC2C-682B01E79564}"/>
              </a:ext>
            </a:extLst>
          </p:cNvPr>
          <p:cNvPicPr>
            <a:picLocks noChangeAspect="1"/>
          </p:cNvPicPr>
          <p:nvPr/>
        </p:nvPicPr>
        <p:blipFill>
          <a:blip r:embed="rId3"/>
          <a:stretch>
            <a:fillRect/>
          </a:stretch>
        </p:blipFill>
        <p:spPr>
          <a:xfrm>
            <a:off x="5926834" y="1427283"/>
            <a:ext cx="3196288" cy="385103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2EA5DB49-5C63-2D4B-3CFA-2EF7AF492712}"/>
              </a:ext>
            </a:extLst>
          </p:cNvPr>
          <p:cNvSpPr txBox="1"/>
          <p:nvPr/>
        </p:nvSpPr>
        <p:spPr>
          <a:xfrm>
            <a:off x="5276744" y="3331539"/>
            <a:ext cx="767280" cy="559897"/>
          </a:xfrm>
          <a:prstGeom prst="rect">
            <a:avLst/>
          </a:prstGeom>
          <a:noFill/>
        </p:spPr>
        <p:txBody>
          <a:bodyPr wrap="square">
            <a:spAutoFit/>
          </a:bodyPr>
          <a:lstStyle/>
          <a:p>
            <a:pPr>
              <a:lnSpc>
                <a:spcPts val="4060"/>
              </a:lnSpc>
            </a:pPr>
            <a:r>
              <a:rPr lang="zh-CN" altLang="en-US" sz="24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各</a:t>
            </a:r>
            <a:endParaRPr lang="zh-CN" altLang="en-US" sz="24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9349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3AF6CF-075D-4742-B9DC-C80AB592AFA1}"/>
              </a:ext>
            </a:extLst>
          </p:cNvPr>
          <p:cNvSpPr>
            <a:spLocks noGrp="1"/>
          </p:cNvSpPr>
          <p:nvPr>
            <p:ph type="title"/>
          </p:nvPr>
        </p:nvSpPr>
        <p:spPr/>
        <p:txBody>
          <a:bodyPr/>
          <a:lstStyle/>
          <a:p>
            <a:r>
              <a:rPr lang="zh-CN" altLang="en-US" dirty="0"/>
              <a:t>狗的多样性</a:t>
            </a:r>
          </a:p>
        </p:txBody>
      </p:sp>
      <p:pic>
        <p:nvPicPr>
          <p:cNvPr id="5" name="图片 4">
            <a:extLst>
              <a:ext uri="{FF2B5EF4-FFF2-40B4-BE49-F238E27FC236}">
                <a16:creationId xmlns:a16="http://schemas.microsoft.com/office/drawing/2014/main" id="{32EEC8AA-BC31-4760-9695-AD66FA75BB2D}"/>
              </a:ext>
            </a:extLst>
          </p:cNvPr>
          <p:cNvPicPr>
            <a:picLocks noChangeAspect="1"/>
          </p:cNvPicPr>
          <p:nvPr/>
        </p:nvPicPr>
        <p:blipFill>
          <a:blip r:embed="rId3"/>
          <a:stretch>
            <a:fillRect/>
          </a:stretch>
        </p:blipFill>
        <p:spPr>
          <a:xfrm>
            <a:off x="0" y="1492401"/>
            <a:ext cx="9144000" cy="5401055"/>
          </a:xfrm>
          <a:prstGeom prst="rect">
            <a:avLst/>
          </a:prstGeom>
        </p:spPr>
      </p:pic>
      <p:pic>
        <p:nvPicPr>
          <p:cNvPr id="7" name="图片 6">
            <a:extLst>
              <a:ext uri="{FF2B5EF4-FFF2-40B4-BE49-F238E27FC236}">
                <a16:creationId xmlns:a16="http://schemas.microsoft.com/office/drawing/2014/main" id="{1A7F7017-2047-223F-C1F6-E0314809686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909824" y="2817964"/>
            <a:ext cx="613620" cy="816486"/>
          </a:xfrm>
          <a:prstGeom prst="rect">
            <a:avLst/>
          </a:prstGeom>
        </p:spPr>
      </p:pic>
    </p:spTree>
    <p:extLst>
      <p:ext uri="{BB962C8B-B14F-4D97-AF65-F5344CB8AC3E}">
        <p14:creationId xmlns:p14="http://schemas.microsoft.com/office/powerpoint/2010/main" val="1585698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88F78F8-B41F-2A89-4250-EAA7926A671C}"/>
              </a:ext>
            </a:extLst>
          </p:cNvPr>
          <p:cNvPicPr>
            <a:picLocks noChangeAspect="1"/>
          </p:cNvPicPr>
          <p:nvPr/>
        </p:nvPicPr>
        <p:blipFill rotWithShape="1">
          <a:blip r:embed="rId3"/>
          <a:srcRect t="-45225" r="-17647" b="-20171"/>
          <a:stretch/>
        </p:blipFill>
        <p:spPr>
          <a:xfrm>
            <a:off x="0" y="1779631"/>
            <a:ext cx="9143999" cy="4411015"/>
          </a:xfrm>
          <a:prstGeom prst="rect">
            <a:avLst/>
          </a:prstGeom>
          <a:solidFill>
            <a:schemeClr val="bg1"/>
          </a:solidFill>
        </p:spPr>
      </p:pic>
      <p:sp>
        <p:nvSpPr>
          <p:cNvPr id="2" name="标题 1">
            <a:extLst>
              <a:ext uri="{FF2B5EF4-FFF2-40B4-BE49-F238E27FC236}">
                <a16:creationId xmlns:a16="http://schemas.microsoft.com/office/drawing/2014/main" id="{14AA7384-37BC-C11D-A3F1-17D0BC7E48CE}"/>
              </a:ext>
            </a:extLst>
          </p:cNvPr>
          <p:cNvSpPr>
            <a:spLocks noGrp="1"/>
          </p:cNvSpPr>
          <p:nvPr>
            <p:ph type="title"/>
          </p:nvPr>
        </p:nvSpPr>
        <p:spPr/>
        <p:txBody>
          <a:bodyPr/>
          <a:lstStyle/>
          <a:p>
            <a:r>
              <a:rPr lang="zh-CN" altLang="en-US" dirty="0"/>
              <a:t>猫的多样性</a:t>
            </a:r>
            <a:br>
              <a:rPr lang="en-US" altLang="zh-CN" dirty="0"/>
            </a:br>
            <a:endParaRPr kumimoji="1" lang="zh-CN" altLang="en-US" dirty="0"/>
          </a:p>
        </p:txBody>
      </p:sp>
      <p:pic>
        <p:nvPicPr>
          <p:cNvPr id="4" name="图片 3">
            <a:extLst>
              <a:ext uri="{FF2B5EF4-FFF2-40B4-BE49-F238E27FC236}">
                <a16:creationId xmlns:a16="http://schemas.microsoft.com/office/drawing/2014/main" id="{3D629D5F-A527-5AB7-171A-8D0F79F0324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Lst>
          </a:blip>
          <a:stretch>
            <a:fillRect/>
          </a:stretch>
        </p:blipFill>
        <p:spPr>
          <a:xfrm>
            <a:off x="7268309" y="3105194"/>
            <a:ext cx="1875691" cy="2625968"/>
          </a:xfrm>
          <a:prstGeom prst="rect">
            <a:avLst/>
          </a:prstGeom>
        </p:spPr>
      </p:pic>
      <p:pic>
        <p:nvPicPr>
          <p:cNvPr id="3" name="图片 2">
            <a:extLst>
              <a:ext uri="{FF2B5EF4-FFF2-40B4-BE49-F238E27FC236}">
                <a16:creationId xmlns:a16="http://schemas.microsoft.com/office/drawing/2014/main" id="{2998217F-00B4-79B0-E5DF-1F98969F0E27}"/>
              </a:ext>
            </a:extLst>
          </p:cNvPr>
          <p:cNvPicPr>
            <a:picLocks noChangeAspect="1"/>
          </p:cNvPicPr>
          <p:nvPr/>
        </p:nvPicPr>
        <p:blipFill>
          <a:blip r:embed="rId6"/>
          <a:stretch>
            <a:fillRect/>
          </a:stretch>
        </p:blipFill>
        <p:spPr>
          <a:xfrm>
            <a:off x="6676696" y="4229641"/>
            <a:ext cx="1875691" cy="1697458"/>
          </a:xfrm>
          <a:prstGeom prst="rect">
            <a:avLst/>
          </a:prstGeom>
        </p:spPr>
      </p:pic>
    </p:spTree>
    <p:extLst>
      <p:ext uri="{BB962C8B-B14F-4D97-AF65-F5344CB8AC3E}">
        <p14:creationId xmlns:p14="http://schemas.microsoft.com/office/powerpoint/2010/main" val="3294964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10006E-ED37-0B2A-F8A1-E0D8C9D22DEE}"/>
              </a:ext>
            </a:extLst>
          </p:cNvPr>
          <p:cNvSpPr>
            <a:spLocks noGrp="1"/>
          </p:cNvSpPr>
          <p:nvPr>
            <p:ph type="title"/>
          </p:nvPr>
        </p:nvSpPr>
        <p:spPr>
          <a:xfrm>
            <a:off x="0" y="402310"/>
            <a:ext cx="9144000" cy="1325563"/>
          </a:xfrm>
        </p:spPr>
        <p:txBody>
          <a:bodyPr/>
          <a:lstStyle/>
          <a:p>
            <a:r>
              <a:rPr lang="zh-CN" altLang="zh-CN" kern="0" dirty="0">
                <a:effectLst/>
                <a:cs typeface="Times New Roman" panose="02020603050405020304" pitchFamily="18" charset="0"/>
              </a:rPr>
              <a:t>动物不同的类别是</a:t>
            </a:r>
            <a:r>
              <a:rPr lang="zh-CN" altLang="en-US" kern="0" dirty="0">
                <a:effectLst/>
                <a:cs typeface="Times New Roman" panose="02020603050405020304" pitchFamily="18" charset="0"/>
              </a:rPr>
              <a:t>神</a:t>
            </a:r>
            <a:br>
              <a:rPr lang="en-US" altLang="zh-CN" kern="0" dirty="0">
                <a:effectLst/>
                <a:cs typeface="Times New Roman" panose="02020603050405020304" pitchFamily="18" charset="0"/>
              </a:rPr>
            </a:br>
            <a:r>
              <a:rPr lang="zh-CN" altLang="zh-CN" kern="0" dirty="0">
                <a:effectLst/>
                <a:cs typeface="Times New Roman" panose="02020603050405020304" pitchFamily="18" charset="0"/>
              </a:rPr>
              <a:t>从一开始按照“各从其类”的规则造的</a:t>
            </a:r>
            <a:r>
              <a:rPr lang="zh-CN" altLang="en-US" kern="0" dirty="0">
                <a:effectLst/>
                <a:cs typeface="Times New Roman" panose="02020603050405020304" pitchFamily="18" charset="0"/>
              </a:rPr>
              <a:t>！</a:t>
            </a:r>
            <a:endParaRPr lang="zh-CN" altLang="en-US" sz="6000" dirty="0"/>
          </a:p>
        </p:txBody>
      </p:sp>
      <p:pic>
        <p:nvPicPr>
          <p:cNvPr id="6" name="图片 5">
            <a:extLst>
              <a:ext uri="{FF2B5EF4-FFF2-40B4-BE49-F238E27FC236}">
                <a16:creationId xmlns:a16="http://schemas.microsoft.com/office/drawing/2014/main" id="{AFF32AA4-99F3-8A5D-0068-856D4C8EE987}"/>
              </a:ext>
            </a:extLst>
          </p:cNvPr>
          <p:cNvPicPr>
            <a:picLocks noChangeAspect="1"/>
          </p:cNvPicPr>
          <p:nvPr/>
        </p:nvPicPr>
        <p:blipFill>
          <a:blip r:embed="rId4"/>
          <a:stretch>
            <a:fillRect/>
          </a:stretch>
        </p:blipFill>
        <p:spPr>
          <a:xfrm>
            <a:off x="700268" y="1727872"/>
            <a:ext cx="7743463" cy="51261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1525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228" fill="hold">
                                          <p:stCondLst>
                                            <p:cond delay="0"/>
                                          </p:stCondLst>
                                        </p:cTn>
                                        <p:tgtEl>
                                          <p:spTgt spid="2"/>
                                        </p:tgtEl>
                                        <p:attrNameLst>
                                          <p:attrName>style.rotation</p:attrName>
                                        </p:attrNameLst>
                                      </p:cBhvr>
                                      <p:to>
                                        <p:strVal val="-45.0"/>
                                      </p:to>
                                    </p:set>
                                    <p:anim calcmode="lin" valueType="num">
                                      <p:cBhvr>
                                        <p:cTn id="8" dur="228" fill="hold">
                                          <p:stCondLst>
                                            <p:cond delay="227"/>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228"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
                                        </p:tgtEl>
                                        <p:attrNameLst>
                                          <p:attrName>ppt_y</p:attrName>
                                        </p:attrNameLst>
                                      </p:cBhvr>
                                      <p:tavLst>
                                        <p:tav tm="0">
                                          <p:val>
                                            <p:strVal val="#ppt_y-(0.354*#ppt_w-0.172*#ppt_h)"/>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C7F79311-242E-D35F-C13F-425EC0FDC4F4}"/>
              </a:ext>
            </a:extLst>
          </p:cNvPr>
          <p:cNvPicPr>
            <a:picLocks noChangeAspect="1"/>
          </p:cNvPicPr>
          <p:nvPr/>
        </p:nvPicPr>
        <p:blipFill>
          <a:blip r:embed="rId3"/>
          <a:stretch>
            <a:fillRect/>
          </a:stretch>
        </p:blipFill>
        <p:spPr>
          <a:xfrm>
            <a:off x="148188" y="2801222"/>
            <a:ext cx="2508571" cy="2508571"/>
          </a:xfrm>
          <a:prstGeom prst="rect">
            <a:avLst/>
          </a:prstGeom>
        </p:spPr>
      </p:pic>
      <p:sp>
        <p:nvSpPr>
          <p:cNvPr id="2" name="标题 1">
            <a:extLst>
              <a:ext uri="{FF2B5EF4-FFF2-40B4-BE49-F238E27FC236}">
                <a16:creationId xmlns:a16="http://schemas.microsoft.com/office/drawing/2014/main" id="{11900C76-4006-6287-00FE-1B3DCEDEF131}"/>
              </a:ext>
            </a:extLst>
          </p:cNvPr>
          <p:cNvSpPr>
            <a:spLocks noGrp="1"/>
          </p:cNvSpPr>
          <p:nvPr>
            <p:ph type="title"/>
          </p:nvPr>
        </p:nvSpPr>
        <p:spPr>
          <a:xfrm>
            <a:off x="0" y="434573"/>
            <a:ext cx="9144000" cy="1325563"/>
          </a:xfrm>
        </p:spPr>
        <p:txBody>
          <a:bodyPr/>
          <a:lstStyle/>
          <a:p>
            <a:r>
              <a:rPr lang="zh-CN" altLang="zh-CN" dirty="0">
                <a:effectLst/>
              </a:rPr>
              <a:t>圣经关于生物类别的产生</a:t>
            </a:r>
            <a:br>
              <a:rPr lang="en-US" altLang="zh-CN" dirty="0">
                <a:effectLst/>
              </a:rPr>
            </a:br>
            <a:r>
              <a:rPr lang="zh-CN" altLang="zh-CN" dirty="0">
                <a:effectLst/>
              </a:rPr>
              <a:t>你听明白了吗？</a:t>
            </a:r>
            <a:endParaRPr lang="zh-CN" altLang="en-US" sz="6000" dirty="0"/>
          </a:p>
        </p:txBody>
      </p:sp>
      <p:sp>
        <p:nvSpPr>
          <p:cNvPr id="10" name="文本框 9">
            <a:extLst>
              <a:ext uri="{FF2B5EF4-FFF2-40B4-BE49-F238E27FC236}">
                <a16:creationId xmlns:a16="http://schemas.microsoft.com/office/drawing/2014/main" id="{EF23DB16-2F22-E040-ACBD-7EFF41E0DE84}"/>
              </a:ext>
            </a:extLst>
          </p:cNvPr>
          <p:cNvSpPr txBox="1"/>
          <p:nvPr/>
        </p:nvSpPr>
        <p:spPr>
          <a:xfrm>
            <a:off x="842833" y="5032208"/>
            <a:ext cx="902811" cy="523220"/>
          </a:xfrm>
          <a:prstGeom prst="rect">
            <a:avLst/>
          </a:prstGeom>
          <a:solidFill>
            <a:srgbClr val="FFC000"/>
          </a:solidFill>
        </p:spPr>
        <p:txBody>
          <a:bodyPr wrap="none" rtlCol="0">
            <a:spAutoFit/>
          </a:bodyPr>
          <a:lstStyle/>
          <a:p>
            <a:r>
              <a:rPr lang="zh-CN" altLang="zh-CN" sz="2800" b="1" dirty="0">
                <a:effectLst/>
                <a:latin typeface="Microsoft YaHei" panose="020B0503020204020204" pitchFamily="34" charset="-122"/>
                <a:ea typeface="Microsoft YaHei" panose="020B0503020204020204" pitchFamily="34" charset="-122"/>
              </a:rPr>
              <a:t>明白</a:t>
            </a:r>
            <a:endParaRPr kumimoji="1" lang="zh-CN" altLang="en-US" sz="2800" b="1"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2A07A364-2A4E-AFAB-E8EB-092E52452AAB}"/>
              </a:ext>
            </a:extLst>
          </p:cNvPr>
          <p:cNvSpPr txBox="1"/>
          <p:nvPr/>
        </p:nvSpPr>
        <p:spPr>
          <a:xfrm>
            <a:off x="3865942" y="5091102"/>
            <a:ext cx="1620957" cy="523220"/>
          </a:xfrm>
          <a:prstGeom prst="rect">
            <a:avLst/>
          </a:prstGeom>
          <a:solidFill>
            <a:srgbClr val="FFC000"/>
          </a:solidFill>
        </p:spPr>
        <p:txBody>
          <a:bodyPr wrap="none" rtlCol="0">
            <a:spAutoFit/>
          </a:bodyPr>
          <a:lstStyle/>
          <a:p>
            <a:pPr algn="ctr"/>
            <a:r>
              <a:rPr lang="zh-CN" altLang="en-US" sz="2800" b="1" dirty="0">
                <a:latin typeface="Microsoft YaHei" panose="020B0503020204020204" pitchFamily="34" charset="-122"/>
                <a:ea typeface="Microsoft YaHei" panose="020B0503020204020204" pitchFamily="34" charset="-122"/>
              </a:rPr>
              <a:t>不太</a:t>
            </a:r>
            <a:r>
              <a:rPr lang="zh-CN" altLang="zh-CN" sz="2800" b="1" dirty="0">
                <a:effectLst/>
                <a:latin typeface="Microsoft YaHei" panose="020B0503020204020204" pitchFamily="34" charset="-122"/>
                <a:ea typeface="Microsoft YaHei" panose="020B0503020204020204" pitchFamily="34" charset="-122"/>
              </a:rPr>
              <a:t>明白</a:t>
            </a:r>
            <a:endParaRPr kumimoji="1" lang="zh-CN" altLang="en-US" sz="2800" b="1" dirty="0">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AA53457C-2207-6C3B-5076-5B3FBE632B85}"/>
              </a:ext>
            </a:extLst>
          </p:cNvPr>
          <p:cNvSpPr txBox="1"/>
          <p:nvPr/>
        </p:nvSpPr>
        <p:spPr>
          <a:xfrm>
            <a:off x="6777107" y="5091102"/>
            <a:ext cx="1261884" cy="523220"/>
          </a:xfrm>
          <a:prstGeom prst="rect">
            <a:avLst/>
          </a:prstGeom>
          <a:solidFill>
            <a:srgbClr val="FFC000"/>
          </a:solidFill>
        </p:spPr>
        <p:txBody>
          <a:bodyPr wrap="none" rtlCol="0">
            <a:spAutoFit/>
          </a:bodyPr>
          <a:lstStyle/>
          <a:p>
            <a:pPr algn="ctr"/>
            <a:r>
              <a:rPr lang="zh-CN" altLang="en-US" sz="2800" b="1" dirty="0">
                <a:latin typeface="Microsoft YaHei" panose="020B0503020204020204" pitchFamily="34" charset="-122"/>
                <a:ea typeface="Microsoft YaHei" panose="020B0503020204020204" pitchFamily="34" charset="-122"/>
              </a:rPr>
              <a:t>不</a:t>
            </a:r>
            <a:r>
              <a:rPr lang="zh-CN" altLang="zh-CN" sz="2800" b="1" dirty="0">
                <a:effectLst/>
                <a:latin typeface="Microsoft YaHei" panose="020B0503020204020204" pitchFamily="34" charset="-122"/>
                <a:ea typeface="Microsoft YaHei" panose="020B0503020204020204" pitchFamily="34" charset="-122"/>
              </a:rPr>
              <a:t>明白</a:t>
            </a:r>
            <a:endParaRPr kumimoji="1" lang="zh-CN" altLang="en-US" sz="2800" b="1" dirty="0">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A9C97C2C-9CA6-2979-FC64-8785922B45CE}"/>
              </a:ext>
            </a:extLst>
          </p:cNvPr>
          <p:cNvPicPr>
            <a:picLocks noChangeAspect="1"/>
          </p:cNvPicPr>
          <p:nvPr/>
        </p:nvPicPr>
        <p:blipFill rotWithShape="1">
          <a:blip r:embed="rId4"/>
          <a:srcRect b="24326"/>
          <a:stretch/>
        </p:blipFill>
        <p:spPr>
          <a:xfrm>
            <a:off x="2591245" y="2630909"/>
            <a:ext cx="3260006" cy="2466956"/>
          </a:xfrm>
          <a:prstGeom prst="rect">
            <a:avLst/>
          </a:prstGeom>
        </p:spPr>
      </p:pic>
      <p:pic>
        <p:nvPicPr>
          <p:cNvPr id="7" name="图片 6">
            <a:extLst>
              <a:ext uri="{FF2B5EF4-FFF2-40B4-BE49-F238E27FC236}">
                <a16:creationId xmlns:a16="http://schemas.microsoft.com/office/drawing/2014/main" id="{0A7FB434-14BF-D243-A850-54B0586C82E3}"/>
              </a:ext>
            </a:extLst>
          </p:cNvPr>
          <p:cNvPicPr>
            <a:picLocks noChangeAspect="1"/>
          </p:cNvPicPr>
          <p:nvPr/>
        </p:nvPicPr>
        <p:blipFill>
          <a:blip r:embed="rId5"/>
          <a:stretch>
            <a:fillRect/>
          </a:stretch>
        </p:blipFill>
        <p:spPr>
          <a:xfrm>
            <a:off x="6316241" y="2722742"/>
            <a:ext cx="2654139" cy="2654139"/>
          </a:xfrm>
          <a:prstGeom prst="rect">
            <a:avLst/>
          </a:prstGeom>
        </p:spPr>
      </p:pic>
    </p:spTree>
    <p:extLst>
      <p:ext uri="{BB962C8B-B14F-4D97-AF65-F5344CB8AC3E}">
        <p14:creationId xmlns:p14="http://schemas.microsoft.com/office/powerpoint/2010/main" val="992618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4FF95D56-2981-7F44-B112-7F5FACD64093}"/>
              </a:ext>
            </a:extLst>
          </p:cNvPr>
          <p:cNvSpPr>
            <a:spLocks noGrp="1"/>
          </p:cNvSpPr>
          <p:nvPr>
            <p:ph type="title"/>
          </p:nvPr>
        </p:nvSpPr>
        <p:spPr>
          <a:xfrm>
            <a:off x="-103517" y="586596"/>
            <a:ext cx="9247517" cy="1289287"/>
          </a:xfrm>
        </p:spPr>
        <p:txBody>
          <a:bodyPr/>
          <a:lstStyle/>
          <a:p>
            <a:r>
              <a:rPr lang="zh-CN" altLang="en-US" dirty="0"/>
              <a:t>物种是怎么产生的？</a:t>
            </a:r>
          </a:p>
        </p:txBody>
      </p:sp>
      <p:grpSp>
        <p:nvGrpSpPr>
          <p:cNvPr id="23" name="组合 22">
            <a:extLst>
              <a:ext uri="{FF2B5EF4-FFF2-40B4-BE49-F238E27FC236}">
                <a16:creationId xmlns:a16="http://schemas.microsoft.com/office/drawing/2014/main" id="{77262A0E-B6EC-6427-ABC3-E83B7F76F77A}"/>
              </a:ext>
            </a:extLst>
          </p:cNvPr>
          <p:cNvGrpSpPr/>
          <p:nvPr/>
        </p:nvGrpSpPr>
        <p:grpSpPr>
          <a:xfrm>
            <a:off x="4450339" y="1901926"/>
            <a:ext cx="3726611" cy="4956074"/>
            <a:chOff x="4450339" y="1901926"/>
            <a:chExt cx="3726611" cy="4956074"/>
          </a:xfrm>
        </p:grpSpPr>
        <p:sp>
          <p:nvSpPr>
            <p:cNvPr id="16" name="标题 1">
              <a:extLst>
                <a:ext uri="{FF2B5EF4-FFF2-40B4-BE49-F238E27FC236}">
                  <a16:creationId xmlns:a16="http://schemas.microsoft.com/office/drawing/2014/main" id="{F72A6445-943A-3073-BA35-D085361D0F3A}"/>
                </a:ext>
              </a:extLst>
            </p:cNvPr>
            <p:cNvSpPr txBox="1">
              <a:spLocks/>
            </p:cNvSpPr>
            <p:nvPr/>
          </p:nvSpPr>
          <p:spPr>
            <a:xfrm>
              <a:off x="4450339" y="5178311"/>
              <a:ext cx="3726611" cy="167968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240"/>
                </a:lnSpc>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进化论</a:t>
              </a:r>
              <a:endParaRPr lang="en-US" altLang="zh-CN" sz="3200" b="1"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ts val="42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一类变成另一类</a:t>
              </a:r>
            </a:p>
          </p:txBody>
        </p:sp>
        <p:grpSp>
          <p:nvGrpSpPr>
            <p:cNvPr id="21" name="组合 20">
              <a:extLst>
                <a:ext uri="{FF2B5EF4-FFF2-40B4-BE49-F238E27FC236}">
                  <a16:creationId xmlns:a16="http://schemas.microsoft.com/office/drawing/2014/main" id="{1FC54E8E-44AF-ACD9-EE9C-E5D49C9B6B2E}"/>
                </a:ext>
              </a:extLst>
            </p:cNvPr>
            <p:cNvGrpSpPr/>
            <p:nvPr/>
          </p:nvGrpSpPr>
          <p:grpSpPr>
            <a:xfrm>
              <a:off x="4488760" y="1901926"/>
              <a:ext cx="3649770" cy="3649770"/>
              <a:chOff x="4291989" y="1901926"/>
              <a:chExt cx="3649770" cy="3649770"/>
            </a:xfrm>
            <a:effectLst>
              <a:outerShdw blurRad="50800" dist="38100" dir="2700000" algn="tl" rotWithShape="0">
                <a:prstClr val="black">
                  <a:alpha val="40000"/>
                </a:prstClr>
              </a:outerShdw>
            </a:effectLst>
          </p:grpSpPr>
          <p:pic>
            <p:nvPicPr>
              <p:cNvPr id="20" name="图片 19">
                <a:extLst>
                  <a:ext uri="{FF2B5EF4-FFF2-40B4-BE49-F238E27FC236}">
                    <a16:creationId xmlns:a16="http://schemas.microsoft.com/office/drawing/2014/main" id="{099948AC-5E0D-9120-2026-1BCF290569B0}"/>
                  </a:ext>
                </a:extLst>
              </p:cNvPr>
              <p:cNvPicPr>
                <a:picLocks noChangeAspect="1"/>
              </p:cNvPicPr>
              <p:nvPr/>
            </p:nvPicPr>
            <p:blipFill>
              <a:blip r:embed="rId3"/>
              <a:stretch>
                <a:fillRect/>
              </a:stretch>
            </p:blipFill>
            <p:spPr>
              <a:xfrm>
                <a:off x="4291989" y="1901926"/>
                <a:ext cx="3649770" cy="3649770"/>
              </a:xfrm>
              <a:prstGeom prst="rect">
                <a:avLst/>
              </a:prstGeom>
            </p:spPr>
          </p:pic>
          <p:pic>
            <p:nvPicPr>
              <p:cNvPr id="18" name="图片 17">
                <a:extLst>
                  <a:ext uri="{FF2B5EF4-FFF2-40B4-BE49-F238E27FC236}">
                    <a16:creationId xmlns:a16="http://schemas.microsoft.com/office/drawing/2014/main" id="{DFDDCD1F-DA8C-7C38-265A-0EEC7378D262}"/>
                  </a:ext>
                </a:extLst>
              </p:cNvPr>
              <p:cNvPicPr>
                <a:picLocks noChangeAspect="1"/>
              </p:cNvPicPr>
              <p:nvPr/>
            </p:nvPicPr>
            <p:blipFill rotWithShape="1">
              <a:blip r:embed="rId4"/>
              <a:srcRect t="1621"/>
              <a:stretch/>
            </p:blipFill>
            <p:spPr>
              <a:xfrm>
                <a:off x="5091996" y="2176041"/>
                <a:ext cx="2112183" cy="3106511"/>
              </a:xfrm>
              <a:prstGeom prst="rect">
                <a:avLst/>
              </a:prstGeom>
            </p:spPr>
          </p:pic>
        </p:grpSp>
      </p:grpSp>
      <p:grpSp>
        <p:nvGrpSpPr>
          <p:cNvPr id="22" name="组合 21">
            <a:extLst>
              <a:ext uri="{FF2B5EF4-FFF2-40B4-BE49-F238E27FC236}">
                <a16:creationId xmlns:a16="http://schemas.microsoft.com/office/drawing/2014/main" id="{F5C5F68A-995F-2E51-95A4-E60EF4580E85}"/>
              </a:ext>
            </a:extLst>
          </p:cNvPr>
          <p:cNvGrpSpPr/>
          <p:nvPr/>
        </p:nvGrpSpPr>
        <p:grpSpPr>
          <a:xfrm>
            <a:off x="1005470" y="1901926"/>
            <a:ext cx="3649770" cy="4956074"/>
            <a:chOff x="1005470" y="1901926"/>
            <a:chExt cx="3649770" cy="4956074"/>
          </a:xfrm>
        </p:grpSpPr>
        <p:pic>
          <p:nvPicPr>
            <p:cNvPr id="15" name="图片 14">
              <a:extLst>
                <a:ext uri="{FF2B5EF4-FFF2-40B4-BE49-F238E27FC236}">
                  <a16:creationId xmlns:a16="http://schemas.microsoft.com/office/drawing/2014/main" id="{E231FCB0-454D-A0D8-E7DB-9B7FCAE07216}"/>
                </a:ext>
              </a:extLst>
            </p:cNvPr>
            <p:cNvPicPr>
              <a:picLocks noChangeAspect="1"/>
            </p:cNvPicPr>
            <p:nvPr/>
          </p:nvPicPr>
          <p:blipFill>
            <a:blip r:embed="rId3"/>
            <a:stretch>
              <a:fillRect/>
            </a:stretch>
          </p:blipFill>
          <p:spPr>
            <a:xfrm>
              <a:off x="1005470" y="1901926"/>
              <a:ext cx="3649770" cy="3649770"/>
            </a:xfrm>
            <a:prstGeom prst="rect">
              <a:avLst/>
            </a:prstGeom>
            <a:effectLst>
              <a:outerShdw blurRad="50800" dist="38100" dir="2700000" algn="tl" rotWithShape="0">
                <a:prstClr val="black">
                  <a:alpha val="40000"/>
                </a:prstClr>
              </a:outerShdw>
            </a:effectLst>
          </p:spPr>
        </p:pic>
        <p:sp>
          <p:nvSpPr>
            <p:cNvPr id="19" name="标题 1">
              <a:extLst>
                <a:ext uri="{FF2B5EF4-FFF2-40B4-BE49-F238E27FC236}">
                  <a16:creationId xmlns:a16="http://schemas.microsoft.com/office/drawing/2014/main" id="{B02365B6-F5F9-E898-F6CA-E8B6056DE196}"/>
                </a:ext>
              </a:extLst>
            </p:cNvPr>
            <p:cNvSpPr txBox="1">
              <a:spLocks/>
            </p:cNvSpPr>
            <p:nvPr/>
          </p:nvSpPr>
          <p:spPr>
            <a:xfrm>
              <a:off x="1350324" y="5178311"/>
              <a:ext cx="2960061" cy="167968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240"/>
                </a:lnSpc>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创造论</a:t>
              </a:r>
              <a:endParaRPr lang="en-US" altLang="zh-CN" sz="3200" b="1"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ts val="42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各从其类</a:t>
              </a:r>
            </a:p>
          </p:txBody>
        </p:sp>
      </p:grpSp>
    </p:spTree>
    <p:extLst>
      <p:ext uri="{BB962C8B-B14F-4D97-AF65-F5344CB8AC3E}">
        <p14:creationId xmlns:p14="http://schemas.microsoft.com/office/powerpoint/2010/main" val="58918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1+#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B3C59D-52AD-7917-86E2-6A2605893A75}"/>
              </a:ext>
            </a:extLst>
          </p:cNvPr>
          <p:cNvSpPr>
            <a:spLocks noGrp="1"/>
          </p:cNvSpPr>
          <p:nvPr>
            <p:ph type="title"/>
          </p:nvPr>
        </p:nvSpPr>
        <p:spPr/>
        <p:txBody>
          <a:bodyPr/>
          <a:lstStyle/>
          <a:p>
            <a:r>
              <a:rPr lang="zh-CN" altLang="en-US" dirty="0"/>
              <a:t>进化论认为生物是自发产生，偶然形成的</a:t>
            </a:r>
          </a:p>
        </p:txBody>
      </p:sp>
      <p:pic>
        <p:nvPicPr>
          <p:cNvPr id="9" name="图片 8">
            <a:extLst>
              <a:ext uri="{FF2B5EF4-FFF2-40B4-BE49-F238E27FC236}">
                <a16:creationId xmlns:a16="http://schemas.microsoft.com/office/drawing/2014/main" id="{BDC1A72A-5F7E-2DAB-253F-9F1E9275EE48}"/>
              </a:ext>
            </a:extLst>
          </p:cNvPr>
          <p:cNvPicPr>
            <a:picLocks noChangeAspect="1"/>
          </p:cNvPicPr>
          <p:nvPr/>
        </p:nvPicPr>
        <p:blipFill>
          <a:blip r:embed="rId3"/>
          <a:stretch>
            <a:fillRect/>
          </a:stretch>
        </p:blipFill>
        <p:spPr>
          <a:xfrm>
            <a:off x="-1" y="2085381"/>
            <a:ext cx="9143999" cy="38743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45353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72126E-E9DE-EF58-E03A-662CCA4CB0F3}"/>
              </a:ext>
            </a:extLst>
          </p:cNvPr>
          <p:cNvSpPr>
            <a:spLocks noGrp="1"/>
          </p:cNvSpPr>
          <p:nvPr>
            <p:ph type="title"/>
          </p:nvPr>
        </p:nvSpPr>
        <p:spPr>
          <a:xfrm>
            <a:off x="0" y="260953"/>
            <a:ext cx="9144000" cy="1799341"/>
          </a:xfrm>
        </p:spPr>
        <p:txBody>
          <a:bodyPr/>
          <a:lstStyle/>
          <a:p>
            <a:r>
              <a:rPr lang="zh-CN" altLang="zh-CN" kern="0" dirty="0">
                <a:effectLst/>
                <a:cs typeface="Times New Roman" panose="02020603050405020304" pitchFamily="18" charset="0"/>
              </a:rPr>
              <a:t>进化论主张动物不同的类别</a:t>
            </a:r>
            <a:br>
              <a:rPr lang="en-US" altLang="zh-CN" kern="0" dirty="0">
                <a:effectLst/>
                <a:cs typeface="Times New Roman" panose="02020603050405020304" pitchFamily="18" charset="0"/>
              </a:rPr>
            </a:br>
            <a:r>
              <a:rPr lang="zh-CN" altLang="zh-CN" kern="0" dirty="0">
                <a:effectLst/>
                <a:cs typeface="Times New Roman" panose="02020603050405020304" pitchFamily="18" charset="0"/>
              </a:rPr>
              <a:t>是通过偶然的方式</a:t>
            </a:r>
            <a:br>
              <a:rPr lang="en-US" altLang="zh-CN" kern="0" dirty="0">
                <a:effectLst/>
                <a:cs typeface="Times New Roman" panose="02020603050405020304" pitchFamily="18" charset="0"/>
              </a:rPr>
            </a:br>
            <a:r>
              <a:rPr lang="zh-CN" altLang="zh-CN" kern="0" dirty="0">
                <a:effectLst/>
                <a:cs typeface="Times New Roman" panose="02020603050405020304" pitchFamily="18" charset="0"/>
              </a:rPr>
              <a:t>从一类逐渐进化为另一类形成的</a:t>
            </a:r>
            <a:endParaRPr lang="zh-CN" altLang="en-US" sz="5400" dirty="0"/>
          </a:p>
        </p:txBody>
      </p:sp>
      <p:pic>
        <p:nvPicPr>
          <p:cNvPr id="4" name="图片 3">
            <a:extLst>
              <a:ext uri="{FF2B5EF4-FFF2-40B4-BE49-F238E27FC236}">
                <a16:creationId xmlns:a16="http://schemas.microsoft.com/office/drawing/2014/main" id="{46DAE9A6-20F9-7E1F-7C1E-1F50A61E8C5A}"/>
              </a:ext>
            </a:extLst>
          </p:cNvPr>
          <p:cNvPicPr>
            <a:picLocks noChangeAspect="1"/>
          </p:cNvPicPr>
          <p:nvPr/>
        </p:nvPicPr>
        <p:blipFill rotWithShape="1">
          <a:blip r:embed="rId3"/>
          <a:srcRect l="12523" t="22154" r="12934" b="21720"/>
          <a:stretch/>
        </p:blipFill>
        <p:spPr>
          <a:xfrm>
            <a:off x="22508" y="2442257"/>
            <a:ext cx="9121492" cy="38632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10912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C7F79311-242E-D35F-C13F-425EC0FDC4F4}"/>
              </a:ext>
            </a:extLst>
          </p:cNvPr>
          <p:cNvPicPr>
            <a:picLocks noChangeAspect="1"/>
          </p:cNvPicPr>
          <p:nvPr/>
        </p:nvPicPr>
        <p:blipFill>
          <a:blip r:embed="rId3"/>
          <a:stretch>
            <a:fillRect/>
          </a:stretch>
        </p:blipFill>
        <p:spPr>
          <a:xfrm>
            <a:off x="101889" y="2801222"/>
            <a:ext cx="2508571" cy="2508571"/>
          </a:xfrm>
          <a:prstGeom prst="rect">
            <a:avLst/>
          </a:prstGeom>
        </p:spPr>
      </p:pic>
      <p:sp>
        <p:nvSpPr>
          <p:cNvPr id="2" name="标题 1">
            <a:extLst>
              <a:ext uri="{FF2B5EF4-FFF2-40B4-BE49-F238E27FC236}">
                <a16:creationId xmlns:a16="http://schemas.microsoft.com/office/drawing/2014/main" id="{11900C76-4006-6287-00FE-1B3DCEDEF131}"/>
              </a:ext>
            </a:extLst>
          </p:cNvPr>
          <p:cNvSpPr>
            <a:spLocks noGrp="1"/>
          </p:cNvSpPr>
          <p:nvPr>
            <p:ph type="title"/>
          </p:nvPr>
        </p:nvSpPr>
        <p:spPr>
          <a:xfrm>
            <a:off x="0" y="434573"/>
            <a:ext cx="9144000" cy="1325563"/>
          </a:xfrm>
        </p:spPr>
        <p:txBody>
          <a:bodyPr/>
          <a:lstStyle/>
          <a:p>
            <a:r>
              <a:rPr lang="zh-CN" altLang="zh-CN" kern="0" dirty="0">
                <a:effectLst/>
                <a:cs typeface="Times New Roman" panose="02020603050405020304" pitchFamily="18" charset="0"/>
              </a:rPr>
              <a:t>进化论</a:t>
            </a:r>
            <a:r>
              <a:rPr lang="zh-CN" altLang="en-US" kern="0" dirty="0">
                <a:effectLst/>
                <a:cs typeface="Times New Roman" panose="02020603050405020304" pitchFamily="18" charset="0"/>
              </a:rPr>
              <a:t>对于</a:t>
            </a:r>
            <a:r>
              <a:rPr lang="zh-CN" altLang="zh-CN" kern="0" dirty="0">
                <a:effectLst/>
                <a:cs typeface="Times New Roman" panose="02020603050405020304" pitchFamily="18" charset="0"/>
              </a:rPr>
              <a:t>生物类别产生</a:t>
            </a:r>
            <a:r>
              <a:rPr lang="zh-CN" altLang="en-US" kern="0" dirty="0">
                <a:effectLst/>
                <a:cs typeface="Times New Roman" panose="02020603050405020304" pitchFamily="18" charset="0"/>
              </a:rPr>
              <a:t>的解释</a:t>
            </a:r>
            <a:br>
              <a:rPr lang="en-US" altLang="zh-CN" dirty="0">
                <a:effectLst/>
              </a:rPr>
            </a:br>
            <a:r>
              <a:rPr lang="zh-CN" altLang="zh-CN" dirty="0">
                <a:effectLst/>
              </a:rPr>
              <a:t>你听明白了吗？</a:t>
            </a:r>
            <a:endParaRPr lang="zh-CN" altLang="en-US" sz="6000" dirty="0"/>
          </a:p>
        </p:txBody>
      </p:sp>
      <p:sp>
        <p:nvSpPr>
          <p:cNvPr id="10" name="文本框 9">
            <a:extLst>
              <a:ext uri="{FF2B5EF4-FFF2-40B4-BE49-F238E27FC236}">
                <a16:creationId xmlns:a16="http://schemas.microsoft.com/office/drawing/2014/main" id="{EF23DB16-2F22-E040-ACBD-7EFF41E0DE84}"/>
              </a:ext>
            </a:extLst>
          </p:cNvPr>
          <p:cNvSpPr txBox="1"/>
          <p:nvPr/>
        </p:nvSpPr>
        <p:spPr>
          <a:xfrm>
            <a:off x="796534" y="5032208"/>
            <a:ext cx="902811" cy="523220"/>
          </a:xfrm>
          <a:prstGeom prst="rect">
            <a:avLst/>
          </a:prstGeom>
          <a:solidFill>
            <a:srgbClr val="FFC000"/>
          </a:solidFill>
        </p:spPr>
        <p:txBody>
          <a:bodyPr wrap="none" rtlCol="0">
            <a:spAutoFit/>
          </a:bodyPr>
          <a:lstStyle/>
          <a:p>
            <a:r>
              <a:rPr lang="zh-CN" altLang="zh-CN" sz="2800" b="1" dirty="0">
                <a:effectLst/>
                <a:latin typeface="Microsoft YaHei" panose="020B0503020204020204" pitchFamily="34" charset="-122"/>
                <a:ea typeface="Microsoft YaHei" panose="020B0503020204020204" pitchFamily="34" charset="-122"/>
              </a:rPr>
              <a:t>明白</a:t>
            </a:r>
            <a:endParaRPr kumimoji="1" lang="zh-CN" altLang="en-US" sz="2800" b="1"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2A07A364-2A4E-AFAB-E8EB-092E52452AAB}"/>
              </a:ext>
            </a:extLst>
          </p:cNvPr>
          <p:cNvSpPr txBox="1"/>
          <p:nvPr/>
        </p:nvSpPr>
        <p:spPr>
          <a:xfrm>
            <a:off x="3819643" y="5091102"/>
            <a:ext cx="1620957" cy="523220"/>
          </a:xfrm>
          <a:prstGeom prst="rect">
            <a:avLst/>
          </a:prstGeom>
          <a:solidFill>
            <a:srgbClr val="FFC000"/>
          </a:solidFill>
        </p:spPr>
        <p:txBody>
          <a:bodyPr wrap="none" rtlCol="0">
            <a:spAutoFit/>
          </a:bodyPr>
          <a:lstStyle/>
          <a:p>
            <a:pPr algn="ctr"/>
            <a:r>
              <a:rPr lang="zh-CN" altLang="en-US" sz="2800" b="1" dirty="0">
                <a:latin typeface="Microsoft YaHei" panose="020B0503020204020204" pitchFamily="34" charset="-122"/>
                <a:ea typeface="Microsoft YaHei" panose="020B0503020204020204" pitchFamily="34" charset="-122"/>
              </a:rPr>
              <a:t>不太</a:t>
            </a:r>
            <a:r>
              <a:rPr lang="zh-CN" altLang="zh-CN" sz="2800" b="1" dirty="0">
                <a:effectLst/>
                <a:latin typeface="Microsoft YaHei" panose="020B0503020204020204" pitchFamily="34" charset="-122"/>
                <a:ea typeface="Microsoft YaHei" panose="020B0503020204020204" pitchFamily="34" charset="-122"/>
              </a:rPr>
              <a:t>明白</a:t>
            </a:r>
            <a:endParaRPr kumimoji="1" lang="zh-CN" altLang="en-US" sz="2800" b="1" dirty="0">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AA53457C-2207-6C3B-5076-5B3FBE632B85}"/>
              </a:ext>
            </a:extLst>
          </p:cNvPr>
          <p:cNvSpPr txBox="1"/>
          <p:nvPr/>
        </p:nvSpPr>
        <p:spPr>
          <a:xfrm>
            <a:off x="6777107" y="5091102"/>
            <a:ext cx="1261884" cy="523220"/>
          </a:xfrm>
          <a:prstGeom prst="rect">
            <a:avLst/>
          </a:prstGeom>
          <a:solidFill>
            <a:srgbClr val="FFC000"/>
          </a:solidFill>
        </p:spPr>
        <p:txBody>
          <a:bodyPr wrap="none" rtlCol="0">
            <a:spAutoFit/>
          </a:bodyPr>
          <a:lstStyle/>
          <a:p>
            <a:pPr algn="ctr"/>
            <a:r>
              <a:rPr lang="zh-CN" altLang="en-US" sz="2800" b="1" dirty="0">
                <a:latin typeface="Microsoft YaHei" panose="020B0503020204020204" pitchFamily="34" charset="-122"/>
                <a:ea typeface="Microsoft YaHei" panose="020B0503020204020204" pitchFamily="34" charset="-122"/>
              </a:rPr>
              <a:t>不</a:t>
            </a:r>
            <a:r>
              <a:rPr lang="zh-CN" altLang="zh-CN" sz="2800" b="1" dirty="0">
                <a:effectLst/>
                <a:latin typeface="Microsoft YaHei" panose="020B0503020204020204" pitchFamily="34" charset="-122"/>
                <a:ea typeface="Microsoft YaHei" panose="020B0503020204020204" pitchFamily="34" charset="-122"/>
              </a:rPr>
              <a:t>明白</a:t>
            </a:r>
            <a:endParaRPr kumimoji="1" lang="zh-CN" altLang="en-US" sz="2800" b="1" dirty="0">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A9C97C2C-9CA6-2979-FC64-8785922B45CE}"/>
              </a:ext>
            </a:extLst>
          </p:cNvPr>
          <p:cNvPicPr>
            <a:picLocks noChangeAspect="1"/>
          </p:cNvPicPr>
          <p:nvPr/>
        </p:nvPicPr>
        <p:blipFill rotWithShape="1">
          <a:blip r:embed="rId4"/>
          <a:srcRect b="24326"/>
          <a:stretch/>
        </p:blipFill>
        <p:spPr>
          <a:xfrm>
            <a:off x="2544946" y="2630909"/>
            <a:ext cx="3260006" cy="2466956"/>
          </a:xfrm>
          <a:prstGeom prst="rect">
            <a:avLst/>
          </a:prstGeom>
        </p:spPr>
      </p:pic>
      <p:pic>
        <p:nvPicPr>
          <p:cNvPr id="7" name="图片 6">
            <a:extLst>
              <a:ext uri="{FF2B5EF4-FFF2-40B4-BE49-F238E27FC236}">
                <a16:creationId xmlns:a16="http://schemas.microsoft.com/office/drawing/2014/main" id="{0A7FB434-14BF-D243-A850-54B0586C82E3}"/>
              </a:ext>
            </a:extLst>
          </p:cNvPr>
          <p:cNvPicPr>
            <a:picLocks noChangeAspect="1"/>
          </p:cNvPicPr>
          <p:nvPr/>
        </p:nvPicPr>
        <p:blipFill>
          <a:blip r:embed="rId5"/>
          <a:stretch>
            <a:fillRect/>
          </a:stretch>
        </p:blipFill>
        <p:spPr>
          <a:xfrm>
            <a:off x="6316241" y="2722742"/>
            <a:ext cx="2654139" cy="2654139"/>
          </a:xfrm>
          <a:prstGeom prst="rect">
            <a:avLst/>
          </a:prstGeom>
        </p:spPr>
      </p:pic>
    </p:spTree>
    <p:extLst>
      <p:ext uri="{BB962C8B-B14F-4D97-AF65-F5344CB8AC3E}">
        <p14:creationId xmlns:p14="http://schemas.microsoft.com/office/powerpoint/2010/main" val="3567027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CF41E8C8-27D8-4C95-1DCE-2C50CFF54A80}"/>
              </a:ext>
            </a:extLst>
          </p:cNvPr>
          <p:cNvPicPr>
            <a:picLocks noChangeAspect="1"/>
          </p:cNvPicPr>
          <p:nvPr/>
        </p:nvPicPr>
        <p:blipFill>
          <a:blip r:embed="rId3"/>
          <a:stretch>
            <a:fillRect/>
          </a:stretch>
        </p:blipFill>
        <p:spPr>
          <a:xfrm>
            <a:off x="5060928" y="1333689"/>
            <a:ext cx="3573786" cy="3057262"/>
          </a:xfrm>
          <a:prstGeom prst="rect">
            <a:avLst/>
          </a:prstGeom>
        </p:spPr>
      </p:pic>
      <p:sp>
        <p:nvSpPr>
          <p:cNvPr id="2" name="标题 1">
            <a:extLst>
              <a:ext uri="{FF2B5EF4-FFF2-40B4-BE49-F238E27FC236}">
                <a16:creationId xmlns:a16="http://schemas.microsoft.com/office/drawing/2014/main" id="{A0C6E4F4-931B-7E75-BB2A-02F01DE43369}"/>
              </a:ext>
            </a:extLst>
          </p:cNvPr>
          <p:cNvSpPr>
            <a:spLocks noGrp="1"/>
          </p:cNvSpPr>
          <p:nvPr>
            <p:ph type="title"/>
          </p:nvPr>
        </p:nvSpPr>
        <p:spPr/>
        <p:txBody>
          <a:bodyPr/>
          <a:lstStyle/>
          <a:p>
            <a:pPr>
              <a:lnSpc>
                <a:spcPct val="115000"/>
              </a:lnSpc>
            </a:pPr>
            <a:r>
              <a:rPr lang="zh-CN" altLang="en-US" dirty="0"/>
              <a:t>对比</a:t>
            </a:r>
          </a:p>
        </p:txBody>
      </p:sp>
      <p:grpSp>
        <p:nvGrpSpPr>
          <p:cNvPr id="7" name="组合 6">
            <a:extLst>
              <a:ext uri="{FF2B5EF4-FFF2-40B4-BE49-F238E27FC236}">
                <a16:creationId xmlns:a16="http://schemas.microsoft.com/office/drawing/2014/main" id="{C8A5FA6B-9E90-BF26-E019-AD7B516F6958}"/>
              </a:ext>
            </a:extLst>
          </p:cNvPr>
          <p:cNvGrpSpPr/>
          <p:nvPr/>
        </p:nvGrpSpPr>
        <p:grpSpPr>
          <a:xfrm>
            <a:off x="5206911" y="4292927"/>
            <a:ext cx="2610327" cy="2610327"/>
            <a:chOff x="4291989" y="1901926"/>
            <a:chExt cx="3649770" cy="3649770"/>
          </a:xfrm>
          <a:effectLst>
            <a:outerShdw blurRad="50800" dist="38100" dir="2700000" algn="tl" rotWithShape="0">
              <a:prstClr val="black">
                <a:alpha val="40000"/>
              </a:prstClr>
            </a:outerShdw>
          </a:effectLst>
        </p:grpSpPr>
        <p:pic>
          <p:nvPicPr>
            <p:cNvPr id="8" name="图片 7">
              <a:extLst>
                <a:ext uri="{FF2B5EF4-FFF2-40B4-BE49-F238E27FC236}">
                  <a16:creationId xmlns:a16="http://schemas.microsoft.com/office/drawing/2014/main" id="{8CBD1144-C190-DFE9-F837-F38EF5370A1F}"/>
                </a:ext>
              </a:extLst>
            </p:cNvPr>
            <p:cNvPicPr>
              <a:picLocks noChangeAspect="1"/>
            </p:cNvPicPr>
            <p:nvPr/>
          </p:nvPicPr>
          <p:blipFill>
            <a:blip r:embed="rId4"/>
            <a:stretch>
              <a:fillRect/>
            </a:stretch>
          </p:blipFill>
          <p:spPr>
            <a:xfrm>
              <a:off x="4291989" y="1901926"/>
              <a:ext cx="3649770" cy="3649770"/>
            </a:xfrm>
            <a:prstGeom prst="rect">
              <a:avLst/>
            </a:prstGeom>
          </p:spPr>
        </p:pic>
        <p:pic>
          <p:nvPicPr>
            <p:cNvPr id="9" name="图片 8">
              <a:extLst>
                <a:ext uri="{FF2B5EF4-FFF2-40B4-BE49-F238E27FC236}">
                  <a16:creationId xmlns:a16="http://schemas.microsoft.com/office/drawing/2014/main" id="{9CEC92B6-8412-147A-8BD8-5D900939F094}"/>
                </a:ext>
              </a:extLst>
            </p:cNvPr>
            <p:cNvPicPr>
              <a:picLocks noChangeAspect="1"/>
            </p:cNvPicPr>
            <p:nvPr/>
          </p:nvPicPr>
          <p:blipFill rotWithShape="1">
            <a:blip r:embed="rId5"/>
            <a:srcRect t="1621"/>
            <a:stretch/>
          </p:blipFill>
          <p:spPr>
            <a:xfrm>
              <a:off x="5091996" y="2176041"/>
              <a:ext cx="2112183" cy="3106511"/>
            </a:xfrm>
            <a:prstGeom prst="rect">
              <a:avLst/>
            </a:prstGeom>
          </p:spPr>
        </p:pic>
      </p:grpSp>
      <p:pic>
        <p:nvPicPr>
          <p:cNvPr id="11" name="图片 10">
            <a:extLst>
              <a:ext uri="{FF2B5EF4-FFF2-40B4-BE49-F238E27FC236}">
                <a16:creationId xmlns:a16="http://schemas.microsoft.com/office/drawing/2014/main" id="{05541C98-5A16-C7BC-DD1F-44F113851A78}"/>
              </a:ext>
            </a:extLst>
          </p:cNvPr>
          <p:cNvPicPr>
            <a:picLocks noChangeAspect="1"/>
          </p:cNvPicPr>
          <p:nvPr/>
        </p:nvPicPr>
        <p:blipFill>
          <a:blip r:embed="rId4"/>
          <a:stretch>
            <a:fillRect/>
          </a:stretch>
        </p:blipFill>
        <p:spPr>
          <a:xfrm>
            <a:off x="728011" y="4292927"/>
            <a:ext cx="2610327" cy="2610327"/>
          </a:xfrm>
          <a:prstGeom prst="rect">
            <a:avLst/>
          </a:prstGeom>
          <a:effectLst>
            <a:outerShdw blurRad="50800" dist="38100" dir="2700000" algn="tl" rotWithShape="0">
              <a:prstClr val="black">
                <a:alpha val="40000"/>
              </a:prstClr>
            </a:outerShdw>
          </a:effectLst>
        </p:spPr>
      </p:pic>
      <p:sp>
        <p:nvSpPr>
          <p:cNvPr id="13" name="文本框 12">
            <a:extLst>
              <a:ext uri="{FF2B5EF4-FFF2-40B4-BE49-F238E27FC236}">
                <a16:creationId xmlns:a16="http://schemas.microsoft.com/office/drawing/2014/main" id="{D51828CE-0348-EF95-F2E0-641E4E874F52}"/>
              </a:ext>
            </a:extLst>
          </p:cNvPr>
          <p:cNvSpPr txBox="1"/>
          <p:nvPr/>
        </p:nvSpPr>
        <p:spPr>
          <a:xfrm>
            <a:off x="5224288" y="1877655"/>
            <a:ext cx="3264060" cy="1384995"/>
          </a:xfrm>
          <a:prstGeom prst="rect">
            <a:avLst/>
          </a:prstGeom>
          <a:noFill/>
        </p:spPr>
        <p:txBody>
          <a:bodyPr wrap="square" rtlCol="0">
            <a:spAutoFit/>
          </a:bodyPr>
          <a:lstStyle/>
          <a:p>
            <a:r>
              <a:rPr lang="zh-CN" altLang="zh-CN" sz="2800" dirty="0">
                <a:effectLst/>
                <a:latin typeface="Microsoft YaHei" panose="020B0503020204020204" pitchFamily="34" charset="-122"/>
                <a:ea typeface="Microsoft YaHei" panose="020B0503020204020204" pitchFamily="34" charset="-122"/>
              </a:rPr>
              <a:t>进化论说：</a:t>
            </a:r>
            <a:endParaRPr lang="en-US" altLang="zh-CN" sz="2800" dirty="0">
              <a:effectLst/>
              <a:latin typeface="Microsoft YaHei" panose="020B0503020204020204" pitchFamily="34" charset="-122"/>
              <a:ea typeface="Microsoft YaHei" panose="020B0503020204020204" pitchFamily="34" charset="-122"/>
            </a:endParaRPr>
          </a:p>
          <a:p>
            <a:r>
              <a:rPr lang="zh-CN" altLang="zh-CN" sz="2800" dirty="0">
                <a:effectLst/>
                <a:latin typeface="Microsoft YaHei" panose="020B0503020204020204" pitchFamily="34" charset="-122"/>
                <a:ea typeface="Microsoft YaHei" panose="020B0503020204020204" pitchFamily="34" charset="-122"/>
              </a:rPr>
              <a:t>通过</a:t>
            </a:r>
            <a:r>
              <a:rPr lang="zh-CN" altLang="zh-CN" sz="2800" b="1" dirty="0">
                <a:solidFill>
                  <a:srgbClr val="FF0000"/>
                </a:solidFill>
                <a:effectLst/>
                <a:latin typeface="Microsoft YaHei" panose="020B0503020204020204" pitchFamily="34" charset="-122"/>
                <a:ea typeface="Microsoft YaHei" panose="020B0503020204020204" pitchFamily="34" charset="-122"/>
              </a:rPr>
              <a:t>偶然</a:t>
            </a:r>
            <a:r>
              <a:rPr lang="zh-CN" altLang="zh-CN" sz="2800" dirty="0">
                <a:effectLst/>
                <a:latin typeface="Microsoft YaHei" panose="020B0503020204020204" pitchFamily="34" charset="-122"/>
                <a:ea typeface="Microsoft YaHei" panose="020B0503020204020204" pitchFamily="34" charset="-122"/>
              </a:rPr>
              <a:t>，</a:t>
            </a:r>
            <a:r>
              <a:rPr lang="zh-CN" altLang="zh-CN" sz="2800" b="1" dirty="0">
                <a:solidFill>
                  <a:schemeClr val="accent6"/>
                </a:solidFill>
                <a:effectLst/>
                <a:latin typeface="Microsoft YaHei" panose="020B0503020204020204" pitchFamily="34" charset="-122"/>
                <a:ea typeface="Microsoft YaHei" panose="020B0503020204020204" pitchFamily="34" charset="-122"/>
              </a:rPr>
              <a:t>从一类变为另一类</a:t>
            </a:r>
            <a:r>
              <a:rPr lang="zh-CN" altLang="zh-CN" sz="2800" dirty="0">
                <a:effectLst/>
                <a:latin typeface="Microsoft YaHei" panose="020B0503020204020204" pitchFamily="34" charset="-122"/>
                <a:ea typeface="Microsoft YaHei" panose="020B0503020204020204" pitchFamily="34" charset="-122"/>
              </a:rPr>
              <a:t>。</a:t>
            </a:r>
            <a:endParaRPr kumimoji="1" lang="zh-CN" altLang="en-US" sz="2800" dirty="0">
              <a:latin typeface="Microsoft YaHei" panose="020B0503020204020204" pitchFamily="34" charset="-122"/>
              <a:ea typeface="Microsoft YaHei" panose="020B0503020204020204" pitchFamily="34" charset="-122"/>
            </a:endParaRPr>
          </a:p>
        </p:txBody>
      </p:sp>
      <p:pic>
        <p:nvPicPr>
          <p:cNvPr id="18" name="图片 17">
            <a:extLst>
              <a:ext uri="{FF2B5EF4-FFF2-40B4-BE49-F238E27FC236}">
                <a16:creationId xmlns:a16="http://schemas.microsoft.com/office/drawing/2014/main" id="{854B283B-5229-76A4-D2FF-CE2753BD6865}"/>
              </a:ext>
            </a:extLst>
          </p:cNvPr>
          <p:cNvPicPr>
            <a:picLocks noChangeAspect="1"/>
          </p:cNvPicPr>
          <p:nvPr/>
        </p:nvPicPr>
        <p:blipFill>
          <a:blip r:embed="rId3"/>
          <a:stretch>
            <a:fillRect/>
          </a:stretch>
        </p:blipFill>
        <p:spPr>
          <a:xfrm>
            <a:off x="628158" y="1333689"/>
            <a:ext cx="3573786" cy="3057262"/>
          </a:xfrm>
          <a:prstGeom prst="rect">
            <a:avLst/>
          </a:prstGeom>
        </p:spPr>
      </p:pic>
      <p:sp>
        <p:nvSpPr>
          <p:cNvPr id="19" name="文本框 18">
            <a:extLst>
              <a:ext uri="{FF2B5EF4-FFF2-40B4-BE49-F238E27FC236}">
                <a16:creationId xmlns:a16="http://schemas.microsoft.com/office/drawing/2014/main" id="{E0684FB3-C655-4890-B829-3C0AD7818530}"/>
              </a:ext>
            </a:extLst>
          </p:cNvPr>
          <p:cNvSpPr txBox="1"/>
          <p:nvPr/>
        </p:nvSpPr>
        <p:spPr>
          <a:xfrm>
            <a:off x="791518" y="1877655"/>
            <a:ext cx="3264060" cy="1384995"/>
          </a:xfrm>
          <a:prstGeom prst="rect">
            <a:avLst/>
          </a:prstGeom>
          <a:noFill/>
        </p:spPr>
        <p:txBody>
          <a:bodyPr wrap="square" rtlCol="0">
            <a:spAutoFit/>
          </a:bodyPr>
          <a:lstStyle/>
          <a:p>
            <a:r>
              <a:rPr lang="zh-CN" altLang="en-US" sz="2800" dirty="0">
                <a:effectLst/>
                <a:latin typeface="Microsoft YaHei" panose="020B0503020204020204" pitchFamily="34" charset="-122"/>
                <a:ea typeface="Microsoft YaHei" panose="020B0503020204020204" pitchFamily="34" charset="-122"/>
              </a:rPr>
              <a:t>圣经</a:t>
            </a:r>
            <a:r>
              <a:rPr lang="zh-CN" altLang="zh-CN" sz="2800" dirty="0">
                <a:effectLst/>
                <a:latin typeface="Microsoft YaHei" panose="020B0503020204020204" pitchFamily="34" charset="-122"/>
                <a:ea typeface="Microsoft YaHei" panose="020B0503020204020204" pitchFamily="34" charset="-122"/>
              </a:rPr>
              <a:t>说：</a:t>
            </a:r>
            <a:endParaRPr lang="en-US" altLang="zh-CN" sz="2800" dirty="0">
              <a:effectLst/>
              <a:latin typeface="Microsoft YaHei" panose="020B0503020204020204" pitchFamily="34" charset="-122"/>
              <a:ea typeface="Microsoft YaHei" panose="020B0503020204020204" pitchFamily="34" charset="-122"/>
            </a:endParaRPr>
          </a:p>
          <a:p>
            <a:r>
              <a:rPr lang="zh-CN" altLang="en-US" sz="2800" b="1" dirty="0">
                <a:solidFill>
                  <a:srgbClr val="FF0000"/>
                </a:solidFill>
                <a:effectLst/>
                <a:latin typeface="Microsoft YaHei" panose="020B0503020204020204" pitchFamily="34" charset="-122"/>
                <a:ea typeface="Microsoft YaHei" panose="020B0503020204020204" pitchFamily="34" charset="-122"/>
              </a:rPr>
              <a:t>神</a:t>
            </a:r>
            <a:r>
              <a:rPr lang="zh-CN" altLang="en-US" sz="2800" dirty="0">
                <a:effectLst/>
                <a:latin typeface="Microsoft YaHei" panose="020B0503020204020204" pitchFamily="34" charset="-122"/>
                <a:ea typeface="Microsoft YaHei" panose="020B0503020204020204" pitchFamily="34" charset="-122"/>
              </a:rPr>
              <a:t>按照</a:t>
            </a:r>
            <a:r>
              <a:rPr lang="zh-CN" altLang="en-US" sz="2800" b="1" dirty="0">
                <a:solidFill>
                  <a:schemeClr val="accent6"/>
                </a:solidFill>
                <a:effectLst/>
                <a:latin typeface="Microsoft YaHei" panose="020B0503020204020204" pitchFamily="34" charset="-122"/>
                <a:ea typeface="Microsoft YaHei" panose="020B0503020204020204" pitchFamily="34" charset="-122"/>
              </a:rPr>
              <a:t>各从其类</a:t>
            </a:r>
            <a:r>
              <a:rPr lang="zh-CN" altLang="en-US" sz="2800" dirty="0">
                <a:effectLst/>
                <a:latin typeface="Microsoft YaHei" panose="020B0503020204020204" pitchFamily="34" charset="-122"/>
                <a:ea typeface="Microsoft YaHei" panose="020B0503020204020204" pitchFamily="34" charset="-122"/>
              </a:rPr>
              <a:t>的规则造的。</a:t>
            </a:r>
            <a:endParaRPr kumimoji="1"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49567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A17C0266-0117-D449-B704-701184436A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450" y="2032356"/>
            <a:ext cx="1504837"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12" name="图片 11">
            <a:extLst>
              <a:ext uri="{FF2B5EF4-FFF2-40B4-BE49-F238E27FC236}">
                <a16:creationId xmlns:a16="http://schemas.microsoft.com/office/drawing/2014/main" id="{2442A3EC-3DF8-BC47-BA5B-881D29B1ADD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68285" y="2032356"/>
            <a:ext cx="1503483"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13" name="图片 12">
            <a:extLst>
              <a:ext uri="{FF2B5EF4-FFF2-40B4-BE49-F238E27FC236}">
                <a16:creationId xmlns:a16="http://schemas.microsoft.com/office/drawing/2014/main" id="{195F27DF-C197-D541-A860-54FC797A106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71718" y="2032356"/>
            <a:ext cx="1504837"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14" name="图片 13">
            <a:extLst>
              <a:ext uri="{FF2B5EF4-FFF2-40B4-BE49-F238E27FC236}">
                <a16:creationId xmlns:a16="http://schemas.microsoft.com/office/drawing/2014/main" id="{C28CF8AE-3122-CC4F-8171-847DC4887C0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7637" y="2032356"/>
            <a:ext cx="1503483"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15" name="图片 14">
            <a:extLst>
              <a:ext uri="{FF2B5EF4-FFF2-40B4-BE49-F238E27FC236}">
                <a16:creationId xmlns:a16="http://schemas.microsoft.com/office/drawing/2014/main" id="{634068D3-8CD5-304A-8671-E341D5724BA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78090" y="2032356"/>
            <a:ext cx="1504837"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16" name="图片 15">
            <a:extLst>
              <a:ext uri="{FF2B5EF4-FFF2-40B4-BE49-F238E27FC236}">
                <a16:creationId xmlns:a16="http://schemas.microsoft.com/office/drawing/2014/main" id="{055BAA5B-E4A6-844F-A9BE-8A5368C88C9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578279" y="2032356"/>
            <a:ext cx="1503483"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17" name="图片 16">
            <a:extLst>
              <a:ext uri="{FF2B5EF4-FFF2-40B4-BE49-F238E27FC236}">
                <a16:creationId xmlns:a16="http://schemas.microsoft.com/office/drawing/2014/main" id="{49562F59-E1FF-6147-910B-7AC8A61CB4A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0070" y="3911722"/>
            <a:ext cx="1502719" cy="1876458"/>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18" name="图片 17">
            <a:extLst>
              <a:ext uri="{FF2B5EF4-FFF2-40B4-BE49-F238E27FC236}">
                <a16:creationId xmlns:a16="http://schemas.microsoft.com/office/drawing/2014/main" id="{ABD29BFC-3D1B-584D-8C12-6E4E3BDBCB62}"/>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566787" y="3911547"/>
            <a:ext cx="1503483"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19" name="图片 18">
            <a:extLst>
              <a:ext uri="{FF2B5EF4-FFF2-40B4-BE49-F238E27FC236}">
                <a16:creationId xmlns:a16="http://schemas.microsoft.com/office/drawing/2014/main" id="{B917198D-E225-314E-AA61-4DE485E2F7BD}"/>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572989" y="3911547"/>
            <a:ext cx="1503483"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20" name="图片 19">
            <a:extLst>
              <a:ext uri="{FF2B5EF4-FFF2-40B4-BE49-F238E27FC236}">
                <a16:creationId xmlns:a16="http://schemas.microsoft.com/office/drawing/2014/main" id="{7A6D1030-C40D-BA41-A0F9-018630738331}"/>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069506" y="3911547"/>
            <a:ext cx="1504837"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21" name="图片 20">
            <a:extLst>
              <a:ext uri="{FF2B5EF4-FFF2-40B4-BE49-F238E27FC236}">
                <a16:creationId xmlns:a16="http://schemas.microsoft.com/office/drawing/2014/main" id="{03A1DA48-4F54-704B-B982-181D75D5612C}"/>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073442" y="3911547"/>
            <a:ext cx="1504837"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pic>
        <p:nvPicPr>
          <p:cNvPr id="22" name="图片 21">
            <a:extLst>
              <a:ext uri="{FF2B5EF4-FFF2-40B4-BE49-F238E27FC236}">
                <a16:creationId xmlns:a16="http://schemas.microsoft.com/office/drawing/2014/main" id="{3F03ADFA-31C0-404F-BF07-E38571B69B71}"/>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573631" y="3911547"/>
            <a:ext cx="1503483" cy="1879104"/>
          </a:xfrm>
          <a:prstGeom prst="rect">
            <a:avLst/>
          </a:prstGeom>
          <a:noFill/>
          <a:ln w="3175">
            <a:solidFill>
              <a:srgbClr val="D9D9D9"/>
            </a:solidFill>
            <a:miter lim="800000"/>
            <a:headEnd/>
            <a:tailEnd/>
          </a:ln>
          <a:extLst>
            <a:ext uri="{909E8E84-426E-40dd-AFC4-6F175D3DCCD1}">
              <a14:hiddenFill xmlns:a14="http://schemas.microsoft.com/office/drawing/2010/main" xmlns="">
                <a:solidFill>
                  <a:srgbClr val="FFFFFF"/>
                </a:solidFill>
              </a14:hiddenFill>
            </a:ext>
          </a:extLst>
        </p:spPr>
      </p:pic>
      <p:sp>
        <p:nvSpPr>
          <p:cNvPr id="4" name="标题 1">
            <a:extLst>
              <a:ext uri="{FF2B5EF4-FFF2-40B4-BE49-F238E27FC236}">
                <a16:creationId xmlns:a16="http://schemas.microsoft.com/office/drawing/2014/main" id="{463652D7-0692-120D-B63D-4CF8C278E2C5}"/>
              </a:ext>
            </a:extLst>
          </p:cNvPr>
          <p:cNvSpPr>
            <a:spLocks noGrp="1"/>
          </p:cNvSpPr>
          <p:nvPr>
            <p:ph type="title"/>
          </p:nvPr>
        </p:nvSpPr>
        <p:spPr/>
        <p:txBody>
          <a:bodyPr/>
          <a:lstStyle/>
          <a:p>
            <a:r>
              <a:rPr lang="zh-CN" altLang="en-US" kern="0" dirty="0">
                <a:effectLst/>
                <a:cs typeface="Times New Roman" panose="02020603050405020304" pitchFamily="18" charset="0"/>
              </a:rPr>
              <a:t>它们</a:t>
            </a:r>
            <a:r>
              <a:rPr lang="zh-CN" altLang="zh-CN" kern="0" dirty="0">
                <a:effectLst/>
                <a:cs typeface="Times New Roman" panose="02020603050405020304" pitchFamily="18" charset="0"/>
              </a:rPr>
              <a:t>有什么相同</a:t>
            </a:r>
            <a:r>
              <a:rPr lang="zh-CN" altLang="en-US" kern="0" dirty="0">
                <a:effectLst/>
                <a:cs typeface="Times New Roman" panose="02020603050405020304" pitchFamily="18" charset="0"/>
              </a:rPr>
              <a:t>和不同</a:t>
            </a:r>
            <a:r>
              <a:rPr lang="zh-CN" altLang="zh-CN" kern="0" dirty="0">
                <a:effectLst/>
                <a:cs typeface="Times New Roman" panose="02020603050405020304" pitchFamily="18" charset="0"/>
              </a:rPr>
              <a:t>之处？</a:t>
            </a:r>
            <a:br>
              <a:rPr lang="en-US" altLang="zh-CN" kern="0" dirty="0">
                <a:cs typeface="Times New Roman" panose="02020603050405020304" pitchFamily="18" charset="0"/>
              </a:rPr>
            </a:br>
            <a:endParaRPr kumimoji="1" lang="zh-CN" altLang="en-US" sz="6000" dirty="0"/>
          </a:p>
        </p:txBody>
      </p:sp>
    </p:spTree>
    <p:extLst>
      <p:ext uri="{BB962C8B-B14F-4D97-AF65-F5344CB8AC3E}">
        <p14:creationId xmlns:p14="http://schemas.microsoft.com/office/powerpoint/2010/main" val="32214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 fill="hold"/>
                                        <p:tgtEl>
                                          <p:spTgt spid="11"/>
                                        </p:tgtEl>
                                        <p:attrNameLst>
                                          <p:attrName>ppt_w</p:attrName>
                                        </p:attrNameLst>
                                      </p:cBhvr>
                                      <p:tavLst>
                                        <p:tav tm="0">
                                          <p:val>
                                            <p:strVal val="#ppt_w*0.70"/>
                                          </p:val>
                                        </p:tav>
                                        <p:tav tm="100000">
                                          <p:val>
                                            <p:strVal val="#ppt_w"/>
                                          </p:val>
                                        </p:tav>
                                      </p:tavLst>
                                    </p:anim>
                                    <p:anim calcmode="lin" valueType="num">
                                      <p:cBhvr>
                                        <p:cTn id="8" dur="100" fill="hold"/>
                                        <p:tgtEl>
                                          <p:spTgt spid="11"/>
                                        </p:tgtEl>
                                        <p:attrNameLst>
                                          <p:attrName>ppt_h</p:attrName>
                                        </p:attrNameLst>
                                      </p:cBhvr>
                                      <p:tavLst>
                                        <p:tav tm="0">
                                          <p:val>
                                            <p:strVal val="#ppt_h"/>
                                          </p:val>
                                        </p:tav>
                                        <p:tav tm="100000">
                                          <p:val>
                                            <p:strVal val="#ppt_h"/>
                                          </p:val>
                                        </p:tav>
                                      </p:tavLst>
                                    </p:anim>
                                    <p:animEffect transition="in" filter="fade">
                                      <p:cBhvr>
                                        <p:cTn id="9" dur="100"/>
                                        <p:tgtEl>
                                          <p:spTgt spid="11"/>
                                        </p:tgtEl>
                                      </p:cBhvr>
                                    </p:animEffect>
                                  </p:childTnLst>
                                </p:cTn>
                              </p:par>
                            </p:childTnLst>
                          </p:cTn>
                        </p:par>
                        <p:par>
                          <p:cTn id="10" fill="hold">
                            <p:stCondLst>
                              <p:cond delay="100"/>
                            </p:stCondLst>
                            <p:childTnLst>
                              <p:par>
                                <p:cTn id="11" presetID="55"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 fill="hold"/>
                                        <p:tgtEl>
                                          <p:spTgt spid="12"/>
                                        </p:tgtEl>
                                        <p:attrNameLst>
                                          <p:attrName>ppt_w</p:attrName>
                                        </p:attrNameLst>
                                      </p:cBhvr>
                                      <p:tavLst>
                                        <p:tav tm="0">
                                          <p:val>
                                            <p:strVal val="#ppt_w*0.70"/>
                                          </p:val>
                                        </p:tav>
                                        <p:tav tm="100000">
                                          <p:val>
                                            <p:strVal val="#ppt_w"/>
                                          </p:val>
                                        </p:tav>
                                      </p:tavLst>
                                    </p:anim>
                                    <p:anim calcmode="lin" valueType="num">
                                      <p:cBhvr>
                                        <p:cTn id="14" dur="100" fill="hold"/>
                                        <p:tgtEl>
                                          <p:spTgt spid="12"/>
                                        </p:tgtEl>
                                        <p:attrNameLst>
                                          <p:attrName>ppt_h</p:attrName>
                                        </p:attrNameLst>
                                      </p:cBhvr>
                                      <p:tavLst>
                                        <p:tav tm="0">
                                          <p:val>
                                            <p:strVal val="#ppt_h"/>
                                          </p:val>
                                        </p:tav>
                                        <p:tav tm="100000">
                                          <p:val>
                                            <p:strVal val="#ppt_h"/>
                                          </p:val>
                                        </p:tav>
                                      </p:tavLst>
                                    </p:anim>
                                    <p:animEffect transition="in" filter="fade">
                                      <p:cBhvr>
                                        <p:cTn id="15" dur="100"/>
                                        <p:tgtEl>
                                          <p:spTgt spid="12"/>
                                        </p:tgtEl>
                                      </p:cBhvr>
                                    </p:animEffect>
                                  </p:childTnLst>
                                </p:cTn>
                              </p:par>
                            </p:childTnLst>
                          </p:cTn>
                        </p:par>
                        <p:par>
                          <p:cTn id="16" fill="hold">
                            <p:stCondLst>
                              <p:cond delay="200"/>
                            </p:stCondLst>
                            <p:childTnLst>
                              <p:par>
                                <p:cTn id="17" presetID="55"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 fill="hold"/>
                                        <p:tgtEl>
                                          <p:spTgt spid="13"/>
                                        </p:tgtEl>
                                        <p:attrNameLst>
                                          <p:attrName>ppt_w</p:attrName>
                                        </p:attrNameLst>
                                      </p:cBhvr>
                                      <p:tavLst>
                                        <p:tav tm="0">
                                          <p:val>
                                            <p:strVal val="#ppt_w*0.70"/>
                                          </p:val>
                                        </p:tav>
                                        <p:tav tm="100000">
                                          <p:val>
                                            <p:strVal val="#ppt_w"/>
                                          </p:val>
                                        </p:tav>
                                      </p:tavLst>
                                    </p:anim>
                                    <p:anim calcmode="lin" valueType="num">
                                      <p:cBhvr>
                                        <p:cTn id="20" dur="100" fill="hold"/>
                                        <p:tgtEl>
                                          <p:spTgt spid="13"/>
                                        </p:tgtEl>
                                        <p:attrNameLst>
                                          <p:attrName>ppt_h</p:attrName>
                                        </p:attrNameLst>
                                      </p:cBhvr>
                                      <p:tavLst>
                                        <p:tav tm="0">
                                          <p:val>
                                            <p:strVal val="#ppt_h"/>
                                          </p:val>
                                        </p:tav>
                                        <p:tav tm="100000">
                                          <p:val>
                                            <p:strVal val="#ppt_h"/>
                                          </p:val>
                                        </p:tav>
                                      </p:tavLst>
                                    </p:anim>
                                    <p:animEffect transition="in" filter="fade">
                                      <p:cBhvr>
                                        <p:cTn id="21" dur="100"/>
                                        <p:tgtEl>
                                          <p:spTgt spid="13"/>
                                        </p:tgtEl>
                                      </p:cBhvr>
                                    </p:animEffect>
                                  </p:childTnLst>
                                </p:cTn>
                              </p:par>
                            </p:childTnLst>
                          </p:cTn>
                        </p:par>
                        <p:par>
                          <p:cTn id="22" fill="hold">
                            <p:stCondLst>
                              <p:cond delay="300"/>
                            </p:stCondLst>
                            <p:childTnLst>
                              <p:par>
                                <p:cTn id="23" presetID="55"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100" fill="hold"/>
                                        <p:tgtEl>
                                          <p:spTgt spid="14"/>
                                        </p:tgtEl>
                                        <p:attrNameLst>
                                          <p:attrName>ppt_w</p:attrName>
                                        </p:attrNameLst>
                                      </p:cBhvr>
                                      <p:tavLst>
                                        <p:tav tm="0">
                                          <p:val>
                                            <p:strVal val="#ppt_w*0.70"/>
                                          </p:val>
                                        </p:tav>
                                        <p:tav tm="100000">
                                          <p:val>
                                            <p:strVal val="#ppt_w"/>
                                          </p:val>
                                        </p:tav>
                                      </p:tavLst>
                                    </p:anim>
                                    <p:anim calcmode="lin" valueType="num">
                                      <p:cBhvr>
                                        <p:cTn id="26" dur="100" fill="hold"/>
                                        <p:tgtEl>
                                          <p:spTgt spid="14"/>
                                        </p:tgtEl>
                                        <p:attrNameLst>
                                          <p:attrName>ppt_h</p:attrName>
                                        </p:attrNameLst>
                                      </p:cBhvr>
                                      <p:tavLst>
                                        <p:tav tm="0">
                                          <p:val>
                                            <p:strVal val="#ppt_h"/>
                                          </p:val>
                                        </p:tav>
                                        <p:tav tm="100000">
                                          <p:val>
                                            <p:strVal val="#ppt_h"/>
                                          </p:val>
                                        </p:tav>
                                      </p:tavLst>
                                    </p:anim>
                                    <p:animEffect transition="in" filter="fade">
                                      <p:cBhvr>
                                        <p:cTn id="27" dur="100"/>
                                        <p:tgtEl>
                                          <p:spTgt spid="14"/>
                                        </p:tgtEl>
                                      </p:cBhvr>
                                    </p:animEffect>
                                  </p:childTnLst>
                                </p:cTn>
                              </p:par>
                            </p:childTnLst>
                          </p:cTn>
                        </p:par>
                        <p:par>
                          <p:cTn id="28" fill="hold">
                            <p:stCondLst>
                              <p:cond delay="400"/>
                            </p:stCondLst>
                            <p:childTnLst>
                              <p:par>
                                <p:cTn id="29" presetID="55"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 fill="hold"/>
                                        <p:tgtEl>
                                          <p:spTgt spid="15"/>
                                        </p:tgtEl>
                                        <p:attrNameLst>
                                          <p:attrName>ppt_w</p:attrName>
                                        </p:attrNameLst>
                                      </p:cBhvr>
                                      <p:tavLst>
                                        <p:tav tm="0">
                                          <p:val>
                                            <p:strVal val="#ppt_w*0.70"/>
                                          </p:val>
                                        </p:tav>
                                        <p:tav tm="100000">
                                          <p:val>
                                            <p:strVal val="#ppt_w"/>
                                          </p:val>
                                        </p:tav>
                                      </p:tavLst>
                                    </p:anim>
                                    <p:anim calcmode="lin" valueType="num">
                                      <p:cBhvr>
                                        <p:cTn id="32" dur="100" fill="hold"/>
                                        <p:tgtEl>
                                          <p:spTgt spid="15"/>
                                        </p:tgtEl>
                                        <p:attrNameLst>
                                          <p:attrName>ppt_h</p:attrName>
                                        </p:attrNameLst>
                                      </p:cBhvr>
                                      <p:tavLst>
                                        <p:tav tm="0">
                                          <p:val>
                                            <p:strVal val="#ppt_h"/>
                                          </p:val>
                                        </p:tav>
                                        <p:tav tm="100000">
                                          <p:val>
                                            <p:strVal val="#ppt_h"/>
                                          </p:val>
                                        </p:tav>
                                      </p:tavLst>
                                    </p:anim>
                                    <p:animEffect transition="in" filter="fade">
                                      <p:cBhvr>
                                        <p:cTn id="33" dur="100"/>
                                        <p:tgtEl>
                                          <p:spTgt spid="15"/>
                                        </p:tgtEl>
                                      </p:cBhvr>
                                    </p:animEffect>
                                  </p:childTnLst>
                                </p:cTn>
                              </p:par>
                            </p:childTnLst>
                          </p:cTn>
                        </p:par>
                        <p:par>
                          <p:cTn id="34" fill="hold">
                            <p:stCondLst>
                              <p:cond delay="500"/>
                            </p:stCondLst>
                            <p:childTnLst>
                              <p:par>
                                <p:cTn id="35" presetID="55"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100" fill="hold"/>
                                        <p:tgtEl>
                                          <p:spTgt spid="16"/>
                                        </p:tgtEl>
                                        <p:attrNameLst>
                                          <p:attrName>ppt_w</p:attrName>
                                        </p:attrNameLst>
                                      </p:cBhvr>
                                      <p:tavLst>
                                        <p:tav tm="0">
                                          <p:val>
                                            <p:strVal val="#ppt_w*0.70"/>
                                          </p:val>
                                        </p:tav>
                                        <p:tav tm="100000">
                                          <p:val>
                                            <p:strVal val="#ppt_w"/>
                                          </p:val>
                                        </p:tav>
                                      </p:tavLst>
                                    </p:anim>
                                    <p:anim calcmode="lin" valueType="num">
                                      <p:cBhvr>
                                        <p:cTn id="38" dur="100" fill="hold"/>
                                        <p:tgtEl>
                                          <p:spTgt spid="16"/>
                                        </p:tgtEl>
                                        <p:attrNameLst>
                                          <p:attrName>ppt_h</p:attrName>
                                        </p:attrNameLst>
                                      </p:cBhvr>
                                      <p:tavLst>
                                        <p:tav tm="0">
                                          <p:val>
                                            <p:strVal val="#ppt_h"/>
                                          </p:val>
                                        </p:tav>
                                        <p:tav tm="100000">
                                          <p:val>
                                            <p:strVal val="#ppt_h"/>
                                          </p:val>
                                        </p:tav>
                                      </p:tavLst>
                                    </p:anim>
                                    <p:animEffect transition="in" filter="fade">
                                      <p:cBhvr>
                                        <p:cTn id="39" dur="100"/>
                                        <p:tgtEl>
                                          <p:spTgt spid="16"/>
                                        </p:tgtEl>
                                      </p:cBhvr>
                                    </p:animEffect>
                                  </p:childTnLst>
                                </p:cTn>
                              </p:par>
                            </p:childTnLst>
                          </p:cTn>
                        </p:par>
                        <p:par>
                          <p:cTn id="40" fill="hold">
                            <p:stCondLst>
                              <p:cond delay="600"/>
                            </p:stCondLst>
                            <p:childTnLst>
                              <p:par>
                                <p:cTn id="41" presetID="55"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100" fill="hold"/>
                                        <p:tgtEl>
                                          <p:spTgt spid="17"/>
                                        </p:tgtEl>
                                        <p:attrNameLst>
                                          <p:attrName>ppt_w</p:attrName>
                                        </p:attrNameLst>
                                      </p:cBhvr>
                                      <p:tavLst>
                                        <p:tav tm="0">
                                          <p:val>
                                            <p:strVal val="#ppt_w*0.70"/>
                                          </p:val>
                                        </p:tav>
                                        <p:tav tm="100000">
                                          <p:val>
                                            <p:strVal val="#ppt_w"/>
                                          </p:val>
                                        </p:tav>
                                      </p:tavLst>
                                    </p:anim>
                                    <p:anim calcmode="lin" valueType="num">
                                      <p:cBhvr>
                                        <p:cTn id="44" dur="100" fill="hold"/>
                                        <p:tgtEl>
                                          <p:spTgt spid="17"/>
                                        </p:tgtEl>
                                        <p:attrNameLst>
                                          <p:attrName>ppt_h</p:attrName>
                                        </p:attrNameLst>
                                      </p:cBhvr>
                                      <p:tavLst>
                                        <p:tav tm="0">
                                          <p:val>
                                            <p:strVal val="#ppt_h"/>
                                          </p:val>
                                        </p:tav>
                                        <p:tav tm="100000">
                                          <p:val>
                                            <p:strVal val="#ppt_h"/>
                                          </p:val>
                                        </p:tav>
                                      </p:tavLst>
                                    </p:anim>
                                    <p:animEffect transition="in" filter="fade">
                                      <p:cBhvr>
                                        <p:cTn id="45" dur="100"/>
                                        <p:tgtEl>
                                          <p:spTgt spid="17"/>
                                        </p:tgtEl>
                                      </p:cBhvr>
                                    </p:animEffect>
                                  </p:childTnLst>
                                </p:cTn>
                              </p:par>
                            </p:childTnLst>
                          </p:cTn>
                        </p:par>
                        <p:par>
                          <p:cTn id="46" fill="hold">
                            <p:stCondLst>
                              <p:cond delay="700"/>
                            </p:stCondLst>
                            <p:childTnLst>
                              <p:par>
                                <p:cTn id="47" presetID="55" presetClass="entr" presetSubtype="0"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100" fill="hold"/>
                                        <p:tgtEl>
                                          <p:spTgt spid="18"/>
                                        </p:tgtEl>
                                        <p:attrNameLst>
                                          <p:attrName>ppt_w</p:attrName>
                                        </p:attrNameLst>
                                      </p:cBhvr>
                                      <p:tavLst>
                                        <p:tav tm="0">
                                          <p:val>
                                            <p:strVal val="#ppt_w*0.70"/>
                                          </p:val>
                                        </p:tav>
                                        <p:tav tm="100000">
                                          <p:val>
                                            <p:strVal val="#ppt_w"/>
                                          </p:val>
                                        </p:tav>
                                      </p:tavLst>
                                    </p:anim>
                                    <p:anim calcmode="lin" valueType="num">
                                      <p:cBhvr>
                                        <p:cTn id="50" dur="100" fill="hold"/>
                                        <p:tgtEl>
                                          <p:spTgt spid="18"/>
                                        </p:tgtEl>
                                        <p:attrNameLst>
                                          <p:attrName>ppt_h</p:attrName>
                                        </p:attrNameLst>
                                      </p:cBhvr>
                                      <p:tavLst>
                                        <p:tav tm="0">
                                          <p:val>
                                            <p:strVal val="#ppt_h"/>
                                          </p:val>
                                        </p:tav>
                                        <p:tav tm="100000">
                                          <p:val>
                                            <p:strVal val="#ppt_h"/>
                                          </p:val>
                                        </p:tav>
                                      </p:tavLst>
                                    </p:anim>
                                    <p:animEffect transition="in" filter="fade">
                                      <p:cBhvr>
                                        <p:cTn id="51" dur="100"/>
                                        <p:tgtEl>
                                          <p:spTgt spid="18"/>
                                        </p:tgtEl>
                                      </p:cBhvr>
                                    </p:animEffect>
                                  </p:childTnLst>
                                </p:cTn>
                              </p:par>
                            </p:childTnLst>
                          </p:cTn>
                        </p:par>
                        <p:par>
                          <p:cTn id="52" fill="hold">
                            <p:stCondLst>
                              <p:cond delay="800"/>
                            </p:stCondLst>
                            <p:childTnLst>
                              <p:par>
                                <p:cTn id="53" presetID="55"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100" fill="hold"/>
                                        <p:tgtEl>
                                          <p:spTgt spid="19"/>
                                        </p:tgtEl>
                                        <p:attrNameLst>
                                          <p:attrName>ppt_w</p:attrName>
                                        </p:attrNameLst>
                                      </p:cBhvr>
                                      <p:tavLst>
                                        <p:tav tm="0">
                                          <p:val>
                                            <p:strVal val="#ppt_w*0.70"/>
                                          </p:val>
                                        </p:tav>
                                        <p:tav tm="100000">
                                          <p:val>
                                            <p:strVal val="#ppt_w"/>
                                          </p:val>
                                        </p:tav>
                                      </p:tavLst>
                                    </p:anim>
                                    <p:anim calcmode="lin" valueType="num">
                                      <p:cBhvr>
                                        <p:cTn id="56" dur="100" fill="hold"/>
                                        <p:tgtEl>
                                          <p:spTgt spid="19"/>
                                        </p:tgtEl>
                                        <p:attrNameLst>
                                          <p:attrName>ppt_h</p:attrName>
                                        </p:attrNameLst>
                                      </p:cBhvr>
                                      <p:tavLst>
                                        <p:tav tm="0">
                                          <p:val>
                                            <p:strVal val="#ppt_h"/>
                                          </p:val>
                                        </p:tav>
                                        <p:tav tm="100000">
                                          <p:val>
                                            <p:strVal val="#ppt_h"/>
                                          </p:val>
                                        </p:tav>
                                      </p:tavLst>
                                    </p:anim>
                                    <p:animEffect transition="in" filter="fade">
                                      <p:cBhvr>
                                        <p:cTn id="57" dur="100"/>
                                        <p:tgtEl>
                                          <p:spTgt spid="19"/>
                                        </p:tgtEl>
                                      </p:cBhvr>
                                    </p:animEffect>
                                  </p:childTnLst>
                                </p:cTn>
                              </p:par>
                            </p:childTnLst>
                          </p:cTn>
                        </p:par>
                        <p:par>
                          <p:cTn id="58" fill="hold">
                            <p:stCondLst>
                              <p:cond delay="900"/>
                            </p:stCondLst>
                            <p:childTnLst>
                              <p:par>
                                <p:cTn id="59" presetID="55"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100" fill="hold"/>
                                        <p:tgtEl>
                                          <p:spTgt spid="20"/>
                                        </p:tgtEl>
                                        <p:attrNameLst>
                                          <p:attrName>ppt_w</p:attrName>
                                        </p:attrNameLst>
                                      </p:cBhvr>
                                      <p:tavLst>
                                        <p:tav tm="0">
                                          <p:val>
                                            <p:strVal val="#ppt_w*0.70"/>
                                          </p:val>
                                        </p:tav>
                                        <p:tav tm="100000">
                                          <p:val>
                                            <p:strVal val="#ppt_w"/>
                                          </p:val>
                                        </p:tav>
                                      </p:tavLst>
                                    </p:anim>
                                    <p:anim calcmode="lin" valueType="num">
                                      <p:cBhvr>
                                        <p:cTn id="62" dur="100" fill="hold"/>
                                        <p:tgtEl>
                                          <p:spTgt spid="20"/>
                                        </p:tgtEl>
                                        <p:attrNameLst>
                                          <p:attrName>ppt_h</p:attrName>
                                        </p:attrNameLst>
                                      </p:cBhvr>
                                      <p:tavLst>
                                        <p:tav tm="0">
                                          <p:val>
                                            <p:strVal val="#ppt_h"/>
                                          </p:val>
                                        </p:tav>
                                        <p:tav tm="100000">
                                          <p:val>
                                            <p:strVal val="#ppt_h"/>
                                          </p:val>
                                        </p:tav>
                                      </p:tavLst>
                                    </p:anim>
                                    <p:animEffect transition="in" filter="fade">
                                      <p:cBhvr>
                                        <p:cTn id="63" dur="100"/>
                                        <p:tgtEl>
                                          <p:spTgt spid="20"/>
                                        </p:tgtEl>
                                      </p:cBhvr>
                                    </p:animEffect>
                                  </p:childTnLst>
                                </p:cTn>
                              </p:par>
                            </p:childTnLst>
                          </p:cTn>
                        </p:par>
                        <p:par>
                          <p:cTn id="64" fill="hold">
                            <p:stCondLst>
                              <p:cond delay="1000"/>
                            </p:stCondLst>
                            <p:childTnLst>
                              <p:par>
                                <p:cTn id="65" presetID="55" presetClass="entr" presetSubtype="0"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100" fill="hold"/>
                                        <p:tgtEl>
                                          <p:spTgt spid="21"/>
                                        </p:tgtEl>
                                        <p:attrNameLst>
                                          <p:attrName>ppt_w</p:attrName>
                                        </p:attrNameLst>
                                      </p:cBhvr>
                                      <p:tavLst>
                                        <p:tav tm="0">
                                          <p:val>
                                            <p:strVal val="#ppt_w*0.70"/>
                                          </p:val>
                                        </p:tav>
                                        <p:tav tm="100000">
                                          <p:val>
                                            <p:strVal val="#ppt_w"/>
                                          </p:val>
                                        </p:tav>
                                      </p:tavLst>
                                    </p:anim>
                                    <p:anim calcmode="lin" valueType="num">
                                      <p:cBhvr>
                                        <p:cTn id="68" dur="100" fill="hold"/>
                                        <p:tgtEl>
                                          <p:spTgt spid="21"/>
                                        </p:tgtEl>
                                        <p:attrNameLst>
                                          <p:attrName>ppt_h</p:attrName>
                                        </p:attrNameLst>
                                      </p:cBhvr>
                                      <p:tavLst>
                                        <p:tav tm="0">
                                          <p:val>
                                            <p:strVal val="#ppt_h"/>
                                          </p:val>
                                        </p:tav>
                                        <p:tav tm="100000">
                                          <p:val>
                                            <p:strVal val="#ppt_h"/>
                                          </p:val>
                                        </p:tav>
                                      </p:tavLst>
                                    </p:anim>
                                    <p:animEffect transition="in" filter="fade">
                                      <p:cBhvr>
                                        <p:cTn id="69" dur="100"/>
                                        <p:tgtEl>
                                          <p:spTgt spid="21"/>
                                        </p:tgtEl>
                                      </p:cBhvr>
                                    </p:animEffect>
                                  </p:childTnLst>
                                </p:cTn>
                              </p:par>
                            </p:childTnLst>
                          </p:cTn>
                        </p:par>
                        <p:par>
                          <p:cTn id="70" fill="hold">
                            <p:stCondLst>
                              <p:cond delay="1100"/>
                            </p:stCondLst>
                            <p:childTnLst>
                              <p:par>
                                <p:cTn id="71" presetID="55" presetClass="entr" presetSubtype="0"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100" fill="hold"/>
                                        <p:tgtEl>
                                          <p:spTgt spid="22"/>
                                        </p:tgtEl>
                                        <p:attrNameLst>
                                          <p:attrName>ppt_w</p:attrName>
                                        </p:attrNameLst>
                                      </p:cBhvr>
                                      <p:tavLst>
                                        <p:tav tm="0">
                                          <p:val>
                                            <p:strVal val="#ppt_w*0.70"/>
                                          </p:val>
                                        </p:tav>
                                        <p:tav tm="100000">
                                          <p:val>
                                            <p:strVal val="#ppt_w"/>
                                          </p:val>
                                        </p:tav>
                                      </p:tavLst>
                                    </p:anim>
                                    <p:anim calcmode="lin" valueType="num">
                                      <p:cBhvr>
                                        <p:cTn id="74" dur="100" fill="hold"/>
                                        <p:tgtEl>
                                          <p:spTgt spid="22"/>
                                        </p:tgtEl>
                                        <p:attrNameLst>
                                          <p:attrName>ppt_h</p:attrName>
                                        </p:attrNameLst>
                                      </p:cBhvr>
                                      <p:tavLst>
                                        <p:tav tm="0">
                                          <p:val>
                                            <p:strVal val="#ppt_h"/>
                                          </p:val>
                                        </p:tav>
                                        <p:tav tm="100000">
                                          <p:val>
                                            <p:strVal val="#ppt_h"/>
                                          </p:val>
                                        </p:tav>
                                      </p:tavLst>
                                    </p:anim>
                                    <p:animEffect transition="in" filter="fade">
                                      <p:cBhvr>
                                        <p:cTn id="75" dur="1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57D947C4-BFC9-7804-C786-BC439452144D}"/>
              </a:ext>
            </a:extLst>
          </p:cNvPr>
          <p:cNvPicPr>
            <a:picLocks noChangeAspect="1"/>
          </p:cNvPicPr>
          <p:nvPr/>
        </p:nvPicPr>
        <p:blipFill rotWithShape="1">
          <a:blip r:embed="rId3"/>
          <a:srcRect t="8555" b="15091"/>
          <a:stretch/>
        </p:blipFill>
        <p:spPr>
          <a:xfrm>
            <a:off x="685800" y="7464"/>
            <a:ext cx="7772400" cy="41321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EC908260-1B56-BFBD-D463-BF8BAC2459BD}"/>
              </a:ext>
            </a:extLst>
          </p:cNvPr>
          <p:cNvPicPr>
            <a:picLocks noChangeAspect="1"/>
          </p:cNvPicPr>
          <p:nvPr/>
        </p:nvPicPr>
        <p:blipFill>
          <a:blip r:embed="rId4"/>
          <a:stretch>
            <a:fillRect/>
          </a:stretch>
        </p:blipFill>
        <p:spPr>
          <a:xfrm rot="20848138" flipH="1">
            <a:off x="3115014" y="3503164"/>
            <a:ext cx="3444427" cy="3165240"/>
          </a:xfrm>
          <a:prstGeom prst="rect">
            <a:avLst/>
          </a:prstGeom>
        </p:spPr>
      </p:pic>
      <p:sp>
        <p:nvSpPr>
          <p:cNvPr id="3" name="文本框 2">
            <a:extLst>
              <a:ext uri="{FF2B5EF4-FFF2-40B4-BE49-F238E27FC236}">
                <a16:creationId xmlns:a16="http://schemas.microsoft.com/office/drawing/2014/main" id="{2A1F8790-2BF9-5442-E0A8-F22634EAD32D}"/>
              </a:ext>
            </a:extLst>
          </p:cNvPr>
          <p:cNvSpPr txBox="1"/>
          <p:nvPr/>
        </p:nvSpPr>
        <p:spPr>
          <a:xfrm>
            <a:off x="3629668" y="4139626"/>
            <a:ext cx="2770468" cy="1553182"/>
          </a:xfrm>
          <a:prstGeom prst="rect">
            <a:avLst/>
          </a:prstGeom>
          <a:noFill/>
        </p:spPr>
        <p:txBody>
          <a:bodyPr wrap="square" rtlCol="0">
            <a:spAutoFit/>
          </a:bodyPr>
          <a:lstStyle/>
          <a:p>
            <a:pPr>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你知道</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马</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这些不同</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的特征是怎么产生的</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吗</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4" name="图片 3">
            <a:extLst>
              <a:ext uri="{FF2B5EF4-FFF2-40B4-BE49-F238E27FC236}">
                <a16:creationId xmlns:a16="http://schemas.microsoft.com/office/drawing/2014/main" id="{26226938-FB3F-E01C-024F-C63D1744CD56}"/>
              </a:ext>
            </a:extLst>
          </p:cNvPr>
          <p:cNvPicPr>
            <a:picLocks noChangeAspect="1"/>
          </p:cNvPicPr>
          <p:nvPr/>
        </p:nvPicPr>
        <p:blipFill>
          <a:blip r:embed="rId5"/>
          <a:stretch>
            <a:fillRect/>
          </a:stretch>
        </p:blipFill>
        <p:spPr>
          <a:xfrm>
            <a:off x="6578876" y="4341570"/>
            <a:ext cx="2274276" cy="2598491"/>
          </a:xfrm>
          <a:prstGeom prst="rect">
            <a:avLst/>
          </a:prstGeom>
        </p:spPr>
      </p:pic>
    </p:spTree>
    <p:extLst>
      <p:ext uri="{BB962C8B-B14F-4D97-AF65-F5344CB8AC3E}">
        <p14:creationId xmlns:p14="http://schemas.microsoft.com/office/powerpoint/2010/main" val="1202604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8A228B1-1168-8A4C-AF6D-5A39EFE977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892" y="1514273"/>
            <a:ext cx="1764000" cy="1764000"/>
          </a:xfrm>
          <a:prstGeom prst="rect">
            <a:avLst/>
          </a:prstGeom>
          <a:ln w="3175">
            <a:solidFill>
              <a:schemeClr val="bg1">
                <a:lumMod val="85000"/>
              </a:schemeClr>
            </a:solidFill>
          </a:ln>
        </p:spPr>
      </p:pic>
      <p:pic>
        <p:nvPicPr>
          <p:cNvPr id="4" name="图片 3">
            <a:extLst>
              <a:ext uri="{FF2B5EF4-FFF2-40B4-BE49-F238E27FC236}">
                <a16:creationId xmlns:a16="http://schemas.microsoft.com/office/drawing/2014/main" id="{33D83827-3A22-8F40-9AB2-CEC366B4E7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6425" y="1514273"/>
            <a:ext cx="1764000" cy="1764000"/>
          </a:xfrm>
          <a:prstGeom prst="rect">
            <a:avLst/>
          </a:prstGeom>
          <a:ln w="3175">
            <a:solidFill>
              <a:schemeClr val="bg1">
                <a:lumMod val="85000"/>
              </a:schemeClr>
            </a:solidFill>
          </a:ln>
        </p:spPr>
      </p:pic>
      <p:pic>
        <p:nvPicPr>
          <p:cNvPr id="5" name="图片 4">
            <a:extLst>
              <a:ext uri="{FF2B5EF4-FFF2-40B4-BE49-F238E27FC236}">
                <a16:creationId xmlns:a16="http://schemas.microsoft.com/office/drawing/2014/main" id="{0A274DDE-2621-AF49-AA33-6AA4D92A58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4350" y="1514273"/>
            <a:ext cx="1764000" cy="1764000"/>
          </a:xfrm>
          <a:prstGeom prst="rect">
            <a:avLst/>
          </a:prstGeom>
          <a:ln w="3175">
            <a:solidFill>
              <a:schemeClr val="bg1">
                <a:lumMod val="85000"/>
              </a:schemeClr>
            </a:solidFill>
          </a:ln>
        </p:spPr>
      </p:pic>
      <p:pic>
        <p:nvPicPr>
          <p:cNvPr id="6" name="图片 5">
            <a:extLst>
              <a:ext uri="{FF2B5EF4-FFF2-40B4-BE49-F238E27FC236}">
                <a16:creationId xmlns:a16="http://schemas.microsoft.com/office/drawing/2014/main" id="{6D663128-878E-D643-9F18-9BF72F8159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41509" y="1514273"/>
            <a:ext cx="1764000" cy="1764000"/>
          </a:xfrm>
          <a:prstGeom prst="rect">
            <a:avLst/>
          </a:prstGeom>
          <a:ln w="3175">
            <a:solidFill>
              <a:schemeClr val="bg1">
                <a:lumMod val="85000"/>
              </a:schemeClr>
            </a:solidFill>
          </a:ln>
        </p:spPr>
      </p:pic>
      <p:pic>
        <p:nvPicPr>
          <p:cNvPr id="7" name="图片 6">
            <a:extLst>
              <a:ext uri="{FF2B5EF4-FFF2-40B4-BE49-F238E27FC236}">
                <a16:creationId xmlns:a16="http://schemas.microsoft.com/office/drawing/2014/main" id="{844C5E1C-1AE8-374E-97ED-39099510DB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7892" y="3281223"/>
            <a:ext cx="1764000" cy="1764000"/>
          </a:xfrm>
          <a:prstGeom prst="rect">
            <a:avLst/>
          </a:prstGeom>
          <a:ln w="3175">
            <a:solidFill>
              <a:schemeClr val="bg1">
                <a:lumMod val="85000"/>
              </a:schemeClr>
            </a:solidFill>
          </a:ln>
        </p:spPr>
      </p:pic>
      <p:pic>
        <p:nvPicPr>
          <p:cNvPr id="8" name="图片 7">
            <a:extLst>
              <a:ext uri="{FF2B5EF4-FFF2-40B4-BE49-F238E27FC236}">
                <a16:creationId xmlns:a16="http://schemas.microsoft.com/office/drawing/2014/main" id="{F7BDC449-C44E-584F-921F-B5DE9DE85C3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96225" y="3281223"/>
            <a:ext cx="1764000" cy="1764000"/>
          </a:xfrm>
          <a:prstGeom prst="rect">
            <a:avLst/>
          </a:prstGeom>
          <a:ln w="3175">
            <a:solidFill>
              <a:schemeClr val="bg1">
                <a:lumMod val="85000"/>
              </a:schemeClr>
            </a:solidFill>
          </a:ln>
        </p:spPr>
      </p:pic>
      <p:pic>
        <p:nvPicPr>
          <p:cNvPr id="9" name="图片 8">
            <a:extLst>
              <a:ext uri="{FF2B5EF4-FFF2-40B4-BE49-F238E27FC236}">
                <a16:creationId xmlns:a16="http://schemas.microsoft.com/office/drawing/2014/main" id="{49FDDD9D-1811-9A49-B46D-125825864F8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74350" y="3281223"/>
            <a:ext cx="1764000" cy="1764000"/>
          </a:xfrm>
          <a:prstGeom prst="rect">
            <a:avLst/>
          </a:prstGeom>
          <a:ln w="3175">
            <a:solidFill>
              <a:schemeClr val="bg1">
                <a:lumMod val="85000"/>
              </a:schemeClr>
            </a:solidFill>
          </a:ln>
        </p:spPr>
      </p:pic>
      <p:pic>
        <p:nvPicPr>
          <p:cNvPr id="10" name="图片 9">
            <a:extLst>
              <a:ext uri="{FF2B5EF4-FFF2-40B4-BE49-F238E27FC236}">
                <a16:creationId xmlns:a16="http://schemas.microsoft.com/office/drawing/2014/main" id="{D2E69F6C-94B2-7B4B-AABD-1FB25CEAF65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41309" y="3281223"/>
            <a:ext cx="1764000" cy="1764000"/>
          </a:xfrm>
          <a:prstGeom prst="rect">
            <a:avLst/>
          </a:prstGeom>
          <a:ln w="3175">
            <a:solidFill>
              <a:schemeClr val="bg1">
                <a:lumMod val="85000"/>
              </a:schemeClr>
            </a:solidFill>
          </a:ln>
        </p:spPr>
      </p:pic>
      <p:pic>
        <p:nvPicPr>
          <p:cNvPr id="11" name="图片 10">
            <a:extLst>
              <a:ext uri="{FF2B5EF4-FFF2-40B4-BE49-F238E27FC236}">
                <a16:creationId xmlns:a16="http://schemas.microsoft.com/office/drawing/2014/main" id="{8A0EA230-929E-F248-80CE-517999BB620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17892" y="5059356"/>
            <a:ext cx="1764000" cy="1764000"/>
          </a:xfrm>
          <a:prstGeom prst="rect">
            <a:avLst/>
          </a:prstGeom>
          <a:ln w="3175">
            <a:solidFill>
              <a:schemeClr val="bg1">
                <a:lumMod val="85000"/>
              </a:schemeClr>
            </a:solidFill>
          </a:ln>
        </p:spPr>
      </p:pic>
      <p:pic>
        <p:nvPicPr>
          <p:cNvPr id="12" name="图片 11">
            <a:extLst>
              <a:ext uri="{FF2B5EF4-FFF2-40B4-BE49-F238E27FC236}">
                <a16:creationId xmlns:a16="http://schemas.microsoft.com/office/drawing/2014/main" id="{278DBAB4-1149-0A4E-A0BC-EB807AF6C72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96625" y="5059356"/>
            <a:ext cx="1764000" cy="1764000"/>
          </a:xfrm>
          <a:prstGeom prst="rect">
            <a:avLst/>
          </a:prstGeom>
          <a:ln w="3175">
            <a:solidFill>
              <a:schemeClr val="bg1">
                <a:lumMod val="85000"/>
              </a:schemeClr>
            </a:solidFill>
          </a:ln>
        </p:spPr>
      </p:pic>
      <p:pic>
        <p:nvPicPr>
          <p:cNvPr id="13" name="图片 12">
            <a:extLst>
              <a:ext uri="{FF2B5EF4-FFF2-40B4-BE49-F238E27FC236}">
                <a16:creationId xmlns:a16="http://schemas.microsoft.com/office/drawing/2014/main" id="{CCF69846-D0D7-ED45-ACEE-3E816493BDE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74750" y="5059356"/>
            <a:ext cx="1764000" cy="1764000"/>
          </a:xfrm>
          <a:prstGeom prst="rect">
            <a:avLst/>
          </a:prstGeom>
          <a:ln w="3175">
            <a:solidFill>
              <a:schemeClr val="bg1">
                <a:lumMod val="85000"/>
              </a:schemeClr>
            </a:solidFill>
          </a:ln>
        </p:spPr>
      </p:pic>
      <p:pic>
        <p:nvPicPr>
          <p:cNvPr id="14" name="图片 13">
            <a:extLst>
              <a:ext uri="{FF2B5EF4-FFF2-40B4-BE49-F238E27FC236}">
                <a16:creationId xmlns:a16="http://schemas.microsoft.com/office/drawing/2014/main" id="{07764F2C-4E38-F94D-8AEC-E6DD20DCBF7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341509" y="5059356"/>
            <a:ext cx="1764000" cy="1764000"/>
          </a:xfrm>
          <a:prstGeom prst="rect">
            <a:avLst/>
          </a:prstGeom>
          <a:ln w="3175">
            <a:solidFill>
              <a:schemeClr val="bg1">
                <a:lumMod val="85000"/>
              </a:schemeClr>
            </a:solidFill>
          </a:ln>
        </p:spPr>
      </p:pic>
      <p:sp>
        <p:nvSpPr>
          <p:cNvPr id="17" name="标题 16">
            <a:extLst>
              <a:ext uri="{FF2B5EF4-FFF2-40B4-BE49-F238E27FC236}">
                <a16:creationId xmlns:a16="http://schemas.microsoft.com/office/drawing/2014/main" id="{2E454D66-F78E-5055-DB25-5B6EBBD02E14}"/>
              </a:ext>
            </a:extLst>
          </p:cNvPr>
          <p:cNvSpPr>
            <a:spLocks noGrp="1"/>
          </p:cNvSpPr>
          <p:nvPr>
            <p:ph type="title"/>
          </p:nvPr>
        </p:nvSpPr>
        <p:spPr/>
        <p:txBody>
          <a:bodyPr/>
          <a:lstStyle/>
          <a:p>
            <a:r>
              <a:rPr lang="zh-CN" altLang="en-US" kern="0" dirty="0">
                <a:effectLst/>
                <a:cs typeface="Times New Roman" panose="02020603050405020304" pitchFamily="18" charset="0"/>
              </a:rPr>
              <a:t>它们</a:t>
            </a:r>
            <a:r>
              <a:rPr lang="zh-CN" altLang="zh-CN" kern="0" dirty="0">
                <a:effectLst/>
                <a:cs typeface="Times New Roman" panose="02020603050405020304" pitchFamily="18" charset="0"/>
              </a:rPr>
              <a:t>有什么相同</a:t>
            </a:r>
            <a:r>
              <a:rPr lang="zh-CN" altLang="en-US" kern="0" dirty="0">
                <a:effectLst/>
                <a:cs typeface="Times New Roman" panose="02020603050405020304" pitchFamily="18" charset="0"/>
              </a:rPr>
              <a:t>和不同</a:t>
            </a:r>
            <a:r>
              <a:rPr lang="zh-CN" altLang="zh-CN" kern="0" dirty="0">
                <a:effectLst/>
                <a:cs typeface="Times New Roman" panose="02020603050405020304" pitchFamily="18" charset="0"/>
              </a:rPr>
              <a:t>之处？</a:t>
            </a:r>
            <a:br>
              <a:rPr lang="en-US" altLang="zh-CN" kern="0" dirty="0">
                <a:cs typeface="Times New Roman" panose="02020603050405020304" pitchFamily="18" charset="0"/>
              </a:rPr>
            </a:br>
            <a:endParaRPr lang="zh-CN" altLang="en-US" dirty="0"/>
          </a:p>
        </p:txBody>
      </p:sp>
    </p:spTree>
    <p:extLst>
      <p:ext uri="{BB962C8B-B14F-4D97-AF65-F5344CB8AC3E}">
        <p14:creationId xmlns:p14="http://schemas.microsoft.com/office/powerpoint/2010/main" val="398333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 fill="hold"/>
                                        <p:tgtEl>
                                          <p:spTgt spid="3"/>
                                        </p:tgtEl>
                                        <p:attrNameLst>
                                          <p:attrName>ppt_w</p:attrName>
                                        </p:attrNameLst>
                                      </p:cBhvr>
                                      <p:tavLst>
                                        <p:tav tm="0">
                                          <p:val>
                                            <p:strVal val="#ppt_w*0.70"/>
                                          </p:val>
                                        </p:tav>
                                        <p:tav tm="100000">
                                          <p:val>
                                            <p:strVal val="#ppt_w"/>
                                          </p:val>
                                        </p:tav>
                                      </p:tavLst>
                                    </p:anim>
                                    <p:anim calcmode="lin" valueType="num">
                                      <p:cBhvr>
                                        <p:cTn id="8" dur="100" fill="hold"/>
                                        <p:tgtEl>
                                          <p:spTgt spid="3"/>
                                        </p:tgtEl>
                                        <p:attrNameLst>
                                          <p:attrName>ppt_h</p:attrName>
                                        </p:attrNameLst>
                                      </p:cBhvr>
                                      <p:tavLst>
                                        <p:tav tm="0">
                                          <p:val>
                                            <p:strVal val="#ppt_h"/>
                                          </p:val>
                                        </p:tav>
                                        <p:tav tm="100000">
                                          <p:val>
                                            <p:strVal val="#ppt_h"/>
                                          </p:val>
                                        </p:tav>
                                      </p:tavLst>
                                    </p:anim>
                                    <p:animEffect transition="in" filter="fade">
                                      <p:cBhvr>
                                        <p:cTn id="9" dur="100"/>
                                        <p:tgtEl>
                                          <p:spTgt spid="3"/>
                                        </p:tgtEl>
                                      </p:cBhvr>
                                    </p:animEffect>
                                  </p:childTnLst>
                                </p:cTn>
                              </p:par>
                            </p:childTnLst>
                          </p:cTn>
                        </p:par>
                        <p:par>
                          <p:cTn id="10" fill="hold">
                            <p:stCondLst>
                              <p:cond delay="100"/>
                            </p:stCondLst>
                            <p:childTnLst>
                              <p:par>
                                <p:cTn id="11" presetID="55"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 fill="hold"/>
                                        <p:tgtEl>
                                          <p:spTgt spid="4"/>
                                        </p:tgtEl>
                                        <p:attrNameLst>
                                          <p:attrName>ppt_w</p:attrName>
                                        </p:attrNameLst>
                                      </p:cBhvr>
                                      <p:tavLst>
                                        <p:tav tm="0">
                                          <p:val>
                                            <p:strVal val="#ppt_w*0.70"/>
                                          </p:val>
                                        </p:tav>
                                        <p:tav tm="100000">
                                          <p:val>
                                            <p:strVal val="#ppt_w"/>
                                          </p:val>
                                        </p:tav>
                                      </p:tavLst>
                                    </p:anim>
                                    <p:anim calcmode="lin" valueType="num">
                                      <p:cBhvr>
                                        <p:cTn id="14" dur="100" fill="hold"/>
                                        <p:tgtEl>
                                          <p:spTgt spid="4"/>
                                        </p:tgtEl>
                                        <p:attrNameLst>
                                          <p:attrName>ppt_h</p:attrName>
                                        </p:attrNameLst>
                                      </p:cBhvr>
                                      <p:tavLst>
                                        <p:tav tm="0">
                                          <p:val>
                                            <p:strVal val="#ppt_h"/>
                                          </p:val>
                                        </p:tav>
                                        <p:tav tm="100000">
                                          <p:val>
                                            <p:strVal val="#ppt_h"/>
                                          </p:val>
                                        </p:tav>
                                      </p:tavLst>
                                    </p:anim>
                                    <p:animEffect transition="in" filter="fade">
                                      <p:cBhvr>
                                        <p:cTn id="15" dur="100"/>
                                        <p:tgtEl>
                                          <p:spTgt spid="4"/>
                                        </p:tgtEl>
                                      </p:cBhvr>
                                    </p:animEffect>
                                  </p:childTnLst>
                                </p:cTn>
                              </p:par>
                            </p:childTnLst>
                          </p:cTn>
                        </p:par>
                        <p:par>
                          <p:cTn id="16" fill="hold">
                            <p:stCondLst>
                              <p:cond delay="200"/>
                            </p:stCondLst>
                            <p:childTnLst>
                              <p:par>
                                <p:cTn id="17" presetID="55"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 fill="hold"/>
                                        <p:tgtEl>
                                          <p:spTgt spid="5"/>
                                        </p:tgtEl>
                                        <p:attrNameLst>
                                          <p:attrName>ppt_w</p:attrName>
                                        </p:attrNameLst>
                                      </p:cBhvr>
                                      <p:tavLst>
                                        <p:tav tm="0">
                                          <p:val>
                                            <p:strVal val="#ppt_w*0.70"/>
                                          </p:val>
                                        </p:tav>
                                        <p:tav tm="100000">
                                          <p:val>
                                            <p:strVal val="#ppt_w"/>
                                          </p:val>
                                        </p:tav>
                                      </p:tavLst>
                                    </p:anim>
                                    <p:anim calcmode="lin" valueType="num">
                                      <p:cBhvr>
                                        <p:cTn id="20" dur="100" fill="hold"/>
                                        <p:tgtEl>
                                          <p:spTgt spid="5"/>
                                        </p:tgtEl>
                                        <p:attrNameLst>
                                          <p:attrName>ppt_h</p:attrName>
                                        </p:attrNameLst>
                                      </p:cBhvr>
                                      <p:tavLst>
                                        <p:tav tm="0">
                                          <p:val>
                                            <p:strVal val="#ppt_h"/>
                                          </p:val>
                                        </p:tav>
                                        <p:tav tm="100000">
                                          <p:val>
                                            <p:strVal val="#ppt_h"/>
                                          </p:val>
                                        </p:tav>
                                      </p:tavLst>
                                    </p:anim>
                                    <p:animEffect transition="in" filter="fade">
                                      <p:cBhvr>
                                        <p:cTn id="21" dur="100"/>
                                        <p:tgtEl>
                                          <p:spTgt spid="5"/>
                                        </p:tgtEl>
                                      </p:cBhvr>
                                    </p:animEffect>
                                  </p:childTnLst>
                                </p:cTn>
                              </p:par>
                            </p:childTnLst>
                          </p:cTn>
                        </p:par>
                        <p:par>
                          <p:cTn id="22" fill="hold">
                            <p:stCondLst>
                              <p:cond delay="300"/>
                            </p:stCondLst>
                            <p:childTnLst>
                              <p:par>
                                <p:cTn id="23" presetID="55"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 fill="hold"/>
                                        <p:tgtEl>
                                          <p:spTgt spid="6"/>
                                        </p:tgtEl>
                                        <p:attrNameLst>
                                          <p:attrName>ppt_w</p:attrName>
                                        </p:attrNameLst>
                                      </p:cBhvr>
                                      <p:tavLst>
                                        <p:tav tm="0">
                                          <p:val>
                                            <p:strVal val="#ppt_w*0.70"/>
                                          </p:val>
                                        </p:tav>
                                        <p:tav tm="100000">
                                          <p:val>
                                            <p:strVal val="#ppt_w"/>
                                          </p:val>
                                        </p:tav>
                                      </p:tavLst>
                                    </p:anim>
                                    <p:anim calcmode="lin" valueType="num">
                                      <p:cBhvr>
                                        <p:cTn id="26" dur="100" fill="hold"/>
                                        <p:tgtEl>
                                          <p:spTgt spid="6"/>
                                        </p:tgtEl>
                                        <p:attrNameLst>
                                          <p:attrName>ppt_h</p:attrName>
                                        </p:attrNameLst>
                                      </p:cBhvr>
                                      <p:tavLst>
                                        <p:tav tm="0">
                                          <p:val>
                                            <p:strVal val="#ppt_h"/>
                                          </p:val>
                                        </p:tav>
                                        <p:tav tm="100000">
                                          <p:val>
                                            <p:strVal val="#ppt_h"/>
                                          </p:val>
                                        </p:tav>
                                      </p:tavLst>
                                    </p:anim>
                                    <p:animEffect transition="in" filter="fade">
                                      <p:cBhvr>
                                        <p:cTn id="27" dur="100"/>
                                        <p:tgtEl>
                                          <p:spTgt spid="6"/>
                                        </p:tgtEl>
                                      </p:cBhvr>
                                    </p:animEffect>
                                  </p:childTnLst>
                                </p:cTn>
                              </p:par>
                            </p:childTnLst>
                          </p:cTn>
                        </p:par>
                        <p:par>
                          <p:cTn id="28" fill="hold">
                            <p:stCondLst>
                              <p:cond delay="400"/>
                            </p:stCondLst>
                            <p:childTnLst>
                              <p:par>
                                <p:cTn id="29" presetID="55"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 fill="hold"/>
                                        <p:tgtEl>
                                          <p:spTgt spid="7"/>
                                        </p:tgtEl>
                                        <p:attrNameLst>
                                          <p:attrName>ppt_w</p:attrName>
                                        </p:attrNameLst>
                                      </p:cBhvr>
                                      <p:tavLst>
                                        <p:tav tm="0">
                                          <p:val>
                                            <p:strVal val="#ppt_w*0.70"/>
                                          </p:val>
                                        </p:tav>
                                        <p:tav tm="100000">
                                          <p:val>
                                            <p:strVal val="#ppt_w"/>
                                          </p:val>
                                        </p:tav>
                                      </p:tavLst>
                                    </p:anim>
                                    <p:anim calcmode="lin" valueType="num">
                                      <p:cBhvr>
                                        <p:cTn id="32" dur="100" fill="hold"/>
                                        <p:tgtEl>
                                          <p:spTgt spid="7"/>
                                        </p:tgtEl>
                                        <p:attrNameLst>
                                          <p:attrName>ppt_h</p:attrName>
                                        </p:attrNameLst>
                                      </p:cBhvr>
                                      <p:tavLst>
                                        <p:tav tm="0">
                                          <p:val>
                                            <p:strVal val="#ppt_h"/>
                                          </p:val>
                                        </p:tav>
                                        <p:tav tm="100000">
                                          <p:val>
                                            <p:strVal val="#ppt_h"/>
                                          </p:val>
                                        </p:tav>
                                      </p:tavLst>
                                    </p:anim>
                                    <p:animEffect transition="in" filter="fade">
                                      <p:cBhvr>
                                        <p:cTn id="33" dur="100"/>
                                        <p:tgtEl>
                                          <p:spTgt spid="7"/>
                                        </p:tgtEl>
                                      </p:cBhvr>
                                    </p:animEffect>
                                  </p:childTnLst>
                                </p:cTn>
                              </p:par>
                            </p:childTnLst>
                          </p:cTn>
                        </p:par>
                        <p:par>
                          <p:cTn id="34" fill="hold">
                            <p:stCondLst>
                              <p:cond delay="500"/>
                            </p:stCondLst>
                            <p:childTnLst>
                              <p:par>
                                <p:cTn id="35" presetID="55"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 fill="hold"/>
                                        <p:tgtEl>
                                          <p:spTgt spid="8"/>
                                        </p:tgtEl>
                                        <p:attrNameLst>
                                          <p:attrName>ppt_w</p:attrName>
                                        </p:attrNameLst>
                                      </p:cBhvr>
                                      <p:tavLst>
                                        <p:tav tm="0">
                                          <p:val>
                                            <p:strVal val="#ppt_w*0.70"/>
                                          </p:val>
                                        </p:tav>
                                        <p:tav tm="100000">
                                          <p:val>
                                            <p:strVal val="#ppt_w"/>
                                          </p:val>
                                        </p:tav>
                                      </p:tavLst>
                                    </p:anim>
                                    <p:anim calcmode="lin" valueType="num">
                                      <p:cBhvr>
                                        <p:cTn id="38" dur="100" fill="hold"/>
                                        <p:tgtEl>
                                          <p:spTgt spid="8"/>
                                        </p:tgtEl>
                                        <p:attrNameLst>
                                          <p:attrName>ppt_h</p:attrName>
                                        </p:attrNameLst>
                                      </p:cBhvr>
                                      <p:tavLst>
                                        <p:tav tm="0">
                                          <p:val>
                                            <p:strVal val="#ppt_h"/>
                                          </p:val>
                                        </p:tav>
                                        <p:tav tm="100000">
                                          <p:val>
                                            <p:strVal val="#ppt_h"/>
                                          </p:val>
                                        </p:tav>
                                      </p:tavLst>
                                    </p:anim>
                                    <p:animEffect transition="in" filter="fade">
                                      <p:cBhvr>
                                        <p:cTn id="39" dur="100"/>
                                        <p:tgtEl>
                                          <p:spTgt spid="8"/>
                                        </p:tgtEl>
                                      </p:cBhvr>
                                    </p:animEffect>
                                  </p:childTnLst>
                                </p:cTn>
                              </p:par>
                            </p:childTnLst>
                          </p:cTn>
                        </p:par>
                        <p:par>
                          <p:cTn id="40" fill="hold">
                            <p:stCondLst>
                              <p:cond delay="600"/>
                            </p:stCondLst>
                            <p:childTnLst>
                              <p:par>
                                <p:cTn id="41" presetID="55"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 fill="hold"/>
                                        <p:tgtEl>
                                          <p:spTgt spid="9"/>
                                        </p:tgtEl>
                                        <p:attrNameLst>
                                          <p:attrName>ppt_w</p:attrName>
                                        </p:attrNameLst>
                                      </p:cBhvr>
                                      <p:tavLst>
                                        <p:tav tm="0">
                                          <p:val>
                                            <p:strVal val="#ppt_w*0.70"/>
                                          </p:val>
                                        </p:tav>
                                        <p:tav tm="100000">
                                          <p:val>
                                            <p:strVal val="#ppt_w"/>
                                          </p:val>
                                        </p:tav>
                                      </p:tavLst>
                                    </p:anim>
                                    <p:anim calcmode="lin" valueType="num">
                                      <p:cBhvr>
                                        <p:cTn id="44" dur="100" fill="hold"/>
                                        <p:tgtEl>
                                          <p:spTgt spid="9"/>
                                        </p:tgtEl>
                                        <p:attrNameLst>
                                          <p:attrName>ppt_h</p:attrName>
                                        </p:attrNameLst>
                                      </p:cBhvr>
                                      <p:tavLst>
                                        <p:tav tm="0">
                                          <p:val>
                                            <p:strVal val="#ppt_h"/>
                                          </p:val>
                                        </p:tav>
                                        <p:tav tm="100000">
                                          <p:val>
                                            <p:strVal val="#ppt_h"/>
                                          </p:val>
                                        </p:tav>
                                      </p:tavLst>
                                    </p:anim>
                                    <p:animEffect transition="in" filter="fade">
                                      <p:cBhvr>
                                        <p:cTn id="45" dur="100"/>
                                        <p:tgtEl>
                                          <p:spTgt spid="9"/>
                                        </p:tgtEl>
                                      </p:cBhvr>
                                    </p:animEffect>
                                  </p:childTnLst>
                                </p:cTn>
                              </p:par>
                            </p:childTnLst>
                          </p:cTn>
                        </p:par>
                        <p:par>
                          <p:cTn id="46" fill="hold">
                            <p:stCondLst>
                              <p:cond delay="700"/>
                            </p:stCondLst>
                            <p:childTnLst>
                              <p:par>
                                <p:cTn id="47" presetID="55" presetClass="entr" presetSubtype="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 fill="hold"/>
                                        <p:tgtEl>
                                          <p:spTgt spid="10"/>
                                        </p:tgtEl>
                                        <p:attrNameLst>
                                          <p:attrName>ppt_w</p:attrName>
                                        </p:attrNameLst>
                                      </p:cBhvr>
                                      <p:tavLst>
                                        <p:tav tm="0">
                                          <p:val>
                                            <p:strVal val="#ppt_w*0.70"/>
                                          </p:val>
                                        </p:tav>
                                        <p:tav tm="100000">
                                          <p:val>
                                            <p:strVal val="#ppt_w"/>
                                          </p:val>
                                        </p:tav>
                                      </p:tavLst>
                                    </p:anim>
                                    <p:anim calcmode="lin" valueType="num">
                                      <p:cBhvr>
                                        <p:cTn id="50" dur="100" fill="hold"/>
                                        <p:tgtEl>
                                          <p:spTgt spid="10"/>
                                        </p:tgtEl>
                                        <p:attrNameLst>
                                          <p:attrName>ppt_h</p:attrName>
                                        </p:attrNameLst>
                                      </p:cBhvr>
                                      <p:tavLst>
                                        <p:tav tm="0">
                                          <p:val>
                                            <p:strVal val="#ppt_h"/>
                                          </p:val>
                                        </p:tav>
                                        <p:tav tm="100000">
                                          <p:val>
                                            <p:strVal val="#ppt_h"/>
                                          </p:val>
                                        </p:tav>
                                      </p:tavLst>
                                    </p:anim>
                                    <p:animEffect transition="in" filter="fade">
                                      <p:cBhvr>
                                        <p:cTn id="51" dur="100"/>
                                        <p:tgtEl>
                                          <p:spTgt spid="10"/>
                                        </p:tgtEl>
                                      </p:cBhvr>
                                    </p:animEffect>
                                  </p:childTnLst>
                                </p:cTn>
                              </p:par>
                            </p:childTnLst>
                          </p:cTn>
                        </p:par>
                        <p:par>
                          <p:cTn id="52" fill="hold">
                            <p:stCondLst>
                              <p:cond delay="800"/>
                            </p:stCondLst>
                            <p:childTnLst>
                              <p:par>
                                <p:cTn id="53" presetID="55" presetClass="entr" presetSubtype="0"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 fill="hold"/>
                                        <p:tgtEl>
                                          <p:spTgt spid="11"/>
                                        </p:tgtEl>
                                        <p:attrNameLst>
                                          <p:attrName>ppt_w</p:attrName>
                                        </p:attrNameLst>
                                      </p:cBhvr>
                                      <p:tavLst>
                                        <p:tav tm="0">
                                          <p:val>
                                            <p:strVal val="#ppt_w*0.70"/>
                                          </p:val>
                                        </p:tav>
                                        <p:tav tm="100000">
                                          <p:val>
                                            <p:strVal val="#ppt_w"/>
                                          </p:val>
                                        </p:tav>
                                      </p:tavLst>
                                    </p:anim>
                                    <p:anim calcmode="lin" valueType="num">
                                      <p:cBhvr>
                                        <p:cTn id="56" dur="100" fill="hold"/>
                                        <p:tgtEl>
                                          <p:spTgt spid="11"/>
                                        </p:tgtEl>
                                        <p:attrNameLst>
                                          <p:attrName>ppt_h</p:attrName>
                                        </p:attrNameLst>
                                      </p:cBhvr>
                                      <p:tavLst>
                                        <p:tav tm="0">
                                          <p:val>
                                            <p:strVal val="#ppt_h"/>
                                          </p:val>
                                        </p:tav>
                                        <p:tav tm="100000">
                                          <p:val>
                                            <p:strVal val="#ppt_h"/>
                                          </p:val>
                                        </p:tav>
                                      </p:tavLst>
                                    </p:anim>
                                    <p:animEffect transition="in" filter="fade">
                                      <p:cBhvr>
                                        <p:cTn id="57" dur="100"/>
                                        <p:tgtEl>
                                          <p:spTgt spid="11"/>
                                        </p:tgtEl>
                                      </p:cBhvr>
                                    </p:animEffect>
                                  </p:childTnLst>
                                </p:cTn>
                              </p:par>
                            </p:childTnLst>
                          </p:cTn>
                        </p:par>
                        <p:par>
                          <p:cTn id="58" fill="hold">
                            <p:stCondLst>
                              <p:cond delay="900"/>
                            </p:stCondLst>
                            <p:childTnLst>
                              <p:par>
                                <p:cTn id="59" presetID="55" presetClass="entr" presetSubtype="0"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 fill="hold"/>
                                        <p:tgtEl>
                                          <p:spTgt spid="12"/>
                                        </p:tgtEl>
                                        <p:attrNameLst>
                                          <p:attrName>ppt_w</p:attrName>
                                        </p:attrNameLst>
                                      </p:cBhvr>
                                      <p:tavLst>
                                        <p:tav tm="0">
                                          <p:val>
                                            <p:strVal val="#ppt_w*0.70"/>
                                          </p:val>
                                        </p:tav>
                                        <p:tav tm="100000">
                                          <p:val>
                                            <p:strVal val="#ppt_w"/>
                                          </p:val>
                                        </p:tav>
                                      </p:tavLst>
                                    </p:anim>
                                    <p:anim calcmode="lin" valueType="num">
                                      <p:cBhvr>
                                        <p:cTn id="62" dur="100" fill="hold"/>
                                        <p:tgtEl>
                                          <p:spTgt spid="12"/>
                                        </p:tgtEl>
                                        <p:attrNameLst>
                                          <p:attrName>ppt_h</p:attrName>
                                        </p:attrNameLst>
                                      </p:cBhvr>
                                      <p:tavLst>
                                        <p:tav tm="0">
                                          <p:val>
                                            <p:strVal val="#ppt_h"/>
                                          </p:val>
                                        </p:tav>
                                        <p:tav tm="100000">
                                          <p:val>
                                            <p:strVal val="#ppt_h"/>
                                          </p:val>
                                        </p:tav>
                                      </p:tavLst>
                                    </p:anim>
                                    <p:animEffect transition="in" filter="fade">
                                      <p:cBhvr>
                                        <p:cTn id="63" dur="100"/>
                                        <p:tgtEl>
                                          <p:spTgt spid="12"/>
                                        </p:tgtEl>
                                      </p:cBhvr>
                                    </p:animEffect>
                                  </p:childTnLst>
                                </p:cTn>
                              </p:par>
                            </p:childTnLst>
                          </p:cTn>
                        </p:par>
                        <p:par>
                          <p:cTn id="64" fill="hold">
                            <p:stCondLst>
                              <p:cond delay="1000"/>
                            </p:stCondLst>
                            <p:childTnLst>
                              <p:par>
                                <p:cTn id="65" presetID="55"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 fill="hold"/>
                                        <p:tgtEl>
                                          <p:spTgt spid="13"/>
                                        </p:tgtEl>
                                        <p:attrNameLst>
                                          <p:attrName>ppt_w</p:attrName>
                                        </p:attrNameLst>
                                      </p:cBhvr>
                                      <p:tavLst>
                                        <p:tav tm="0">
                                          <p:val>
                                            <p:strVal val="#ppt_w*0.70"/>
                                          </p:val>
                                        </p:tav>
                                        <p:tav tm="100000">
                                          <p:val>
                                            <p:strVal val="#ppt_w"/>
                                          </p:val>
                                        </p:tav>
                                      </p:tavLst>
                                    </p:anim>
                                    <p:anim calcmode="lin" valueType="num">
                                      <p:cBhvr>
                                        <p:cTn id="68" dur="100" fill="hold"/>
                                        <p:tgtEl>
                                          <p:spTgt spid="13"/>
                                        </p:tgtEl>
                                        <p:attrNameLst>
                                          <p:attrName>ppt_h</p:attrName>
                                        </p:attrNameLst>
                                      </p:cBhvr>
                                      <p:tavLst>
                                        <p:tav tm="0">
                                          <p:val>
                                            <p:strVal val="#ppt_h"/>
                                          </p:val>
                                        </p:tav>
                                        <p:tav tm="100000">
                                          <p:val>
                                            <p:strVal val="#ppt_h"/>
                                          </p:val>
                                        </p:tav>
                                      </p:tavLst>
                                    </p:anim>
                                    <p:animEffect transition="in" filter="fade">
                                      <p:cBhvr>
                                        <p:cTn id="69" dur="100"/>
                                        <p:tgtEl>
                                          <p:spTgt spid="13"/>
                                        </p:tgtEl>
                                      </p:cBhvr>
                                    </p:animEffect>
                                  </p:childTnLst>
                                </p:cTn>
                              </p:par>
                            </p:childTnLst>
                          </p:cTn>
                        </p:par>
                        <p:par>
                          <p:cTn id="70" fill="hold">
                            <p:stCondLst>
                              <p:cond delay="1100"/>
                            </p:stCondLst>
                            <p:childTnLst>
                              <p:par>
                                <p:cTn id="71" presetID="55" presetClass="entr" presetSubtype="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 fill="hold"/>
                                        <p:tgtEl>
                                          <p:spTgt spid="14"/>
                                        </p:tgtEl>
                                        <p:attrNameLst>
                                          <p:attrName>ppt_w</p:attrName>
                                        </p:attrNameLst>
                                      </p:cBhvr>
                                      <p:tavLst>
                                        <p:tav tm="0">
                                          <p:val>
                                            <p:strVal val="#ppt_w*0.70"/>
                                          </p:val>
                                        </p:tav>
                                        <p:tav tm="100000">
                                          <p:val>
                                            <p:strVal val="#ppt_w"/>
                                          </p:val>
                                        </p:tav>
                                      </p:tavLst>
                                    </p:anim>
                                    <p:anim calcmode="lin" valueType="num">
                                      <p:cBhvr>
                                        <p:cTn id="74" dur="100" fill="hold"/>
                                        <p:tgtEl>
                                          <p:spTgt spid="14"/>
                                        </p:tgtEl>
                                        <p:attrNameLst>
                                          <p:attrName>ppt_h</p:attrName>
                                        </p:attrNameLst>
                                      </p:cBhvr>
                                      <p:tavLst>
                                        <p:tav tm="0">
                                          <p:val>
                                            <p:strVal val="#ppt_h"/>
                                          </p:val>
                                        </p:tav>
                                        <p:tav tm="100000">
                                          <p:val>
                                            <p:strVal val="#ppt_h"/>
                                          </p:val>
                                        </p:tav>
                                      </p:tavLst>
                                    </p:anim>
                                    <p:animEffect transition="in" filter="fade">
                                      <p:cBhvr>
                                        <p:cTn id="75" dur="1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82B3AF-53F6-6D2A-F8E0-71E8B0B2A34A}"/>
              </a:ext>
            </a:extLst>
          </p:cNvPr>
          <p:cNvSpPr>
            <a:spLocks noGrp="1"/>
          </p:cNvSpPr>
          <p:nvPr>
            <p:ph type="title"/>
          </p:nvPr>
        </p:nvSpPr>
        <p:spPr>
          <a:xfrm>
            <a:off x="0" y="375106"/>
            <a:ext cx="9144000" cy="1325563"/>
          </a:xfrm>
        </p:spPr>
        <p:txBody>
          <a:bodyPr/>
          <a:lstStyle/>
          <a:p>
            <a:r>
              <a:rPr lang="zh-CN" altLang="zh-CN" kern="0" dirty="0">
                <a:effectLst/>
                <a:cs typeface="Times New Roman" panose="02020603050405020304" pitchFamily="18" charset="0"/>
              </a:rPr>
              <a:t>为什么同是鸡这个</a:t>
            </a:r>
            <a:r>
              <a:rPr lang="zh-CN" altLang="en-US" kern="0" dirty="0">
                <a:cs typeface="Times New Roman" panose="02020603050405020304" pitchFamily="18" charset="0"/>
              </a:rPr>
              <a:t>物种</a:t>
            </a:r>
            <a:br>
              <a:rPr lang="en-US" altLang="zh-CN" kern="0" dirty="0">
                <a:cs typeface="Times New Roman" panose="02020603050405020304" pitchFamily="18" charset="0"/>
              </a:rPr>
            </a:br>
            <a:r>
              <a:rPr lang="zh-CN" altLang="zh-CN" kern="0" dirty="0">
                <a:effectLst/>
                <a:cs typeface="Times New Roman" panose="02020603050405020304" pitchFamily="18" charset="0"/>
              </a:rPr>
              <a:t>却会有这么多不同的形态呢？</a:t>
            </a:r>
            <a:endParaRPr lang="zh-CN" altLang="en-US" sz="6000" dirty="0"/>
          </a:p>
        </p:txBody>
      </p:sp>
      <p:pic>
        <p:nvPicPr>
          <p:cNvPr id="5" name="图片 4">
            <a:extLst>
              <a:ext uri="{FF2B5EF4-FFF2-40B4-BE49-F238E27FC236}">
                <a16:creationId xmlns:a16="http://schemas.microsoft.com/office/drawing/2014/main" id="{50849974-AC7B-9385-4407-1524369986E6}"/>
              </a:ext>
            </a:extLst>
          </p:cNvPr>
          <p:cNvPicPr>
            <a:picLocks noChangeAspect="1"/>
          </p:cNvPicPr>
          <p:nvPr/>
        </p:nvPicPr>
        <p:blipFill>
          <a:blip r:embed="rId3"/>
          <a:stretch>
            <a:fillRect/>
          </a:stretch>
        </p:blipFill>
        <p:spPr>
          <a:xfrm>
            <a:off x="2145700" y="1677519"/>
            <a:ext cx="4841509" cy="34908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9952EA2A-29E1-A204-3CA5-693B83F9E822}"/>
              </a:ext>
            </a:extLst>
          </p:cNvPr>
          <p:cNvSpPr txBox="1"/>
          <p:nvPr/>
        </p:nvSpPr>
        <p:spPr>
          <a:xfrm>
            <a:off x="1867600" y="5626518"/>
            <a:ext cx="6939024" cy="523220"/>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这些不同形态的</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鸡</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是通过</a:t>
            </a:r>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变异</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产生的。</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0F3332CD-9209-3572-AA8F-7AFF8F0989CE}"/>
              </a:ext>
            </a:extLst>
          </p:cNvPr>
          <p:cNvSpPr txBox="1"/>
          <p:nvPr/>
        </p:nvSpPr>
        <p:spPr>
          <a:xfrm>
            <a:off x="1130266" y="5521697"/>
            <a:ext cx="836724" cy="662554"/>
          </a:xfrm>
          <a:prstGeom prst="rect">
            <a:avLst/>
          </a:prstGeom>
          <a:noFill/>
        </p:spPr>
        <p:txBody>
          <a:bodyPr wrap="square" rtlCol="0">
            <a:spAutoFit/>
          </a:bodyPr>
          <a:lstStyle/>
          <a:p>
            <a:pPr>
              <a:lnSpc>
                <a:spcPct val="150000"/>
              </a:lnSpc>
            </a:pPr>
            <a:r>
              <a:rPr kumimoji="1" lang="zh-CN" altLang="en-US" sz="2800" b="1" dirty="0">
                <a:latin typeface="Microsoft YaHei" panose="020B0503020204020204" pitchFamily="34" charset="-122"/>
                <a:ea typeface="Microsoft YaHei" panose="020B0503020204020204" pitchFamily="34" charset="-122"/>
              </a:rPr>
              <a:t>答：  </a:t>
            </a:r>
          </a:p>
        </p:txBody>
      </p:sp>
      <p:cxnSp>
        <p:nvCxnSpPr>
          <p:cNvPr id="6" name="直线连接符 9">
            <a:extLst>
              <a:ext uri="{FF2B5EF4-FFF2-40B4-BE49-F238E27FC236}">
                <a16:creationId xmlns:a16="http://schemas.microsoft.com/office/drawing/2014/main" id="{765C989C-C16F-8264-D591-CE5D05B49C49}"/>
              </a:ext>
            </a:extLst>
          </p:cNvPr>
          <p:cNvCxnSpPr>
            <a:cxnSpLocks/>
          </p:cNvCxnSpPr>
          <p:nvPr/>
        </p:nvCxnSpPr>
        <p:spPr>
          <a:xfrm>
            <a:off x="1863524" y="6149738"/>
            <a:ext cx="6562846"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0566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945699-8D97-AF77-3E16-B8C6682B8D2D}"/>
              </a:ext>
            </a:extLst>
          </p:cNvPr>
          <p:cNvSpPr>
            <a:spLocks noGrp="1"/>
          </p:cNvSpPr>
          <p:nvPr>
            <p:ph type="title"/>
          </p:nvPr>
        </p:nvSpPr>
        <p:spPr/>
        <p:txBody>
          <a:bodyPr/>
          <a:lstStyle/>
          <a:p>
            <a:r>
              <a:rPr lang="zh-CN" altLang="zh-CN" kern="0" dirty="0">
                <a:effectLst/>
                <a:cs typeface="Times New Roman" panose="02020603050405020304" pitchFamily="18" charset="0"/>
              </a:rPr>
              <a:t>基因重组和变异是怎么一回事？</a:t>
            </a:r>
            <a:endParaRPr lang="zh-CN" altLang="en-US" sz="6000" dirty="0"/>
          </a:p>
        </p:txBody>
      </p:sp>
      <p:pic>
        <p:nvPicPr>
          <p:cNvPr id="3" name="Es L06 Gene Recombination And Variation 230921">
            <a:hlinkClick r:id="" action="ppaction://media"/>
            <a:extLst>
              <a:ext uri="{FF2B5EF4-FFF2-40B4-BE49-F238E27FC236}">
                <a16:creationId xmlns:a16="http://schemas.microsoft.com/office/drawing/2014/main" id="{DD4D5486-936F-7127-7E2B-42D48DCA751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621104"/>
            <a:ext cx="9144000" cy="5143500"/>
          </a:xfrm>
          <a:prstGeom prst="rect">
            <a:avLst/>
          </a:prstGeom>
        </p:spPr>
      </p:pic>
    </p:spTree>
    <p:extLst>
      <p:ext uri="{BB962C8B-B14F-4D97-AF65-F5344CB8AC3E}">
        <p14:creationId xmlns:p14="http://schemas.microsoft.com/office/powerpoint/2010/main" val="65794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2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2542A61E-300F-B000-922D-F459D4BDF043}"/>
              </a:ext>
            </a:extLst>
          </p:cNvPr>
          <p:cNvSpPr txBox="1"/>
          <p:nvPr/>
        </p:nvSpPr>
        <p:spPr>
          <a:xfrm>
            <a:off x="1424126" y="4762809"/>
            <a:ext cx="6498895" cy="1553117"/>
          </a:xfrm>
          <a:prstGeom prst="rect">
            <a:avLst/>
          </a:prstGeom>
          <a:noFill/>
        </p:spPr>
        <p:txBody>
          <a:bodyPr wrap="none" rtlCol="0">
            <a:spAutoFit/>
          </a:bodyPr>
          <a:lstStyle/>
          <a:p>
            <a:pPr>
              <a:lnSpc>
                <a:spcPts val="3860"/>
              </a:lnSpc>
            </a:pPr>
            <a:r>
              <a:rPr lang="zh-CN" altLang="zh-CN" sz="2800" dirty="0">
                <a:effectLst/>
                <a:latin typeface="Microsoft YaHei" panose="020B0503020204020204" pitchFamily="34" charset="-122"/>
                <a:ea typeface="Microsoft YaHei" panose="020B0503020204020204" pitchFamily="34" charset="-122"/>
              </a:rPr>
              <a:t>看完</a:t>
            </a:r>
            <a:r>
              <a:rPr lang="zh-CN" altLang="zh-CN" sz="2800" dirty="0">
                <a:solidFill>
                  <a:srgbClr val="000000"/>
                </a:solidFill>
                <a:effectLst/>
                <a:latin typeface="Microsoft YaHei" panose="020B0503020204020204" pitchFamily="34" charset="-122"/>
                <a:ea typeface="Microsoft YaHei" panose="020B0503020204020204" pitchFamily="34" charset="-122"/>
              </a:rPr>
              <a:t>以上视频，你的收获系数是多少？</a:t>
            </a:r>
            <a:br>
              <a:rPr lang="en-US" altLang="zh-CN" sz="2800" dirty="0">
                <a:solidFill>
                  <a:srgbClr val="000000"/>
                </a:solidFill>
                <a:effectLst/>
                <a:latin typeface="Microsoft YaHei" panose="020B0503020204020204" pitchFamily="34" charset="-122"/>
                <a:ea typeface="Microsoft YaHei" panose="020B0503020204020204" pitchFamily="34" charset="-122"/>
              </a:rPr>
            </a:br>
            <a:r>
              <a:rPr lang="zh-CN" altLang="zh-CN" sz="2800" dirty="0">
                <a:solidFill>
                  <a:srgbClr val="000000"/>
                </a:solidFill>
                <a:effectLst/>
                <a:latin typeface="Microsoft YaHei" panose="020B0503020204020204" pitchFamily="34" charset="-122"/>
                <a:ea typeface="Microsoft YaHei" panose="020B0503020204020204" pitchFamily="34" charset="-122"/>
              </a:rPr>
              <a:t>请用手势回答。</a:t>
            </a:r>
            <a:br>
              <a:rPr lang="en-US" altLang="zh-CN" sz="2800" dirty="0">
                <a:solidFill>
                  <a:srgbClr val="000000"/>
                </a:solidFill>
                <a:effectLst/>
                <a:latin typeface="Microsoft YaHei" panose="020B0503020204020204" pitchFamily="34" charset="-122"/>
                <a:ea typeface="Microsoft YaHei" panose="020B0503020204020204" pitchFamily="34" charset="-122"/>
              </a:rPr>
            </a:br>
            <a:r>
              <a:rPr lang="zh-CN" altLang="zh-CN" sz="2800" dirty="0">
                <a:solidFill>
                  <a:srgbClr val="000000"/>
                </a:solidFill>
                <a:effectLst/>
                <a:latin typeface="Microsoft YaHei" panose="020B0503020204020204" pitchFamily="34" charset="-122"/>
                <a:ea typeface="Microsoft YaHei" panose="020B0503020204020204" pitchFamily="34" charset="-122"/>
              </a:rPr>
              <a:t>（１代表收获最小，</a:t>
            </a:r>
            <a:r>
              <a:rPr lang="en-US" altLang="zh-CN" sz="2800" dirty="0">
                <a:solidFill>
                  <a:srgbClr val="000000"/>
                </a:solidFill>
                <a:latin typeface="Microsoft YaHei" panose="020B0503020204020204" pitchFamily="34" charset="-122"/>
                <a:ea typeface="Microsoft YaHei" panose="020B0503020204020204" pitchFamily="34" charset="-122"/>
              </a:rPr>
              <a:t>10 </a:t>
            </a:r>
            <a:r>
              <a:rPr lang="zh-CN" altLang="zh-CN" sz="2800" dirty="0">
                <a:solidFill>
                  <a:srgbClr val="000000"/>
                </a:solidFill>
                <a:effectLst/>
                <a:latin typeface="Microsoft YaHei" panose="020B0503020204020204" pitchFamily="34" charset="-122"/>
                <a:ea typeface="Microsoft YaHei" panose="020B0503020204020204" pitchFamily="34" charset="-122"/>
              </a:rPr>
              <a:t>代表收获最大）</a:t>
            </a:r>
            <a:endParaRPr kumimoji="1" lang="zh-CN" altLang="en-US" sz="2800" dirty="0">
              <a:latin typeface="Microsoft YaHei" panose="020B0503020204020204" pitchFamily="34" charset="-122"/>
              <a:ea typeface="Microsoft YaHei" panose="020B0503020204020204" pitchFamily="34" charset="-122"/>
            </a:endParaRPr>
          </a:p>
        </p:txBody>
      </p:sp>
      <p:pic>
        <p:nvPicPr>
          <p:cNvPr id="8" name="图片 7">
            <a:extLst>
              <a:ext uri="{FF2B5EF4-FFF2-40B4-BE49-F238E27FC236}">
                <a16:creationId xmlns:a16="http://schemas.microsoft.com/office/drawing/2014/main" id="{C0598945-264C-979C-C129-A2656955A23B}"/>
              </a:ext>
            </a:extLst>
          </p:cNvPr>
          <p:cNvPicPr>
            <a:picLocks noChangeAspect="1"/>
          </p:cNvPicPr>
          <p:nvPr/>
        </p:nvPicPr>
        <p:blipFill>
          <a:blip r:embed="rId3"/>
          <a:stretch>
            <a:fillRect/>
          </a:stretch>
        </p:blipFill>
        <p:spPr>
          <a:xfrm>
            <a:off x="1495818" y="0"/>
            <a:ext cx="6224056" cy="4620497"/>
          </a:xfrm>
          <a:prstGeom prst="rect">
            <a:avLst/>
          </a:prstGeom>
        </p:spPr>
      </p:pic>
    </p:spTree>
    <p:extLst>
      <p:ext uri="{BB962C8B-B14F-4D97-AF65-F5344CB8AC3E}">
        <p14:creationId xmlns:p14="http://schemas.microsoft.com/office/powerpoint/2010/main" val="3863438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5BE6792-2272-94A3-9051-4E8F69F43272}"/>
              </a:ext>
            </a:extLst>
          </p:cNvPr>
          <p:cNvSpPr txBox="1"/>
          <p:nvPr/>
        </p:nvSpPr>
        <p:spPr>
          <a:xfrm>
            <a:off x="943337" y="2051644"/>
            <a:ext cx="7344136" cy="1848711"/>
          </a:xfrm>
          <a:prstGeom prst="rect">
            <a:avLst/>
          </a:prstGeom>
          <a:noFill/>
        </p:spPr>
        <p:txBody>
          <a:bodyPr wrap="square" rtlCol="0">
            <a:spAutoFit/>
          </a:bodyPr>
          <a:lstStyle/>
          <a:p>
            <a:pPr>
              <a:lnSpc>
                <a:spcPts val="3480"/>
              </a:lnSpc>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看</a:t>
            </a:r>
            <a:r>
              <a:rPr lang="zh-CN" altLang="zh-CN" sz="24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这些可爱的</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狗，有的非常小，有的非常大。这些狗的毛色各不相同，体态也各不一样，但它们都是狗，属于同一个</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4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（级别</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种类）。这是生物</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4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endParaRPr lang="en-US" altLang="zh-CN" sz="2400" u="sng"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480"/>
              </a:lnSpc>
            </a:pP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（变异</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进化）的例子。</a:t>
            </a:r>
            <a:endParaRPr kumimoji="1" lang="zh-CN" altLang="en-US" sz="2400" dirty="0">
              <a:latin typeface="Microsoft YaHei" panose="020B0503020204020204" pitchFamily="34" charset="-122"/>
              <a:ea typeface="Microsoft YaHei" panose="020B0503020204020204" pitchFamily="34" charset="-122"/>
            </a:endParaRPr>
          </a:p>
        </p:txBody>
      </p:sp>
      <p:sp>
        <p:nvSpPr>
          <p:cNvPr id="8" name="标题 7">
            <a:extLst>
              <a:ext uri="{FF2B5EF4-FFF2-40B4-BE49-F238E27FC236}">
                <a16:creationId xmlns:a16="http://schemas.microsoft.com/office/drawing/2014/main" id="{439E875D-FD0F-88D7-7828-23ED0FBC6C1D}"/>
              </a:ext>
            </a:extLst>
          </p:cNvPr>
          <p:cNvSpPr>
            <a:spLocks noGrp="1"/>
          </p:cNvSpPr>
          <p:nvPr>
            <p:ph type="title"/>
          </p:nvPr>
        </p:nvSpPr>
        <p:spPr/>
        <p:txBody>
          <a:bodyPr/>
          <a:lstStyle/>
          <a:p>
            <a:r>
              <a:rPr lang="zh-CN" altLang="en-US" dirty="0"/>
              <a:t>考考你：选词填空</a:t>
            </a:r>
          </a:p>
        </p:txBody>
      </p:sp>
      <p:sp>
        <p:nvSpPr>
          <p:cNvPr id="9" name="文本框 8">
            <a:extLst>
              <a:ext uri="{FF2B5EF4-FFF2-40B4-BE49-F238E27FC236}">
                <a16:creationId xmlns:a16="http://schemas.microsoft.com/office/drawing/2014/main" id="{231BF3C3-ED07-5073-AB8A-69C8F3559DCA}"/>
              </a:ext>
            </a:extLst>
          </p:cNvPr>
          <p:cNvSpPr txBox="1"/>
          <p:nvPr/>
        </p:nvSpPr>
        <p:spPr>
          <a:xfrm>
            <a:off x="2814499" y="2944185"/>
            <a:ext cx="800219" cy="461665"/>
          </a:xfrm>
          <a:prstGeom prst="rect">
            <a:avLst/>
          </a:prstGeom>
          <a:noFill/>
        </p:spPr>
        <p:txBody>
          <a:bodyPr wrap="none" rtlCol="0">
            <a:spAutoFit/>
          </a:bodyPr>
          <a:lstStyle/>
          <a:p>
            <a:r>
              <a:rPr lang="zh-CN" altLang="zh-CN"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种类</a:t>
            </a:r>
            <a:endParaRPr kumimoji="1" lang="zh-CN" altLang="en-US" sz="2400" b="1" dirty="0"/>
          </a:p>
        </p:txBody>
      </p:sp>
      <p:sp>
        <p:nvSpPr>
          <p:cNvPr id="10" name="文本框 9">
            <a:extLst>
              <a:ext uri="{FF2B5EF4-FFF2-40B4-BE49-F238E27FC236}">
                <a16:creationId xmlns:a16="http://schemas.microsoft.com/office/drawing/2014/main" id="{844B2E31-7022-9AAE-BF75-39583EA76B08}"/>
              </a:ext>
            </a:extLst>
          </p:cNvPr>
          <p:cNvSpPr txBox="1"/>
          <p:nvPr/>
        </p:nvSpPr>
        <p:spPr>
          <a:xfrm>
            <a:off x="7373073" y="2944184"/>
            <a:ext cx="800219" cy="461665"/>
          </a:xfrm>
          <a:prstGeom prst="rect">
            <a:avLst/>
          </a:prstGeom>
          <a:noFill/>
        </p:spPr>
        <p:txBody>
          <a:bodyPr wrap="none" rtlCol="0">
            <a:spAutoFit/>
          </a:bodyPr>
          <a:lstStyle/>
          <a:p>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变异</a:t>
            </a:r>
            <a:endParaRPr kumimoji="1" lang="zh-CN" altLang="en-US" sz="2400" b="1" dirty="0"/>
          </a:p>
        </p:txBody>
      </p:sp>
      <p:cxnSp>
        <p:nvCxnSpPr>
          <p:cNvPr id="36" name="直线连接符 35">
            <a:extLst>
              <a:ext uri="{FF2B5EF4-FFF2-40B4-BE49-F238E27FC236}">
                <a16:creationId xmlns:a16="http://schemas.microsoft.com/office/drawing/2014/main" id="{D696FB38-9FAD-0744-A630-17E215DD4F28}"/>
              </a:ext>
            </a:extLst>
          </p:cNvPr>
          <p:cNvCxnSpPr/>
          <p:nvPr/>
        </p:nvCxnSpPr>
        <p:spPr>
          <a:xfrm>
            <a:off x="7373073" y="3345085"/>
            <a:ext cx="902825" cy="0"/>
          </a:xfrm>
          <a:prstGeom prst="line">
            <a:avLst/>
          </a:prstGeom>
          <a:ln w="28575"/>
        </p:spPr>
        <p:style>
          <a:lnRef idx="1">
            <a:schemeClr val="dk1"/>
          </a:lnRef>
          <a:fillRef idx="0">
            <a:schemeClr val="dk1"/>
          </a:fillRef>
          <a:effectRef idx="0">
            <a:schemeClr val="dk1"/>
          </a:effectRef>
          <a:fontRef idx="minor">
            <a:schemeClr val="tx1"/>
          </a:fontRef>
        </p:style>
      </p:cxnSp>
      <p:pic>
        <p:nvPicPr>
          <p:cNvPr id="2" name="图片 1">
            <a:extLst>
              <a:ext uri="{FF2B5EF4-FFF2-40B4-BE49-F238E27FC236}">
                <a16:creationId xmlns:a16="http://schemas.microsoft.com/office/drawing/2014/main" id="{9E724526-4A8F-ABB9-0874-4C3202001602}"/>
              </a:ext>
            </a:extLst>
          </p:cNvPr>
          <p:cNvPicPr>
            <a:picLocks noChangeAspect="1"/>
          </p:cNvPicPr>
          <p:nvPr/>
        </p:nvPicPr>
        <p:blipFill rotWithShape="1">
          <a:blip r:embed="rId3"/>
          <a:srcRect t="11799" b="9292"/>
          <a:stretch/>
        </p:blipFill>
        <p:spPr>
          <a:xfrm>
            <a:off x="1801497" y="4076116"/>
            <a:ext cx="5541005" cy="25825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A70DD2B8-0F23-BCB2-5E72-64904F45FA7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911144" y="4384431"/>
            <a:ext cx="458360" cy="609896"/>
          </a:xfrm>
          <a:prstGeom prst="rect">
            <a:avLst/>
          </a:prstGeom>
        </p:spPr>
      </p:pic>
    </p:spTree>
    <p:extLst>
      <p:ext uri="{BB962C8B-B14F-4D97-AF65-F5344CB8AC3E}">
        <p14:creationId xmlns:p14="http://schemas.microsoft.com/office/powerpoint/2010/main" val="82089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5BE6792-2272-94A3-9051-4E8F69F43272}"/>
              </a:ext>
            </a:extLst>
          </p:cNvPr>
          <p:cNvSpPr txBox="1"/>
          <p:nvPr/>
        </p:nvSpPr>
        <p:spPr>
          <a:xfrm>
            <a:off x="943337" y="3836503"/>
            <a:ext cx="7344136" cy="2297552"/>
          </a:xfrm>
          <a:prstGeom prst="rect">
            <a:avLst/>
          </a:prstGeom>
          <a:noFill/>
        </p:spPr>
        <p:txBody>
          <a:bodyPr wrap="square" rtlCol="0">
            <a:spAutoFit/>
          </a:bodyPr>
          <a:lstStyle/>
          <a:p>
            <a:pPr>
              <a:lnSpc>
                <a:spcPts val="3480"/>
              </a:lnSpc>
            </a:pP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狗变异的过程</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3.</a:t>
            </a:r>
            <a:r>
              <a:rPr lang="en-US" altLang="zh-CN" sz="24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4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（有</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没有）产生新的基因，正如洗牌的过程</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4.</a:t>
            </a:r>
            <a:r>
              <a:rPr lang="en-US" altLang="zh-CN" sz="24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4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（有</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没有）产生新的牌一样。一副扑克牌无论重新洗牌多少次，扑克牌永远</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5. </a:t>
            </a:r>
            <a:r>
              <a:rPr lang="zh-CN" altLang="en-US" sz="24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endParaRPr lang="en-US" altLang="zh-CN" sz="2400" u="sng"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480"/>
              </a:lnSpc>
            </a:pP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（能</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不能）变成麻将。同样，狗的基因无论重组多少次，也不能“进化”成猫。</a:t>
            </a:r>
          </a:p>
        </p:txBody>
      </p:sp>
      <p:sp>
        <p:nvSpPr>
          <p:cNvPr id="8" name="标题 7">
            <a:extLst>
              <a:ext uri="{FF2B5EF4-FFF2-40B4-BE49-F238E27FC236}">
                <a16:creationId xmlns:a16="http://schemas.microsoft.com/office/drawing/2014/main" id="{439E875D-FD0F-88D7-7828-23ED0FBC6C1D}"/>
              </a:ext>
            </a:extLst>
          </p:cNvPr>
          <p:cNvSpPr>
            <a:spLocks noGrp="1"/>
          </p:cNvSpPr>
          <p:nvPr>
            <p:ph type="title"/>
          </p:nvPr>
        </p:nvSpPr>
        <p:spPr/>
        <p:txBody>
          <a:bodyPr/>
          <a:lstStyle/>
          <a:p>
            <a:r>
              <a:rPr lang="zh-CN" altLang="en-US" dirty="0"/>
              <a:t>考考你：选词填空</a:t>
            </a:r>
          </a:p>
        </p:txBody>
      </p:sp>
      <p:sp>
        <p:nvSpPr>
          <p:cNvPr id="9" name="文本框 8">
            <a:extLst>
              <a:ext uri="{FF2B5EF4-FFF2-40B4-BE49-F238E27FC236}">
                <a16:creationId xmlns:a16="http://schemas.microsoft.com/office/drawing/2014/main" id="{231BF3C3-ED07-5073-AB8A-69C8F3559DCA}"/>
              </a:ext>
            </a:extLst>
          </p:cNvPr>
          <p:cNvSpPr txBox="1"/>
          <p:nvPr/>
        </p:nvSpPr>
        <p:spPr>
          <a:xfrm>
            <a:off x="3097295" y="3836503"/>
            <a:ext cx="800219" cy="461665"/>
          </a:xfrm>
          <a:prstGeom prst="rect">
            <a:avLst/>
          </a:prstGeom>
          <a:noFill/>
        </p:spPr>
        <p:txBody>
          <a:bodyPr wrap="none" rtlCol="0">
            <a:spAutoFit/>
          </a:bodyPr>
          <a:lstStyle/>
          <a:p>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没有</a:t>
            </a:r>
            <a:endParaRPr kumimoji="1" lang="zh-CN" altLang="en-US" sz="2400" b="1" dirty="0"/>
          </a:p>
        </p:txBody>
      </p:sp>
      <p:sp>
        <p:nvSpPr>
          <p:cNvPr id="10" name="文本框 9">
            <a:extLst>
              <a:ext uri="{FF2B5EF4-FFF2-40B4-BE49-F238E27FC236}">
                <a16:creationId xmlns:a16="http://schemas.microsoft.com/office/drawing/2014/main" id="{844B2E31-7022-9AAE-BF75-39583EA76B08}"/>
              </a:ext>
            </a:extLst>
          </p:cNvPr>
          <p:cNvSpPr txBox="1"/>
          <p:nvPr/>
        </p:nvSpPr>
        <p:spPr>
          <a:xfrm>
            <a:off x="3108870" y="4279889"/>
            <a:ext cx="800219" cy="461665"/>
          </a:xfrm>
          <a:prstGeom prst="rect">
            <a:avLst/>
          </a:prstGeom>
          <a:noFill/>
        </p:spPr>
        <p:txBody>
          <a:bodyPr wrap="none" rtlCol="0">
            <a:spAutoFit/>
          </a:bodyPr>
          <a:lstStyle/>
          <a:p>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没有</a:t>
            </a:r>
            <a:endParaRPr kumimoji="1" lang="zh-CN" altLang="en-US" sz="2400" b="1" dirty="0"/>
          </a:p>
        </p:txBody>
      </p:sp>
      <p:cxnSp>
        <p:nvCxnSpPr>
          <p:cNvPr id="36" name="直线连接符 35">
            <a:extLst>
              <a:ext uri="{FF2B5EF4-FFF2-40B4-BE49-F238E27FC236}">
                <a16:creationId xmlns:a16="http://schemas.microsoft.com/office/drawing/2014/main" id="{D696FB38-9FAD-0744-A630-17E215DD4F28}"/>
              </a:ext>
            </a:extLst>
          </p:cNvPr>
          <p:cNvCxnSpPr/>
          <p:nvPr/>
        </p:nvCxnSpPr>
        <p:spPr>
          <a:xfrm>
            <a:off x="7373073" y="5129944"/>
            <a:ext cx="902825" cy="0"/>
          </a:xfrm>
          <a:prstGeom prst="line">
            <a:avLst/>
          </a:prstGeom>
          <a:ln w="28575"/>
        </p:spPr>
        <p:style>
          <a:lnRef idx="1">
            <a:schemeClr val="dk1"/>
          </a:lnRef>
          <a:fillRef idx="0">
            <a:schemeClr val="dk1"/>
          </a:fillRef>
          <a:effectRef idx="0">
            <a:schemeClr val="dk1"/>
          </a:effectRef>
          <a:fontRef idx="minor">
            <a:schemeClr val="tx1"/>
          </a:fontRef>
        </p:style>
      </p:cxnSp>
      <p:sp>
        <p:nvSpPr>
          <p:cNvPr id="2" name="文本框 1">
            <a:extLst>
              <a:ext uri="{FF2B5EF4-FFF2-40B4-BE49-F238E27FC236}">
                <a16:creationId xmlns:a16="http://schemas.microsoft.com/office/drawing/2014/main" id="{AEEC347F-B7D9-3C3E-5706-8DA82BB08A81}"/>
              </a:ext>
            </a:extLst>
          </p:cNvPr>
          <p:cNvSpPr txBox="1"/>
          <p:nvPr/>
        </p:nvSpPr>
        <p:spPr>
          <a:xfrm>
            <a:off x="7361003" y="4714579"/>
            <a:ext cx="800219" cy="461665"/>
          </a:xfrm>
          <a:prstGeom prst="rect">
            <a:avLst/>
          </a:prstGeom>
          <a:noFill/>
        </p:spPr>
        <p:txBody>
          <a:bodyPr wrap="none" rtlCol="0">
            <a:spAutoFit/>
          </a:bodyPr>
          <a:lstStyle/>
          <a:p>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不能</a:t>
            </a:r>
            <a:endParaRPr kumimoji="1" lang="zh-CN" altLang="en-US" sz="2400" b="1" dirty="0"/>
          </a:p>
        </p:txBody>
      </p:sp>
      <p:pic>
        <p:nvPicPr>
          <p:cNvPr id="14" name="图片 13">
            <a:extLst>
              <a:ext uri="{FF2B5EF4-FFF2-40B4-BE49-F238E27FC236}">
                <a16:creationId xmlns:a16="http://schemas.microsoft.com/office/drawing/2014/main" id="{42A0E436-F20E-997D-07A5-FFFB03F76931}"/>
              </a:ext>
            </a:extLst>
          </p:cNvPr>
          <p:cNvPicPr>
            <a:picLocks noChangeAspect="1"/>
          </p:cNvPicPr>
          <p:nvPr/>
        </p:nvPicPr>
        <p:blipFill rotWithShape="1">
          <a:blip r:embed="rId3"/>
          <a:srcRect l="14485"/>
          <a:stretch/>
        </p:blipFill>
        <p:spPr>
          <a:xfrm>
            <a:off x="23325" y="2191215"/>
            <a:ext cx="1751350" cy="115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右箭头 14">
            <a:extLst>
              <a:ext uri="{FF2B5EF4-FFF2-40B4-BE49-F238E27FC236}">
                <a16:creationId xmlns:a16="http://schemas.microsoft.com/office/drawing/2014/main" id="{BC831402-AFBB-B377-4146-33978827BF99}"/>
              </a:ext>
            </a:extLst>
          </p:cNvPr>
          <p:cNvSpPr/>
          <p:nvPr/>
        </p:nvSpPr>
        <p:spPr>
          <a:xfrm>
            <a:off x="2018031" y="2533996"/>
            <a:ext cx="590308" cy="419402"/>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7" name="图片 16">
            <a:extLst>
              <a:ext uri="{FF2B5EF4-FFF2-40B4-BE49-F238E27FC236}">
                <a16:creationId xmlns:a16="http://schemas.microsoft.com/office/drawing/2014/main" id="{AC3F7E2B-24B8-4A24-BC2B-77C493C66999}"/>
              </a:ext>
            </a:extLst>
          </p:cNvPr>
          <p:cNvPicPr>
            <a:picLocks noChangeAspect="1"/>
          </p:cNvPicPr>
          <p:nvPr/>
        </p:nvPicPr>
        <p:blipFill>
          <a:blip r:embed="rId4"/>
          <a:stretch>
            <a:fillRect/>
          </a:stretch>
        </p:blipFill>
        <p:spPr>
          <a:xfrm>
            <a:off x="2768976" y="2203697"/>
            <a:ext cx="1734940" cy="115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a:extLst>
              <a:ext uri="{FF2B5EF4-FFF2-40B4-BE49-F238E27FC236}">
                <a16:creationId xmlns:a16="http://schemas.microsoft.com/office/drawing/2014/main" id="{BCCD09AE-86FE-F43E-8D4C-93800C4DE770}"/>
              </a:ext>
            </a:extLst>
          </p:cNvPr>
          <p:cNvPicPr>
            <a:picLocks noChangeAspect="1"/>
          </p:cNvPicPr>
          <p:nvPr/>
        </p:nvPicPr>
        <p:blipFill>
          <a:blip r:embed="rId5"/>
          <a:stretch>
            <a:fillRect/>
          </a:stretch>
        </p:blipFill>
        <p:spPr>
          <a:xfrm>
            <a:off x="1871641" y="2343414"/>
            <a:ext cx="830859" cy="830859"/>
          </a:xfrm>
          <a:prstGeom prst="rect">
            <a:avLst/>
          </a:prstGeom>
        </p:spPr>
      </p:pic>
      <p:sp>
        <p:nvSpPr>
          <p:cNvPr id="25" name="右箭头 24">
            <a:extLst>
              <a:ext uri="{FF2B5EF4-FFF2-40B4-BE49-F238E27FC236}">
                <a16:creationId xmlns:a16="http://schemas.microsoft.com/office/drawing/2014/main" id="{31E5169F-DA3D-4019-43C1-9D982D014529}"/>
              </a:ext>
            </a:extLst>
          </p:cNvPr>
          <p:cNvSpPr/>
          <p:nvPr/>
        </p:nvSpPr>
        <p:spPr>
          <a:xfrm>
            <a:off x="6697055" y="2533996"/>
            <a:ext cx="590308" cy="419402"/>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6" name="图片 25">
            <a:extLst>
              <a:ext uri="{FF2B5EF4-FFF2-40B4-BE49-F238E27FC236}">
                <a16:creationId xmlns:a16="http://schemas.microsoft.com/office/drawing/2014/main" id="{8AAA8F28-3FE5-75DA-F0B5-66DA8B902127}"/>
              </a:ext>
            </a:extLst>
          </p:cNvPr>
          <p:cNvPicPr>
            <a:picLocks noChangeAspect="1"/>
          </p:cNvPicPr>
          <p:nvPr/>
        </p:nvPicPr>
        <p:blipFill>
          <a:blip r:embed="rId5"/>
          <a:stretch>
            <a:fillRect/>
          </a:stretch>
        </p:blipFill>
        <p:spPr>
          <a:xfrm>
            <a:off x="6562239" y="2343414"/>
            <a:ext cx="830859" cy="830859"/>
          </a:xfrm>
          <a:prstGeom prst="rect">
            <a:avLst/>
          </a:prstGeom>
        </p:spPr>
      </p:pic>
      <p:pic>
        <p:nvPicPr>
          <p:cNvPr id="11" name="图片 10">
            <a:extLst>
              <a:ext uri="{FF2B5EF4-FFF2-40B4-BE49-F238E27FC236}">
                <a16:creationId xmlns:a16="http://schemas.microsoft.com/office/drawing/2014/main" id="{8106C393-5992-0890-B05B-4EF521D2D702}"/>
              </a:ext>
            </a:extLst>
          </p:cNvPr>
          <p:cNvPicPr>
            <a:picLocks noChangeAspect="1"/>
          </p:cNvPicPr>
          <p:nvPr/>
        </p:nvPicPr>
        <p:blipFill>
          <a:blip r:embed="rId6"/>
          <a:stretch>
            <a:fillRect/>
          </a:stretch>
        </p:blipFill>
        <p:spPr>
          <a:xfrm>
            <a:off x="7423473" y="2191215"/>
            <a:ext cx="1728000" cy="115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925C192E-E4D4-530E-F343-960E146AB632}"/>
              </a:ext>
            </a:extLst>
          </p:cNvPr>
          <p:cNvPicPr>
            <a:picLocks noChangeAspect="1"/>
          </p:cNvPicPr>
          <p:nvPr/>
        </p:nvPicPr>
        <p:blipFill>
          <a:blip r:embed="rId7"/>
          <a:stretch>
            <a:fillRect/>
          </a:stretch>
        </p:blipFill>
        <p:spPr>
          <a:xfrm>
            <a:off x="4785403" y="2191215"/>
            <a:ext cx="1708474" cy="115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6864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par>
                          <p:cTn id="15" fill="hold">
                            <p:stCondLst>
                              <p:cond delay="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 grpId="0"/>
      <p:bldP spid="15"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D8F6C9B-935F-C2A3-CA4E-CFEE2AE2236A}"/>
              </a:ext>
            </a:extLst>
          </p:cNvPr>
          <p:cNvPicPr>
            <a:picLocks noChangeAspect="1"/>
          </p:cNvPicPr>
          <p:nvPr/>
        </p:nvPicPr>
        <p:blipFill rotWithShape="1">
          <a:blip r:embed="rId3"/>
          <a:srcRect l="1542" t="17392" r="5144"/>
          <a:stretch/>
        </p:blipFill>
        <p:spPr>
          <a:xfrm>
            <a:off x="1841675" y="3766785"/>
            <a:ext cx="5460649" cy="27716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C5BE6792-2272-94A3-9051-4E8F69F43272}"/>
              </a:ext>
            </a:extLst>
          </p:cNvPr>
          <p:cNvSpPr txBox="1"/>
          <p:nvPr/>
        </p:nvSpPr>
        <p:spPr>
          <a:xfrm>
            <a:off x="943337" y="2051644"/>
            <a:ext cx="7344136" cy="1399870"/>
          </a:xfrm>
          <a:prstGeom prst="rect">
            <a:avLst/>
          </a:prstGeom>
          <a:noFill/>
        </p:spPr>
        <p:txBody>
          <a:bodyPr wrap="square" rtlCol="0">
            <a:spAutoFit/>
          </a:bodyPr>
          <a:lstStyle/>
          <a:p>
            <a:pPr>
              <a:lnSpc>
                <a:spcPts val="3480"/>
              </a:lnSpc>
            </a:pP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同样道理，猴子的基因无论重组多少次，也</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6.</a:t>
            </a:r>
            <a:r>
              <a:rPr lang="zh-CN" altLang="en-US" sz="24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（能</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不能）“进化”成人。变异不能让一类生物变成另外一类，所以变异</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7.</a:t>
            </a:r>
            <a:r>
              <a:rPr lang="zh-CN" altLang="en-US" sz="24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（是</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不是）进化。</a:t>
            </a:r>
            <a:endParaRPr kumimoji="1" lang="zh-CN" altLang="en-US" sz="2400" dirty="0">
              <a:latin typeface="Microsoft YaHei" panose="020B0503020204020204" pitchFamily="34" charset="-122"/>
              <a:ea typeface="Microsoft YaHei" panose="020B0503020204020204" pitchFamily="34" charset="-122"/>
            </a:endParaRPr>
          </a:p>
        </p:txBody>
      </p:sp>
      <p:sp>
        <p:nvSpPr>
          <p:cNvPr id="8" name="标题 7">
            <a:extLst>
              <a:ext uri="{FF2B5EF4-FFF2-40B4-BE49-F238E27FC236}">
                <a16:creationId xmlns:a16="http://schemas.microsoft.com/office/drawing/2014/main" id="{439E875D-FD0F-88D7-7828-23ED0FBC6C1D}"/>
              </a:ext>
            </a:extLst>
          </p:cNvPr>
          <p:cNvSpPr>
            <a:spLocks noGrp="1"/>
          </p:cNvSpPr>
          <p:nvPr>
            <p:ph type="title"/>
          </p:nvPr>
        </p:nvSpPr>
        <p:spPr/>
        <p:txBody>
          <a:bodyPr/>
          <a:lstStyle/>
          <a:p>
            <a:r>
              <a:rPr lang="zh-CN" altLang="en-US" dirty="0"/>
              <a:t>考考你：选词填空</a:t>
            </a:r>
          </a:p>
        </p:txBody>
      </p:sp>
      <p:sp>
        <p:nvSpPr>
          <p:cNvPr id="9" name="文本框 8">
            <a:extLst>
              <a:ext uri="{FF2B5EF4-FFF2-40B4-BE49-F238E27FC236}">
                <a16:creationId xmlns:a16="http://schemas.microsoft.com/office/drawing/2014/main" id="{231BF3C3-ED07-5073-AB8A-69C8F3559DCA}"/>
              </a:ext>
            </a:extLst>
          </p:cNvPr>
          <p:cNvSpPr txBox="1"/>
          <p:nvPr/>
        </p:nvSpPr>
        <p:spPr>
          <a:xfrm>
            <a:off x="7111859" y="2025573"/>
            <a:ext cx="800219" cy="461665"/>
          </a:xfrm>
          <a:prstGeom prst="rect">
            <a:avLst/>
          </a:prstGeom>
          <a:noFill/>
        </p:spPr>
        <p:txBody>
          <a:bodyPr wrap="none" rtlCol="0">
            <a:spAutoFit/>
          </a:bodyPr>
          <a:lstStyle/>
          <a:p>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不能</a:t>
            </a:r>
            <a:endParaRPr kumimoji="1" lang="zh-CN" altLang="en-US" sz="2400" b="1" dirty="0"/>
          </a:p>
        </p:txBody>
      </p:sp>
      <p:sp>
        <p:nvSpPr>
          <p:cNvPr id="10" name="文本框 9">
            <a:extLst>
              <a:ext uri="{FF2B5EF4-FFF2-40B4-BE49-F238E27FC236}">
                <a16:creationId xmlns:a16="http://schemas.microsoft.com/office/drawing/2014/main" id="{844B2E31-7022-9AAE-BF75-39583EA76B08}"/>
              </a:ext>
            </a:extLst>
          </p:cNvPr>
          <p:cNvSpPr txBox="1"/>
          <p:nvPr/>
        </p:nvSpPr>
        <p:spPr>
          <a:xfrm>
            <a:off x="4039565" y="2944185"/>
            <a:ext cx="800219" cy="461665"/>
          </a:xfrm>
          <a:prstGeom prst="rect">
            <a:avLst/>
          </a:prstGeom>
          <a:noFill/>
        </p:spPr>
        <p:txBody>
          <a:bodyPr wrap="none" rtlCol="0">
            <a:spAutoFit/>
          </a:bodyPr>
          <a:lstStyle/>
          <a:p>
            <a:r>
              <a:rPr lang="zh-CN" altLang="en-US" sz="2400" b="1" kern="0" dirty="0">
                <a:effectLst/>
                <a:latin typeface="Microsoft YaHei" panose="020B0503020204020204" pitchFamily="34" charset="-122"/>
                <a:ea typeface="Microsoft YaHei" panose="020B0503020204020204" pitchFamily="34" charset="-122"/>
                <a:cs typeface="Times New Roman" panose="02020603050405020304" pitchFamily="18" charset="0"/>
              </a:rPr>
              <a:t>不是</a:t>
            </a:r>
            <a:endParaRPr kumimoji="1" lang="zh-CN" altLang="en-US" sz="2400" b="1" dirty="0"/>
          </a:p>
        </p:txBody>
      </p:sp>
      <p:cxnSp>
        <p:nvCxnSpPr>
          <p:cNvPr id="36" name="直线连接符 35">
            <a:extLst>
              <a:ext uri="{FF2B5EF4-FFF2-40B4-BE49-F238E27FC236}">
                <a16:creationId xmlns:a16="http://schemas.microsoft.com/office/drawing/2014/main" id="{D696FB38-9FAD-0744-A630-17E215DD4F28}"/>
              </a:ext>
            </a:extLst>
          </p:cNvPr>
          <p:cNvCxnSpPr/>
          <p:nvPr/>
        </p:nvCxnSpPr>
        <p:spPr>
          <a:xfrm>
            <a:off x="7095282" y="2430685"/>
            <a:ext cx="902825" cy="0"/>
          </a:xfrm>
          <a:prstGeom prst="line">
            <a:avLst/>
          </a:prstGeom>
          <a:ln w="28575"/>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2291C3BA-CD12-4892-71EF-FBAD7AB9191D}"/>
              </a:ext>
            </a:extLst>
          </p:cNvPr>
          <p:cNvPicPr>
            <a:picLocks noChangeAspect="1"/>
          </p:cNvPicPr>
          <p:nvPr/>
        </p:nvPicPr>
        <p:blipFill>
          <a:blip r:embed="rId4"/>
          <a:stretch>
            <a:fillRect/>
          </a:stretch>
        </p:blipFill>
        <p:spPr>
          <a:xfrm>
            <a:off x="3475636" y="4028142"/>
            <a:ext cx="2279538" cy="2279538"/>
          </a:xfrm>
          <a:prstGeom prst="rect">
            <a:avLst/>
          </a:prstGeom>
        </p:spPr>
      </p:pic>
    </p:spTree>
    <p:extLst>
      <p:ext uri="{BB962C8B-B14F-4D97-AF65-F5344CB8AC3E}">
        <p14:creationId xmlns:p14="http://schemas.microsoft.com/office/powerpoint/2010/main" val="52856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FD43EF7A-63AE-3ED5-21A1-D923F221922B}"/>
              </a:ext>
            </a:extLst>
          </p:cNvPr>
          <p:cNvSpPr>
            <a:spLocks noGrp="1"/>
          </p:cNvSpPr>
          <p:nvPr>
            <p:ph type="title"/>
          </p:nvPr>
        </p:nvSpPr>
        <p:spPr/>
        <p:txBody>
          <a:bodyPr/>
          <a:lstStyle/>
          <a:p>
            <a:r>
              <a:rPr lang="zh-CN" altLang="en-US" dirty="0"/>
              <a:t>生物教科书在</a:t>
            </a:r>
            <a:r>
              <a:rPr lang="zh-CN" altLang="en-US" dirty="0">
                <a:solidFill>
                  <a:srgbClr val="FF0000"/>
                </a:solidFill>
                <a:effectLst>
                  <a:outerShdw blurRad="50800" dist="38100" dir="2700000" algn="tl" rotWithShape="0">
                    <a:prstClr val="black">
                      <a:alpha val="40000"/>
                    </a:prstClr>
                  </a:outerShdw>
                </a:effectLst>
              </a:rPr>
              <a:t>错误地</a:t>
            </a:r>
            <a:r>
              <a:rPr lang="zh-CN" altLang="en-US" dirty="0"/>
              <a:t>使用一些例子</a:t>
            </a:r>
            <a:br>
              <a:rPr lang="en-US" altLang="zh-CN" dirty="0"/>
            </a:br>
            <a:r>
              <a:rPr lang="zh-CN" altLang="en-US" dirty="0"/>
              <a:t>来教导进化</a:t>
            </a:r>
          </a:p>
        </p:txBody>
      </p:sp>
      <p:pic>
        <p:nvPicPr>
          <p:cNvPr id="7" name="图片 6">
            <a:extLst>
              <a:ext uri="{FF2B5EF4-FFF2-40B4-BE49-F238E27FC236}">
                <a16:creationId xmlns:a16="http://schemas.microsoft.com/office/drawing/2014/main" id="{956825C7-DF6E-48E9-AC0F-60C882D2FE32}"/>
              </a:ext>
            </a:extLst>
          </p:cNvPr>
          <p:cNvPicPr>
            <a:picLocks noChangeAspect="1"/>
          </p:cNvPicPr>
          <p:nvPr/>
        </p:nvPicPr>
        <p:blipFill>
          <a:blip r:embed="rId3"/>
          <a:stretch>
            <a:fillRect/>
          </a:stretch>
        </p:blipFill>
        <p:spPr>
          <a:xfrm>
            <a:off x="6906257" y="2361237"/>
            <a:ext cx="2245597" cy="31092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828B5DD6-951E-0C89-03A5-2841EA7CC0E2}"/>
              </a:ext>
            </a:extLst>
          </p:cNvPr>
          <p:cNvPicPr>
            <a:picLocks noChangeAspect="1"/>
          </p:cNvPicPr>
          <p:nvPr/>
        </p:nvPicPr>
        <p:blipFill>
          <a:blip r:embed="rId4"/>
          <a:stretch>
            <a:fillRect/>
          </a:stretch>
        </p:blipFill>
        <p:spPr>
          <a:xfrm>
            <a:off x="4595859" y="2584595"/>
            <a:ext cx="2245597" cy="31092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a:extLst>
              <a:ext uri="{FF2B5EF4-FFF2-40B4-BE49-F238E27FC236}">
                <a16:creationId xmlns:a16="http://schemas.microsoft.com/office/drawing/2014/main" id="{A605537C-F2BB-2873-D9B2-05F6939E328B}"/>
              </a:ext>
            </a:extLst>
          </p:cNvPr>
          <p:cNvPicPr>
            <a:picLocks noChangeAspect="1"/>
          </p:cNvPicPr>
          <p:nvPr/>
        </p:nvPicPr>
        <p:blipFill rotWithShape="1">
          <a:blip r:embed="rId5"/>
          <a:srcRect l="2326" t="2325" r="3449" b="2055"/>
          <a:stretch/>
        </p:blipFill>
        <p:spPr>
          <a:xfrm>
            <a:off x="7854" y="2584595"/>
            <a:ext cx="2212805" cy="31092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C26F8760-B091-34E8-9DE6-A1970B81E184}"/>
              </a:ext>
            </a:extLst>
          </p:cNvPr>
          <p:cNvPicPr>
            <a:picLocks noChangeAspect="1"/>
          </p:cNvPicPr>
          <p:nvPr/>
        </p:nvPicPr>
        <p:blipFill>
          <a:blip r:embed="rId6"/>
          <a:stretch>
            <a:fillRect/>
          </a:stretch>
        </p:blipFill>
        <p:spPr>
          <a:xfrm>
            <a:off x="2285460" y="2802387"/>
            <a:ext cx="2245597" cy="31092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3004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
            <a:extLst>
              <a:ext uri="{FF2B5EF4-FFF2-40B4-BE49-F238E27FC236}">
                <a16:creationId xmlns:a16="http://schemas.microsoft.com/office/drawing/2014/main" id="{9842B0B3-A4DE-5B43-8B9D-87AD42A5E275}"/>
              </a:ext>
            </a:extLst>
          </p:cNvPr>
          <p:cNvSpPr>
            <a:spLocks noChangeArrowheads="1"/>
          </p:cNvSpPr>
          <p:nvPr/>
        </p:nvSpPr>
        <p:spPr bwMode="auto">
          <a:xfrm>
            <a:off x="1664790" y="5492177"/>
            <a:ext cx="6281978" cy="662781"/>
          </a:xfrm>
          <a:prstGeom prst="rect">
            <a:avLst/>
          </a:prstGeom>
          <a:noFill/>
          <a:ln>
            <a:noFill/>
          </a:ln>
        </p:spPr>
        <p:txBody>
          <a:bodyPr anchor="t"/>
          <a:lstStyle/>
          <a:p>
            <a:pPr eaLnBrk="0" hangingPunct="0">
              <a:lnSpc>
                <a:spcPts val="3840"/>
              </a:lnSpc>
              <a:spcBef>
                <a:spcPts val="1800"/>
              </a:spcBef>
            </a:pPr>
            <a:r>
              <a:rPr lang="zh-CN" altLang="en-US" sz="2800" kern="0" dirty="0">
                <a:latin typeface="Microsoft YaHei" panose="020B0503020204020204" pitchFamily="34" charset="-122"/>
                <a:ea typeface="Microsoft YaHei" panose="020B0503020204020204" pitchFamily="34" charset="-122"/>
                <a:cs typeface="Arial" panose="020B0604020202020204" pitchFamily="34" charset="0"/>
              </a:rPr>
              <a:t>你发现这些地雀的嘴巴有</a:t>
            </a:r>
            <a:r>
              <a:rPr lang="zh-CN" altLang="en-US" sz="2800" kern="0">
                <a:latin typeface="Microsoft YaHei" panose="020B0503020204020204" pitchFamily="34" charset="-122"/>
                <a:ea typeface="Microsoft YaHei" panose="020B0503020204020204" pitchFamily="34" charset="-122"/>
                <a:cs typeface="Arial" panose="020B0604020202020204" pitchFamily="34" charset="0"/>
              </a:rPr>
              <a:t>什么不同吗？</a:t>
            </a:r>
            <a:endParaRPr lang="zh-CN" altLang="en-US" sz="2800" b="1"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AF15ABDB-C539-7F48-B23E-0A91C8C7A95F}"/>
              </a:ext>
            </a:extLst>
          </p:cNvPr>
          <p:cNvSpPr>
            <a:spLocks noGrp="1"/>
          </p:cNvSpPr>
          <p:nvPr>
            <p:ph type="title"/>
          </p:nvPr>
        </p:nvSpPr>
        <p:spPr/>
        <p:txBody>
          <a:bodyPr/>
          <a:lstStyle/>
          <a:p>
            <a:r>
              <a:rPr lang="zh-CN" altLang="en-US" dirty="0"/>
              <a:t>加拉帕戈斯群岛的地雀</a:t>
            </a:r>
          </a:p>
        </p:txBody>
      </p:sp>
      <p:pic>
        <p:nvPicPr>
          <p:cNvPr id="11" name="图片 10">
            <a:extLst>
              <a:ext uri="{FF2B5EF4-FFF2-40B4-BE49-F238E27FC236}">
                <a16:creationId xmlns:a16="http://schemas.microsoft.com/office/drawing/2014/main" id="{0D1D8FF0-E6C5-E043-95E7-6415B2517A83}"/>
              </a:ext>
            </a:extLst>
          </p:cNvPr>
          <p:cNvPicPr>
            <a:picLocks noChangeAspect="1"/>
          </p:cNvPicPr>
          <p:nvPr/>
        </p:nvPicPr>
        <p:blipFill>
          <a:blip r:embed="rId3"/>
          <a:stretch>
            <a:fillRect/>
          </a:stretch>
        </p:blipFill>
        <p:spPr>
          <a:xfrm>
            <a:off x="1876587" y="2137364"/>
            <a:ext cx="5390826" cy="31364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87255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
            <a:extLst>
              <a:ext uri="{FF2B5EF4-FFF2-40B4-BE49-F238E27FC236}">
                <a16:creationId xmlns:a16="http://schemas.microsoft.com/office/drawing/2014/main" id="{9842B0B3-A4DE-5B43-8B9D-87AD42A5E275}"/>
              </a:ext>
            </a:extLst>
          </p:cNvPr>
          <p:cNvSpPr>
            <a:spLocks noChangeArrowheads="1"/>
          </p:cNvSpPr>
          <p:nvPr/>
        </p:nvSpPr>
        <p:spPr bwMode="auto">
          <a:xfrm>
            <a:off x="855931" y="4962473"/>
            <a:ext cx="7766613" cy="1441459"/>
          </a:xfrm>
          <a:prstGeom prst="rect">
            <a:avLst/>
          </a:prstGeom>
          <a:noFill/>
          <a:ln>
            <a:noFill/>
          </a:ln>
        </p:spPr>
        <p:txBody>
          <a:bodyPr anchor="t"/>
          <a:lstStyle/>
          <a:p>
            <a:pPr eaLnBrk="0" hangingPunct="0">
              <a:lnSpc>
                <a:spcPts val="3440"/>
              </a:lnSpc>
            </a:pPr>
            <a:r>
              <a:rPr lang="zh-CN" altLang="zh-CN" sz="2800" kern="0" dirty="0">
                <a:latin typeface="Microsoft YaHei" panose="020B0503020204020204" pitchFamily="34" charset="-122"/>
                <a:ea typeface="Microsoft YaHei" panose="020B0503020204020204" pitchFamily="34" charset="-122"/>
                <a:cs typeface="Arial" panose="020B0604020202020204" pitchFamily="34" charset="0"/>
              </a:rPr>
              <a:t>达尔文发现不同嘴型的地雀吃的食物不同，比如说嘴巴细小的地雀吃的是仙人掌里面的种子；嘴巴大</a:t>
            </a:r>
            <a:r>
              <a:rPr lang="zh-CN" altLang="en-US" sz="2800" kern="0" dirty="0">
                <a:latin typeface="Microsoft YaHei" panose="020B0503020204020204" pitchFamily="34" charset="-122"/>
                <a:ea typeface="Microsoft YaHei" panose="020B0503020204020204" pitchFamily="34" charset="-122"/>
                <a:cs typeface="Arial" panose="020B0604020202020204" pitchFamily="34" charset="0"/>
              </a:rPr>
              <a:t>且</a:t>
            </a:r>
            <a:r>
              <a:rPr lang="zh-CN" altLang="zh-CN" sz="2800" kern="0" dirty="0">
                <a:latin typeface="Microsoft YaHei" panose="020B0503020204020204" pitchFamily="34" charset="-122"/>
                <a:ea typeface="Microsoft YaHei" panose="020B0503020204020204" pitchFamily="34" charset="-122"/>
                <a:cs typeface="Arial" panose="020B0604020202020204" pitchFamily="34" charset="0"/>
              </a:rPr>
              <a:t>粗的吃坚硬种子里的果仁。</a:t>
            </a:r>
            <a:endParaRPr lang="zh-CN" altLang="en-US" sz="2800" kern="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AF15ABDB-C539-7F48-B23E-0A91C8C7A95F}"/>
              </a:ext>
            </a:extLst>
          </p:cNvPr>
          <p:cNvSpPr>
            <a:spLocks noGrp="1"/>
          </p:cNvSpPr>
          <p:nvPr>
            <p:ph type="title"/>
          </p:nvPr>
        </p:nvSpPr>
        <p:spPr/>
        <p:txBody>
          <a:bodyPr/>
          <a:lstStyle/>
          <a:p>
            <a:r>
              <a:rPr lang="zh-CN" altLang="en-US" dirty="0"/>
              <a:t>加拉帕戈斯群岛的地雀</a:t>
            </a:r>
          </a:p>
        </p:txBody>
      </p:sp>
      <p:pic>
        <p:nvPicPr>
          <p:cNvPr id="11" name="图片 10">
            <a:extLst>
              <a:ext uri="{FF2B5EF4-FFF2-40B4-BE49-F238E27FC236}">
                <a16:creationId xmlns:a16="http://schemas.microsoft.com/office/drawing/2014/main" id="{1D90C4B5-2790-2E45-B64D-BFF2A531581E}"/>
              </a:ext>
            </a:extLst>
          </p:cNvPr>
          <p:cNvPicPr>
            <a:picLocks noChangeAspect="1"/>
          </p:cNvPicPr>
          <p:nvPr/>
        </p:nvPicPr>
        <p:blipFill>
          <a:blip r:embed="rId3"/>
          <a:stretch>
            <a:fillRect/>
          </a:stretch>
        </p:blipFill>
        <p:spPr>
          <a:xfrm>
            <a:off x="1006997" y="1474652"/>
            <a:ext cx="7196944" cy="338758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88156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
            <a:extLst>
              <a:ext uri="{FF2B5EF4-FFF2-40B4-BE49-F238E27FC236}">
                <a16:creationId xmlns:a16="http://schemas.microsoft.com/office/drawing/2014/main" id="{9842B0B3-A4DE-5B43-8B9D-87AD42A5E275}"/>
              </a:ext>
            </a:extLst>
          </p:cNvPr>
          <p:cNvSpPr>
            <a:spLocks noChangeArrowheads="1"/>
          </p:cNvSpPr>
          <p:nvPr/>
        </p:nvSpPr>
        <p:spPr bwMode="auto">
          <a:xfrm>
            <a:off x="902823" y="5078370"/>
            <a:ext cx="7766613" cy="1441459"/>
          </a:xfrm>
          <a:prstGeom prst="rect">
            <a:avLst/>
          </a:prstGeom>
          <a:noFill/>
          <a:ln>
            <a:noFill/>
          </a:ln>
        </p:spPr>
        <p:txBody>
          <a:bodyPr anchor="t"/>
          <a:lstStyle/>
          <a:p>
            <a:pPr eaLnBrk="0" hangingPunct="0">
              <a:lnSpc>
                <a:spcPts val="3840"/>
              </a:lnSpc>
            </a:pPr>
            <a:r>
              <a:rPr lang="zh-CN" altLang="en-US" sz="2800" kern="0" dirty="0">
                <a:latin typeface="Microsoft YaHei" panose="020B0503020204020204" pitchFamily="34" charset="-122"/>
                <a:ea typeface="Microsoft YaHei" panose="020B0503020204020204" pitchFamily="34" charset="-122"/>
                <a:cs typeface="Arial" panose="020B0604020202020204" pitchFamily="34" charset="0"/>
              </a:rPr>
              <a:t>达尔文认为不同的地雀是进化出的新品种。</a:t>
            </a:r>
          </a:p>
          <a:p>
            <a:pPr eaLnBrk="0" hangingPunct="0">
              <a:lnSpc>
                <a:spcPts val="3840"/>
              </a:lnSpc>
            </a:pPr>
            <a:r>
              <a:rPr lang="zh-CN" altLang="en-US" sz="2800" kern="0" dirty="0">
                <a:latin typeface="Microsoft YaHei" panose="020B0503020204020204" pitchFamily="34" charset="-122"/>
                <a:ea typeface="Microsoft YaHei" panose="020B0503020204020204" pitchFamily="34" charset="-122"/>
                <a:cs typeface="Arial" panose="020B0604020202020204" pitchFamily="34" charset="0"/>
              </a:rPr>
              <a:t>他认为这些地雀的不同嘴型就是进化论的证据。</a:t>
            </a:r>
          </a:p>
        </p:txBody>
      </p:sp>
      <p:sp>
        <p:nvSpPr>
          <p:cNvPr id="2" name="标题 1">
            <a:extLst>
              <a:ext uri="{FF2B5EF4-FFF2-40B4-BE49-F238E27FC236}">
                <a16:creationId xmlns:a16="http://schemas.microsoft.com/office/drawing/2014/main" id="{AF15ABDB-C539-7F48-B23E-0A91C8C7A95F}"/>
              </a:ext>
            </a:extLst>
          </p:cNvPr>
          <p:cNvSpPr>
            <a:spLocks noGrp="1"/>
          </p:cNvSpPr>
          <p:nvPr>
            <p:ph type="title"/>
          </p:nvPr>
        </p:nvSpPr>
        <p:spPr/>
        <p:txBody>
          <a:bodyPr/>
          <a:lstStyle/>
          <a:p>
            <a:r>
              <a:rPr lang="zh-CN" altLang="en-US" dirty="0"/>
              <a:t>达尔文的结论正确吗？</a:t>
            </a:r>
          </a:p>
        </p:txBody>
      </p:sp>
      <p:pic>
        <p:nvPicPr>
          <p:cNvPr id="11" name="图片 10">
            <a:extLst>
              <a:ext uri="{FF2B5EF4-FFF2-40B4-BE49-F238E27FC236}">
                <a16:creationId xmlns:a16="http://schemas.microsoft.com/office/drawing/2014/main" id="{1D90C4B5-2790-2E45-B64D-BFF2A531581E}"/>
              </a:ext>
            </a:extLst>
          </p:cNvPr>
          <p:cNvPicPr>
            <a:picLocks noChangeAspect="1"/>
          </p:cNvPicPr>
          <p:nvPr/>
        </p:nvPicPr>
        <p:blipFill>
          <a:blip r:embed="rId3"/>
          <a:stretch>
            <a:fillRect/>
          </a:stretch>
        </p:blipFill>
        <p:spPr>
          <a:xfrm>
            <a:off x="1006997" y="1474652"/>
            <a:ext cx="7196944" cy="338758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34943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F81AAAC0-1458-EFB7-F388-6809F6911297}"/>
              </a:ext>
            </a:extLst>
          </p:cNvPr>
          <p:cNvPicPr>
            <a:picLocks noChangeAspect="1"/>
          </p:cNvPicPr>
          <p:nvPr/>
        </p:nvPicPr>
        <p:blipFill>
          <a:blip r:embed="rId3"/>
          <a:stretch>
            <a:fillRect/>
          </a:stretch>
        </p:blipFill>
        <p:spPr>
          <a:xfrm>
            <a:off x="288275" y="2911031"/>
            <a:ext cx="3061505" cy="3061505"/>
          </a:xfrm>
          <a:prstGeom prst="rect">
            <a:avLst/>
          </a:prstGeom>
        </p:spPr>
      </p:pic>
      <p:pic>
        <p:nvPicPr>
          <p:cNvPr id="13" name="图片 12">
            <a:extLst>
              <a:ext uri="{FF2B5EF4-FFF2-40B4-BE49-F238E27FC236}">
                <a16:creationId xmlns:a16="http://schemas.microsoft.com/office/drawing/2014/main" id="{E7B95A47-B18E-9307-05EF-94ED1D8BCAA7}"/>
              </a:ext>
            </a:extLst>
          </p:cNvPr>
          <p:cNvPicPr>
            <a:picLocks noChangeAspect="1"/>
          </p:cNvPicPr>
          <p:nvPr/>
        </p:nvPicPr>
        <p:blipFill>
          <a:blip r:embed="rId3"/>
          <a:stretch>
            <a:fillRect/>
          </a:stretch>
        </p:blipFill>
        <p:spPr>
          <a:xfrm flipH="1">
            <a:off x="5641568" y="2911031"/>
            <a:ext cx="3061505" cy="3061505"/>
          </a:xfrm>
          <a:prstGeom prst="rect">
            <a:avLst/>
          </a:prstGeom>
        </p:spPr>
      </p:pic>
      <p:pic>
        <p:nvPicPr>
          <p:cNvPr id="3" name="图片 2">
            <a:extLst>
              <a:ext uri="{FF2B5EF4-FFF2-40B4-BE49-F238E27FC236}">
                <a16:creationId xmlns:a16="http://schemas.microsoft.com/office/drawing/2014/main" id="{8F802395-7725-DE56-28E1-87092D07B4A8}"/>
              </a:ext>
            </a:extLst>
          </p:cNvPr>
          <p:cNvPicPr>
            <a:picLocks noChangeAspect="1"/>
          </p:cNvPicPr>
          <p:nvPr/>
        </p:nvPicPr>
        <p:blipFill>
          <a:blip r:embed="rId4"/>
          <a:stretch>
            <a:fillRect/>
          </a:stretch>
        </p:blipFill>
        <p:spPr>
          <a:xfrm>
            <a:off x="1190009" y="39998"/>
            <a:ext cx="6763979" cy="3183787"/>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5F1F18AB-0B0C-2285-5388-CF28D8399130}"/>
              </a:ext>
            </a:extLst>
          </p:cNvPr>
          <p:cNvSpPr txBox="1"/>
          <p:nvPr/>
        </p:nvSpPr>
        <p:spPr>
          <a:xfrm>
            <a:off x="670761" y="4003134"/>
            <a:ext cx="2483860" cy="830997"/>
          </a:xfrm>
          <a:prstGeom prst="rect">
            <a:avLst/>
          </a:prstGeom>
          <a:noFill/>
        </p:spPr>
        <p:txBody>
          <a:bodyPr wrap="square" rtlCol="0">
            <a:spAutoFit/>
          </a:bodyPr>
          <a:lstStyle/>
          <a:p>
            <a:r>
              <a:rPr lang="zh-CN" altLang="en-US" sz="2400" dirty="0">
                <a:latin typeface="Microsoft YaHei" panose="020B0503020204020204" pitchFamily="34" charset="-122"/>
                <a:ea typeface="Microsoft YaHei" panose="020B0503020204020204" pitchFamily="34" charset="-122"/>
              </a:rPr>
              <a:t>这些地雀嘴型的改变是进化吗？</a:t>
            </a:r>
            <a:endParaRPr kumimoji="1" lang="zh-CN" altLang="en-US" sz="2400"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1B4249BB-88C6-F0F5-A84C-A72B97620F63}"/>
              </a:ext>
            </a:extLst>
          </p:cNvPr>
          <p:cNvSpPr txBox="1"/>
          <p:nvPr/>
        </p:nvSpPr>
        <p:spPr>
          <a:xfrm>
            <a:off x="6181452" y="3830041"/>
            <a:ext cx="2291787" cy="1200329"/>
          </a:xfrm>
          <a:prstGeom prst="rect">
            <a:avLst/>
          </a:prstGeom>
          <a:noFill/>
        </p:spPr>
        <p:txBody>
          <a:bodyPr wrap="square" rtlCol="0">
            <a:spAutoFit/>
          </a:bodyPr>
          <a:lstStyle/>
          <a:p>
            <a:r>
              <a:rPr lang="zh-CN" altLang="en-US" sz="2400" dirty="0">
                <a:latin typeface="Microsoft YaHei" panose="020B0503020204020204" pitchFamily="34" charset="-122"/>
                <a:ea typeface="Microsoft YaHei" panose="020B0503020204020204" pitchFamily="34" charset="-122"/>
              </a:rPr>
              <a:t>不，地雀没有进化，地雀只是变异了。</a:t>
            </a:r>
            <a:endParaRPr kumimoji="1" lang="zh-CN" altLang="en-US" sz="2400" dirty="0">
              <a:latin typeface="Microsoft YaHei" panose="020B0503020204020204" pitchFamily="34" charset="-122"/>
              <a:ea typeface="Microsoft YaHei" panose="020B0503020204020204" pitchFamily="34" charset="-122"/>
            </a:endParaRPr>
          </a:p>
        </p:txBody>
      </p:sp>
      <p:pic>
        <p:nvPicPr>
          <p:cNvPr id="10" name="图片 9">
            <a:extLst>
              <a:ext uri="{FF2B5EF4-FFF2-40B4-BE49-F238E27FC236}">
                <a16:creationId xmlns:a16="http://schemas.microsoft.com/office/drawing/2014/main" id="{BD522C22-92A3-C796-6119-A14382C59666}"/>
              </a:ext>
            </a:extLst>
          </p:cNvPr>
          <p:cNvPicPr>
            <a:picLocks noChangeAspect="1"/>
          </p:cNvPicPr>
          <p:nvPr/>
        </p:nvPicPr>
        <p:blipFill>
          <a:blip r:embed="rId5"/>
          <a:stretch>
            <a:fillRect/>
          </a:stretch>
        </p:blipFill>
        <p:spPr>
          <a:xfrm flipH="1">
            <a:off x="2874261" y="4176137"/>
            <a:ext cx="3395479" cy="2681864"/>
          </a:xfrm>
          <a:prstGeom prst="rect">
            <a:avLst/>
          </a:prstGeom>
        </p:spPr>
      </p:pic>
    </p:spTree>
    <p:extLst>
      <p:ext uri="{BB962C8B-B14F-4D97-AF65-F5344CB8AC3E}">
        <p14:creationId xmlns:p14="http://schemas.microsoft.com/office/powerpoint/2010/main" val="139911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狗和地雀，谁的变化大？</a:t>
            </a:r>
          </a:p>
        </p:txBody>
      </p:sp>
      <p:pic>
        <p:nvPicPr>
          <p:cNvPr id="11" name="图片 2">
            <a:extLst>
              <a:ext uri="{FF2B5EF4-FFF2-40B4-BE49-F238E27FC236}">
                <a16:creationId xmlns:a16="http://schemas.microsoft.com/office/drawing/2014/main" id="{1C58856E-1496-984F-9037-529C6012AA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8558" y="1658828"/>
            <a:ext cx="3613150" cy="331787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内容占位符 2">
            <a:extLst>
              <a:ext uri="{FF2B5EF4-FFF2-40B4-BE49-F238E27FC236}">
                <a16:creationId xmlns:a16="http://schemas.microsoft.com/office/drawing/2014/main" id="{3BF12084-DB4B-6549-879D-1BC623183BC3}"/>
              </a:ext>
            </a:extLst>
          </p:cNvPr>
          <p:cNvSpPr txBox="1"/>
          <p:nvPr/>
        </p:nvSpPr>
        <p:spPr bwMode="auto">
          <a:xfrm>
            <a:off x="658559" y="5200138"/>
            <a:ext cx="36131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ts val="3860"/>
              </a:lnSpc>
              <a:buFont typeface="Arial" panose="020B0604020202020204" pitchFamily="34" charset="0"/>
              <a:buNone/>
            </a:pPr>
            <a:r>
              <a:rPr lang="zh-CN" altLang="en-US" sz="2800" b="1" dirty="0">
                <a:solidFill>
                  <a:srgbClr val="FF0000"/>
                </a:solidFill>
                <a:latin typeface="Microsoft YaHei" panose="020B0503020204020204" pitchFamily="34" charset="-122"/>
                <a:ea typeface="Microsoft YaHei" panose="020B0503020204020204" pitchFamily="34" charset="-122"/>
              </a:rPr>
              <a:t>狗</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的外形差异</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ts val="3860"/>
              </a:lnSpc>
              <a:buFont typeface="Arial" panose="020B0604020202020204" pitchFamily="34" charset="0"/>
              <a:buNone/>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是</a:t>
            </a:r>
            <a:r>
              <a:rPr lang="zh-CN" altLang="en-US" sz="2800" b="1" dirty="0">
                <a:solidFill>
                  <a:srgbClr val="FF0000"/>
                </a:solidFill>
                <a:latin typeface="Microsoft YaHei" panose="020B0503020204020204" pitchFamily="34" charset="-122"/>
                <a:ea typeface="Microsoft YaHei" panose="020B0503020204020204" pitchFamily="34" charset="-122"/>
              </a:rPr>
              <a:t>变异</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导致的</a:t>
            </a:r>
            <a:endParaRPr lang="en-US" altLang="zh-CN" sz="2800" dirty="0">
              <a:solidFill>
                <a:srgbClr val="FF0000"/>
              </a:solidFill>
              <a:latin typeface="Microsoft YaHei" panose="020B0503020204020204" pitchFamily="34" charset="-122"/>
              <a:ea typeface="Microsoft YaHei" panose="020B0503020204020204" pitchFamily="34" charset="-122"/>
            </a:endParaRPr>
          </a:p>
        </p:txBody>
      </p:sp>
      <p:sp>
        <p:nvSpPr>
          <p:cNvPr id="15" name="内容占位符 2">
            <a:extLst>
              <a:ext uri="{FF2B5EF4-FFF2-40B4-BE49-F238E27FC236}">
                <a16:creationId xmlns:a16="http://schemas.microsoft.com/office/drawing/2014/main" id="{76B4DB2D-BB34-204C-A5C2-A847C47F2494}"/>
              </a:ext>
            </a:extLst>
          </p:cNvPr>
          <p:cNvSpPr txBox="1"/>
          <p:nvPr/>
        </p:nvSpPr>
        <p:spPr bwMode="auto">
          <a:xfrm>
            <a:off x="4387808" y="5200138"/>
            <a:ext cx="4196654"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ts val="3860"/>
              </a:lnSpc>
              <a:buFont typeface="Arial" panose="020B0604020202020204" pitchFamily="34" charset="0"/>
              <a:buNone/>
            </a:pPr>
            <a:r>
              <a:rPr lang="zh-CN" altLang="en-US" sz="2800" b="1" dirty="0">
                <a:solidFill>
                  <a:srgbClr val="FF0000"/>
                </a:solidFill>
                <a:latin typeface="Microsoft YaHei" panose="020B0503020204020204" pitchFamily="34" charset="-122"/>
                <a:ea typeface="Microsoft YaHei" panose="020B0503020204020204" pitchFamily="34" charset="-122"/>
              </a:rPr>
              <a:t>地雀</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的外形差异</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ts val="3860"/>
              </a:lnSpc>
              <a:buFont typeface="Arial" panose="020B0604020202020204" pitchFamily="34" charset="0"/>
              <a:buNone/>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也是</a:t>
            </a:r>
            <a:r>
              <a:rPr lang="zh-CN" altLang="en-US" sz="2800" b="1" dirty="0">
                <a:solidFill>
                  <a:srgbClr val="FF0000"/>
                </a:solidFill>
                <a:latin typeface="Microsoft YaHei" panose="020B0503020204020204" pitchFamily="34" charset="-122"/>
                <a:ea typeface="Microsoft YaHei" panose="020B0503020204020204" pitchFamily="34" charset="-122"/>
              </a:rPr>
              <a:t>变异</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导致的</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4" name="图片 13">
            <a:extLst>
              <a:ext uri="{FF2B5EF4-FFF2-40B4-BE49-F238E27FC236}">
                <a16:creationId xmlns:a16="http://schemas.microsoft.com/office/drawing/2014/main" id="{90A1B739-C6A0-0E46-8CE7-2C7C1589E82A}"/>
              </a:ext>
            </a:extLst>
          </p:cNvPr>
          <p:cNvPicPr>
            <a:picLocks noChangeAspect="1"/>
          </p:cNvPicPr>
          <p:nvPr/>
        </p:nvPicPr>
        <p:blipFill rotWithShape="1">
          <a:blip r:embed="rId4"/>
          <a:srcRect t="-17189" b="-18917"/>
          <a:stretch/>
        </p:blipFill>
        <p:spPr>
          <a:xfrm>
            <a:off x="4387807" y="1658828"/>
            <a:ext cx="4196654" cy="3323290"/>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680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3000"/>
                            </p:stCondLst>
                            <p:childTnLst>
                              <p:par>
                                <p:cTn id="8" presetID="1" presetClass="entr" presetSubtype="0" fill="hold" grpId="0" nodeType="afterEffect">
                                  <p:stCondLst>
                                    <p:cond delay="200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C27E5B4C-57C9-C991-6D25-87C4FF53B8AC}"/>
              </a:ext>
            </a:extLst>
          </p:cNvPr>
          <p:cNvSpPr txBox="1"/>
          <p:nvPr/>
        </p:nvSpPr>
        <p:spPr>
          <a:xfrm>
            <a:off x="609600" y="3028654"/>
            <a:ext cx="7924800" cy="3053528"/>
          </a:xfrm>
          <a:prstGeom prst="rect">
            <a:avLst/>
          </a:prstGeom>
          <a:noFill/>
        </p:spPr>
        <p:txBody>
          <a:bodyPr wrap="square">
            <a:spAutoFit/>
          </a:bodyPr>
          <a:lstStyle/>
          <a:p>
            <a:pPr lvl="0">
              <a:lnSpc>
                <a:spcPts val="3860"/>
              </a:lnSpc>
            </a:pPr>
            <a:r>
              <a:rPr lang="zh-CN" altLang="en-US" sz="280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二、</a:t>
            </a:r>
            <a:r>
              <a:rPr lang="zh-CN" altLang="zh-CN" sz="280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判断对错题</a:t>
            </a:r>
            <a:br>
              <a:rPr lang="zh-CN" altLang="zh-CN" sz="2800" dirty="0">
                <a:effectLst/>
                <a:latin typeface="Microsoft YaHei" panose="020B0503020204020204" pitchFamily="34" charset="-122"/>
                <a:ea typeface="Microsoft YaHei" panose="020B0503020204020204" pitchFamily="34" charset="-122"/>
              </a:rPr>
            </a:br>
            <a:endParaRPr lang="en-US" altLang="zh-CN" sz="2800" dirty="0">
              <a:solidFill>
                <a:srgbClr val="000000"/>
              </a:solidFill>
              <a:effectLst/>
              <a:latin typeface="Microsoft YaHei" panose="020B0503020204020204" pitchFamily="34" charset="-122"/>
              <a:ea typeface="Microsoft YaHei" panose="020B0503020204020204" pitchFamily="34" charset="-122"/>
            </a:endParaRPr>
          </a:p>
          <a:p>
            <a:pPr marL="342900" lvl="0" indent="-342900">
              <a:lnSpc>
                <a:spcPts val="3860"/>
              </a:lnSpc>
              <a:buFont typeface="+mj-lt"/>
              <a:buAutoNum type="arabicPeriod"/>
            </a:pPr>
            <a:r>
              <a:rPr lang="zh-CN" altLang="zh-CN" sz="2800" dirty="0">
                <a:solidFill>
                  <a:srgbClr val="000000"/>
                </a:solidFill>
                <a:effectLst/>
                <a:latin typeface="Microsoft YaHei" panose="020B0503020204020204" pitchFamily="34" charset="-122"/>
                <a:ea typeface="Microsoft YaHei" panose="020B0503020204020204" pitchFamily="34" charset="-122"/>
              </a:rPr>
              <a:t>这些地雀的体型和嘴型都发生了变化</a:t>
            </a:r>
            <a:r>
              <a:rPr lang="zh-CN" altLang="zh-CN" sz="2800" dirty="0">
                <a:effectLst/>
                <a:latin typeface="Microsoft YaHei" panose="020B0503020204020204" pitchFamily="34" charset="-122"/>
                <a:ea typeface="Microsoft YaHei" panose="020B0503020204020204" pitchFamily="34" charset="-122"/>
              </a:rPr>
              <a:t>。（</a:t>
            </a:r>
            <a:r>
              <a:rPr lang="zh-CN" altLang="en-US" sz="2800" dirty="0">
                <a:solidFill>
                  <a:srgbClr val="000000"/>
                </a:solidFill>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a:p>
            <a:pPr marL="342900" lvl="0" indent="-342900">
              <a:lnSpc>
                <a:spcPts val="3860"/>
              </a:lnSpc>
              <a:buFont typeface="+mj-lt"/>
              <a:buAutoNum type="arabicPeriod"/>
            </a:pPr>
            <a:r>
              <a:rPr lang="zh-CN" altLang="zh-CN" sz="2800" dirty="0">
                <a:solidFill>
                  <a:srgbClr val="000000"/>
                </a:solidFill>
                <a:effectLst/>
                <a:latin typeface="Microsoft YaHei" panose="020B0503020204020204" pitchFamily="34" charset="-122"/>
                <a:ea typeface="Microsoft YaHei" panose="020B0503020204020204" pitchFamily="34" charset="-122"/>
              </a:rPr>
              <a:t>地雀的这些变化是进化</a:t>
            </a:r>
            <a:r>
              <a:rPr lang="zh-CN" altLang="zh-CN" sz="2800" dirty="0">
                <a:effectLst/>
                <a:latin typeface="Microsoft YaHei" panose="020B0503020204020204" pitchFamily="34" charset="-122"/>
                <a:ea typeface="Microsoft YaHei" panose="020B0503020204020204" pitchFamily="34" charset="-122"/>
              </a:rPr>
              <a:t>导致的。（</a:t>
            </a:r>
            <a:r>
              <a:rPr lang="zh-CN" altLang="en-US" sz="2800" dirty="0">
                <a:solidFill>
                  <a:srgbClr val="000000"/>
                </a:solidFill>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a:p>
            <a:pPr marL="342900" lvl="0" indent="-342900">
              <a:lnSpc>
                <a:spcPts val="3860"/>
              </a:lnSpc>
              <a:buFont typeface="+mj-lt"/>
              <a:buAutoNum type="arabicPeriod"/>
            </a:pPr>
            <a:r>
              <a:rPr lang="zh-CN" altLang="zh-CN" sz="2800" dirty="0">
                <a:effectLst/>
                <a:latin typeface="Microsoft YaHei" panose="020B0503020204020204" pitchFamily="34" charset="-122"/>
                <a:ea typeface="Microsoft YaHei" panose="020B0503020204020204" pitchFamily="34" charset="-122"/>
              </a:rPr>
              <a:t>这些地雀是生物变异的例子。（</a:t>
            </a:r>
            <a:r>
              <a:rPr lang="zh-CN" altLang="en-US" sz="2800" dirty="0">
                <a:solidFill>
                  <a:srgbClr val="000000"/>
                </a:solidFill>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a:p>
            <a:pPr marL="342900" lvl="0" indent="-342900">
              <a:lnSpc>
                <a:spcPts val="3860"/>
              </a:lnSpc>
              <a:buFont typeface="+mj-lt"/>
              <a:buAutoNum type="arabicPeriod"/>
            </a:pPr>
            <a:r>
              <a:rPr lang="zh-CN" altLang="zh-CN" sz="2800" dirty="0">
                <a:effectLst/>
                <a:latin typeface="Microsoft YaHei" panose="020B0503020204020204" pitchFamily="34" charset="-122"/>
                <a:ea typeface="Microsoft YaHei" panose="020B0503020204020204" pitchFamily="34" charset="-122"/>
              </a:rPr>
              <a:t>这些地雀是由别的鸟进化来的。（</a:t>
            </a:r>
            <a:r>
              <a:rPr lang="zh-CN" altLang="en-US" sz="2800" dirty="0">
                <a:solidFill>
                  <a:srgbClr val="000000"/>
                </a:solidFill>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p>
        </p:txBody>
      </p:sp>
      <p:pic>
        <p:nvPicPr>
          <p:cNvPr id="5" name="图片 4">
            <a:extLst>
              <a:ext uri="{FF2B5EF4-FFF2-40B4-BE49-F238E27FC236}">
                <a16:creationId xmlns:a16="http://schemas.microsoft.com/office/drawing/2014/main" id="{6989B7E9-70C9-A6E6-248F-B2E72C474C9F}"/>
              </a:ext>
            </a:extLst>
          </p:cNvPr>
          <p:cNvPicPr>
            <a:picLocks noChangeAspect="1"/>
          </p:cNvPicPr>
          <p:nvPr/>
        </p:nvPicPr>
        <p:blipFill>
          <a:blip r:embed="rId3"/>
          <a:stretch>
            <a:fillRect/>
          </a:stretch>
        </p:blipFill>
        <p:spPr>
          <a:xfrm>
            <a:off x="3866144" y="1332929"/>
            <a:ext cx="4857509" cy="2286416"/>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787F71A7-B327-FF60-C672-517FE3C29945}"/>
              </a:ext>
            </a:extLst>
          </p:cNvPr>
          <p:cNvSpPr txBox="1"/>
          <p:nvPr/>
        </p:nvSpPr>
        <p:spPr>
          <a:xfrm>
            <a:off x="7324298" y="4068998"/>
            <a:ext cx="596638" cy="584775"/>
          </a:xfrm>
          <a:prstGeom prst="rect">
            <a:avLst/>
          </a:prstGeom>
          <a:noFill/>
        </p:spPr>
        <p:txBody>
          <a:bodyPr wrap="none" rtlCol="0">
            <a:spAutoFit/>
          </a:bodyPr>
          <a:lstStyle/>
          <a:p>
            <a:r>
              <a:rPr lang="zh-CN" altLang="en-US" sz="3200" b="1" dirty="0">
                <a:solidFill>
                  <a:srgbClr val="FF0000"/>
                </a:solidFill>
                <a:effectLst/>
                <a:latin typeface="Microsoft YaHei" panose="020B0503020204020204" pitchFamily="34" charset="-122"/>
                <a:ea typeface="Microsoft YaHei" panose="020B0503020204020204" pitchFamily="34" charset="-122"/>
              </a:rPr>
              <a:t>✓</a:t>
            </a:r>
            <a:endParaRPr kumimoji="1" lang="zh-CN" altLang="en-US" sz="3200" b="1" dirty="0">
              <a:solidFill>
                <a:srgbClr val="FF0000"/>
              </a:solidFill>
            </a:endParaRPr>
          </a:p>
        </p:txBody>
      </p:sp>
      <p:sp>
        <p:nvSpPr>
          <p:cNvPr id="6" name="文本框 5">
            <a:extLst>
              <a:ext uri="{FF2B5EF4-FFF2-40B4-BE49-F238E27FC236}">
                <a16:creationId xmlns:a16="http://schemas.microsoft.com/office/drawing/2014/main" id="{29B10D9C-B2B7-66D5-53EA-93E97F4EC223}"/>
              </a:ext>
            </a:extLst>
          </p:cNvPr>
          <p:cNvSpPr txBox="1"/>
          <p:nvPr/>
        </p:nvSpPr>
        <p:spPr>
          <a:xfrm>
            <a:off x="6273603" y="4523334"/>
            <a:ext cx="596638" cy="584775"/>
          </a:xfrm>
          <a:prstGeom prst="rect">
            <a:avLst/>
          </a:prstGeom>
          <a:noFill/>
        </p:spPr>
        <p:txBody>
          <a:bodyPr wrap="none" rtlCol="0">
            <a:spAutoFit/>
          </a:bodyPr>
          <a:lstStyle/>
          <a:p>
            <a:r>
              <a:rPr lang="zh-CN" altLang="en-US" sz="3200" b="1" dirty="0">
                <a:solidFill>
                  <a:srgbClr val="FF0000"/>
                </a:solidFill>
                <a:effectLst/>
                <a:latin typeface="Microsoft YaHei" panose="020B0503020204020204" pitchFamily="34" charset="-122"/>
                <a:ea typeface="Microsoft YaHei" panose="020B0503020204020204" pitchFamily="34" charset="-122"/>
              </a:rPr>
              <a:t>✗</a:t>
            </a:r>
            <a:endParaRPr kumimoji="1" lang="zh-CN" altLang="en-US" sz="3200" b="1" dirty="0">
              <a:solidFill>
                <a:srgbClr val="FF0000"/>
              </a:solidFill>
            </a:endParaRPr>
          </a:p>
        </p:txBody>
      </p:sp>
      <p:sp>
        <p:nvSpPr>
          <p:cNvPr id="7" name="文本框 6">
            <a:extLst>
              <a:ext uri="{FF2B5EF4-FFF2-40B4-BE49-F238E27FC236}">
                <a16:creationId xmlns:a16="http://schemas.microsoft.com/office/drawing/2014/main" id="{1857F3B7-9E02-BB0F-6DDA-68E3851C45BC}"/>
              </a:ext>
            </a:extLst>
          </p:cNvPr>
          <p:cNvSpPr txBox="1"/>
          <p:nvPr/>
        </p:nvSpPr>
        <p:spPr>
          <a:xfrm>
            <a:off x="5889057" y="5046554"/>
            <a:ext cx="596638" cy="584775"/>
          </a:xfrm>
          <a:prstGeom prst="rect">
            <a:avLst/>
          </a:prstGeom>
          <a:noFill/>
        </p:spPr>
        <p:txBody>
          <a:bodyPr wrap="none" rtlCol="0">
            <a:spAutoFit/>
          </a:bodyPr>
          <a:lstStyle/>
          <a:p>
            <a:r>
              <a:rPr lang="zh-CN" altLang="en-US" sz="3200" b="1" dirty="0">
                <a:solidFill>
                  <a:srgbClr val="FF0000"/>
                </a:solidFill>
                <a:effectLst/>
                <a:latin typeface="Microsoft YaHei" panose="020B0503020204020204" pitchFamily="34" charset="-122"/>
                <a:ea typeface="Microsoft YaHei" panose="020B0503020204020204" pitchFamily="34" charset="-122"/>
              </a:rPr>
              <a:t>✓</a:t>
            </a:r>
            <a:endParaRPr kumimoji="1" lang="zh-CN" altLang="en-US" sz="3200" b="1" dirty="0">
              <a:solidFill>
                <a:srgbClr val="FF0000"/>
              </a:solidFill>
            </a:endParaRPr>
          </a:p>
        </p:txBody>
      </p:sp>
      <p:sp>
        <p:nvSpPr>
          <p:cNvPr id="8" name="文本框 7">
            <a:extLst>
              <a:ext uri="{FF2B5EF4-FFF2-40B4-BE49-F238E27FC236}">
                <a16:creationId xmlns:a16="http://schemas.microsoft.com/office/drawing/2014/main" id="{A7FDBEAB-E8BB-6A2E-82B2-A43FA798410A}"/>
              </a:ext>
            </a:extLst>
          </p:cNvPr>
          <p:cNvSpPr txBox="1"/>
          <p:nvPr/>
        </p:nvSpPr>
        <p:spPr>
          <a:xfrm>
            <a:off x="6246773" y="5528291"/>
            <a:ext cx="596638" cy="584775"/>
          </a:xfrm>
          <a:prstGeom prst="rect">
            <a:avLst/>
          </a:prstGeom>
          <a:noFill/>
        </p:spPr>
        <p:txBody>
          <a:bodyPr wrap="none" rtlCol="0">
            <a:spAutoFit/>
          </a:bodyPr>
          <a:lstStyle/>
          <a:p>
            <a:r>
              <a:rPr lang="zh-CN" altLang="en-US" sz="3200" b="1" dirty="0">
                <a:solidFill>
                  <a:srgbClr val="FF0000"/>
                </a:solidFill>
                <a:effectLst/>
                <a:latin typeface="Microsoft YaHei" panose="020B0503020204020204" pitchFamily="34" charset="-122"/>
                <a:ea typeface="Microsoft YaHei" panose="020B0503020204020204" pitchFamily="34" charset="-122"/>
              </a:rPr>
              <a:t>✗</a:t>
            </a:r>
            <a:endParaRPr kumimoji="1" lang="zh-CN" altLang="en-US" sz="3200" b="1" dirty="0">
              <a:solidFill>
                <a:srgbClr val="FF0000"/>
              </a:solidFill>
            </a:endParaRPr>
          </a:p>
        </p:txBody>
      </p:sp>
    </p:spTree>
    <p:extLst>
      <p:ext uri="{BB962C8B-B14F-4D97-AF65-F5344CB8AC3E}">
        <p14:creationId xmlns:p14="http://schemas.microsoft.com/office/powerpoint/2010/main" val="227350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038E70C-180B-22BD-F280-DE316A478029}"/>
              </a:ext>
            </a:extLst>
          </p:cNvPr>
          <p:cNvPicPr>
            <a:picLocks noChangeAspect="1"/>
          </p:cNvPicPr>
          <p:nvPr/>
        </p:nvPicPr>
        <p:blipFill>
          <a:blip r:embed="rId3"/>
          <a:stretch>
            <a:fillRect/>
          </a:stretch>
        </p:blipFill>
        <p:spPr>
          <a:xfrm>
            <a:off x="6548346" y="2132009"/>
            <a:ext cx="1874558" cy="259398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4EEB7364-AE83-57A6-E9E2-613944FFB00B}"/>
              </a:ext>
            </a:extLst>
          </p:cNvPr>
          <p:cNvPicPr>
            <a:picLocks noChangeAspect="1"/>
          </p:cNvPicPr>
          <p:nvPr/>
        </p:nvPicPr>
        <p:blipFill>
          <a:blip r:embed="rId4"/>
          <a:stretch>
            <a:fillRect/>
          </a:stretch>
        </p:blipFill>
        <p:spPr>
          <a:xfrm>
            <a:off x="794405" y="2132008"/>
            <a:ext cx="5510937" cy="25939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1">
            <a:extLst>
              <a:ext uri="{FF2B5EF4-FFF2-40B4-BE49-F238E27FC236}">
                <a16:creationId xmlns:a16="http://schemas.microsoft.com/office/drawing/2014/main" id="{D8F741E7-AA0F-40C4-B1C8-5228C2C86C34}"/>
              </a:ext>
            </a:extLst>
          </p:cNvPr>
          <p:cNvSpPr txBox="1">
            <a:spLocks/>
          </p:cNvSpPr>
          <p:nvPr/>
        </p:nvSpPr>
        <p:spPr>
          <a:xfrm>
            <a:off x="794404" y="5078370"/>
            <a:ext cx="5510937"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nSpc>
                <a:spcPts val="3860"/>
              </a:lnSpc>
            </a:pPr>
            <a:r>
              <a:rPr lang="zh-CN" altLang="en-US" sz="2800" b="0" kern="0" dirty="0">
                <a:cs typeface="Times New Roman" panose="02020603050405020304" pitchFamily="18" charset="0"/>
              </a:rPr>
              <a:t>事实：</a:t>
            </a:r>
            <a:endParaRPr lang="en-US" altLang="zh-CN" sz="2800" b="0" kern="0" dirty="0">
              <a:cs typeface="Times New Roman" panose="02020603050405020304" pitchFamily="18" charset="0"/>
            </a:endParaRPr>
          </a:p>
          <a:p>
            <a:pPr>
              <a:lnSpc>
                <a:spcPts val="3860"/>
              </a:lnSpc>
            </a:pPr>
            <a:r>
              <a:rPr lang="zh-CN" altLang="en-US" sz="2800" b="0" kern="0" dirty="0">
                <a:cs typeface="Times New Roman" panose="02020603050405020304" pitchFamily="18" charset="0"/>
              </a:rPr>
              <a:t>地雀变异了</a:t>
            </a:r>
            <a:endParaRPr lang="zh-CN" altLang="en-US" sz="4800" b="0" dirty="0"/>
          </a:p>
        </p:txBody>
      </p:sp>
      <p:sp>
        <p:nvSpPr>
          <p:cNvPr id="6" name="标题 1">
            <a:extLst>
              <a:ext uri="{FF2B5EF4-FFF2-40B4-BE49-F238E27FC236}">
                <a16:creationId xmlns:a16="http://schemas.microsoft.com/office/drawing/2014/main" id="{ECDD468F-B815-B5CD-CBAA-1723848A3027}"/>
              </a:ext>
            </a:extLst>
          </p:cNvPr>
          <p:cNvSpPr txBox="1">
            <a:spLocks/>
          </p:cNvSpPr>
          <p:nvPr/>
        </p:nvSpPr>
        <p:spPr>
          <a:xfrm>
            <a:off x="6159441" y="5078370"/>
            <a:ext cx="2652368"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nSpc>
                <a:spcPts val="3860"/>
              </a:lnSpc>
            </a:pPr>
            <a:r>
              <a:rPr lang="zh-CN" altLang="en-US" sz="2800" b="0" kern="0" dirty="0">
                <a:cs typeface="Times New Roman" panose="02020603050405020304" pitchFamily="18" charset="0"/>
              </a:rPr>
              <a:t>课本犯错：</a:t>
            </a:r>
            <a:endParaRPr lang="en-US" altLang="zh-CN" sz="2800" b="0" kern="0" dirty="0">
              <a:cs typeface="Times New Roman" panose="02020603050405020304" pitchFamily="18" charset="0"/>
            </a:endParaRPr>
          </a:p>
          <a:p>
            <a:pPr>
              <a:lnSpc>
                <a:spcPts val="3860"/>
              </a:lnSpc>
            </a:pPr>
            <a:r>
              <a:rPr lang="zh-CN" altLang="en-US" sz="2800" b="0" kern="0" dirty="0">
                <a:cs typeface="Times New Roman" panose="02020603050405020304" pitchFamily="18" charset="0"/>
              </a:rPr>
              <a:t>地雀进化了</a:t>
            </a:r>
            <a:endParaRPr lang="zh-CN" altLang="en-US" sz="4800" b="0" dirty="0"/>
          </a:p>
        </p:txBody>
      </p:sp>
      <p:sp>
        <p:nvSpPr>
          <p:cNvPr id="12" name="标题 11">
            <a:extLst>
              <a:ext uri="{FF2B5EF4-FFF2-40B4-BE49-F238E27FC236}">
                <a16:creationId xmlns:a16="http://schemas.microsoft.com/office/drawing/2014/main" id="{DFF12B3B-6E14-F363-D0BC-471F58A8D09F}"/>
              </a:ext>
            </a:extLst>
          </p:cNvPr>
          <p:cNvSpPr>
            <a:spLocks noGrp="1"/>
          </p:cNvSpPr>
          <p:nvPr>
            <p:ph type="title"/>
          </p:nvPr>
        </p:nvSpPr>
        <p:spPr/>
        <p:txBody>
          <a:bodyPr/>
          <a:lstStyle/>
          <a:p>
            <a:r>
              <a:rPr lang="zh-CN" altLang="en-US" dirty="0"/>
              <a:t>生物课本错把地雀的变异当作是进化</a:t>
            </a:r>
          </a:p>
        </p:txBody>
      </p:sp>
      <p:pic>
        <p:nvPicPr>
          <p:cNvPr id="13" name="图片 12">
            <a:extLst>
              <a:ext uri="{FF2B5EF4-FFF2-40B4-BE49-F238E27FC236}">
                <a16:creationId xmlns:a16="http://schemas.microsoft.com/office/drawing/2014/main" id="{ECF6909A-D227-552A-E95C-32D56AA50011}"/>
              </a:ext>
            </a:extLst>
          </p:cNvPr>
          <p:cNvPicPr>
            <a:picLocks noChangeAspect="1"/>
          </p:cNvPicPr>
          <p:nvPr/>
        </p:nvPicPr>
        <p:blipFill>
          <a:blip r:embed="rId5"/>
          <a:stretch>
            <a:fillRect/>
          </a:stretch>
        </p:blipFill>
        <p:spPr>
          <a:xfrm>
            <a:off x="6462823" y="2283218"/>
            <a:ext cx="2279538" cy="2279538"/>
          </a:xfrm>
          <a:prstGeom prst="rect">
            <a:avLst/>
          </a:prstGeom>
        </p:spPr>
      </p:pic>
    </p:spTree>
    <p:extLst>
      <p:ext uri="{BB962C8B-B14F-4D97-AF65-F5344CB8AC3E}">
        <p14:creationId xmlns:p14="http://schemas.microsoft.com/office/powerpoint/2010/main" val="240812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300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a:extLst>
              <a:ext uri="{FF2B5EF4-FFF2-40B4-BE49-F238E27FC236}">
                <a16:creationId xmlns:a16="http://schemas.microsoft.com/office/drawing/2014/main" id="{FF5027BC-DC2E-A6A6-CADC-7E637EAE1DDE}"/>
              </a:ext>
            </a:extLst>
          </p:cNvPr>
          <p:cNvSpPr/>
          <p:nvPr/>
        </p:nvSpPr>
        <p:spPr>
          <a:xfrm>
            <a:off x="1014597" y="3347965"/>
            <a:ext cx="582709" cy="582709"/>
          </a:xfrm>
          <a:prstGeom prst="ellipse">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zh-CN" sz="4000" b="1" dirty="0">
                <a:solidFill>
                  <a:schemeClr val="tx1"/>
                </a:solidFill>
              </a:rPr>
              <a:t>1</a:t>
            </a:r>
            <a:endParaRPr kumimoji="1" lang="zh-CN" altLang="en-US" sz="4000" b="1" dirty="0">
              <a:solidFill>
                <a:schemeClr val="tx1"/>
              </a:solidFill>
            </a:endParaRPr>
          </a:p>
        </p:txBody>
      </p:sp>
      <p:sp>
        <p:nvSpPr>
          <p:cNvPr id="31" name="椭圆 30">
            <a:extLst>
              <a:ext uri="{FF2B5EF4-FFF2-40B4-BE49-F238E27FC236}">
                <a16:creationId xmlns:a16="http://schemas.microsoft.com/office/drawing/2014/main" id="{1FFCEE3D-23C6-6DA0-3640-540BC3764849}"/>
              </a:ext>
            </a:extLst>
          </p:cNvPr>
          <p:cNvSpPr/>
          <p:nvPr/>
        </p:nvSpPr>
        <p:spPr>
          <a:xfrm>
            <a:off x="3317958" y="3347965"/>
            <a:ext cx="582709" cy="582709"/>
          </a:xfrm>
          <a:prstGeom prst="ellipse">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zh-CN" sz="4000" b="1" dirty="0">
                <a:solidFill>
                  <a:schemeClr val="tx1"/>
                </a:solidFill>
              </a:rPr>
              <a:t>2</a:t>
            </a:r>
            <a:endParaRPr kumimoji="1" lang="zh-CN" altLang="en-US" sz="4000" b="1" dirty="0">
              <a:solidFill>
                <a:schemeClr val="tx1"/>
              </a:solidFill>
            </a:endParaRPr>
          </a:p>
        </p:txBody>
      </p:sp>
      <p:sp>
        <p:nvSpPr>
          <p:cNvPr id="32" name="椭圆 31">
            <a:extLst>
              <a:ext uri="{FF2B5EF4-FFF2-40B4-BE49-F238E27FC236}">
                <a16:creationId xmlns:a16="http://schemas.microsoft.com/office/drawing/2014/main" id="{ED018FF3-0B33-FC9F-26D2-034A17E9B653}"/>
              </a:ext>
            </a:extLst>
          </p:cNvPr>
          <p:cNvSpPr/>
          <p:nvPr/>
        </p:nvSpPr>
        <p:spPr>
          <a:xfrm>
            <a:off x="5494001" y="3347965"/>
            <a:ext cx="582709" cy="582709"/>
          </a:xfrm>
          <a:prstGeom prst="ellipse">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zh-CN" sz="4000" b="1" dirty="0">
                <a:solidFill>
                  <a:schemeClr val="tx1"/>
                </a:solidFill>
              </a:rPr>
              <a:t>3</a:t>
            </a:r>
            <a:endParaRPr kumimoji="1" lang="zh-CN" altLang="en-US" sz="4000" b="1" dirty="0">
              <a:solidFill>
                <a:schemeClr val="tx1"/>
              </a:solidFill>
            </a:endParaRPr>
          </a:p>
        </p:txBody>
      </p:sp>
      <p:sp>
        <p:nvSpPr>
          <p:cNvPr id="33" name="椭圆 32">
            <a:extLst>
              <a:ext uri="{FF2B5EF4-FFF2-40B4-BE49-F238E27FC236}">
                <a16:creationId xmlns:a16="http://schemas.microsoft.com/office/drawing/2014/main" id="{B3C9B462-912A-028E-BC67-A3B7F15406ED}"/>
              </a:ext>
            </a:extLst>
          </p:cNvPr>
          <p:cNvSpPr/>
          <p:nvPr/>
        </p:nvSpPr>
        <p:spPr>
          <a:xfrm>
            <a:off x="7751062" y="3347965"/>
            <a:ext cx="582709" cy="582709"/>
          </a:xfrm>
          <a:prstGeom prst="ellipse">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zh-CN" sz="4000" b="1" dirty="0">
                <a:solidFill>
                  <a:schemeClr val="tx1"/>
                </a:solidFill>
              </a:rPr>
              <a:t>4</a:t>
            </a:r>
            <a:endParaRPr kumimoji="1" lang="zh-CN" altLang="en-US" sz="4000" b="1" dirty="0">
              <a:solidFill>
                <a:schemeClr val="tx1"/>
              </a:solidFill>
            </a:endParaRPr>
          </a:p>
        </p:txBody>
      </p:sp>
      <p:sp>
        <p:nvSpPr>
          <p:cNvPr id="5" name="标题 4">
            <a:extLst>
              <a:ext uri="{FF2B5EF4-FFF2-40B4-BE49-F238E27FC236}">
                <a16:creationId xmlns:a16="http://schemas.microsoft.com/office/drawing/2014/main" id="{11511220-DE9C-F6F2-29F1-080DA0EA68E9}"/>
              </a:ext>
            </a:extLst>
          </p:cNvPr>
          <p:cNvSpPr>
            <a:spLocks noGrp="1"/>
          </p:cNvSpPr>
          <p:nvPr>
            <p:ph type="title"/>
          </p:nvPr>
        </p:nvSpPr>
        <p:spPr>
          <a:xfrm>
            <a:off x="0" y="399849"/>
            <a:ext cx="9144000" cy="1325563"/>
          </a:xfrm>
        </p:spPr>
        <p:txBody>
          <a:bodyPr/>
          <a:lstStyle/>
          <a:p>
            <a:r>
              <a:rPr lang="zh-CN" altLang="en-US" dirty="0"/>
              <a:t>知道你读的课本中竟然有错</a:t>
            </a:r>
            <a:br>
              <a:rPr lang="en-US" altLang="zh-CN" dirty="0"/>
            </a:br>
            <a:r>
              <a:rPr lang="zh-CN" altLang="en-US" dirty="0"/>
              <a:t>你的第一反应是怎样的？</a:t>
            </a:r>
          </a:p>
        </p:txBody>
      </p:sp>
      <p:pic>
        <p:nvPicPr>
          <p:cNvPr id="8" name="图片 7">
            <a:extLst>
              <a:ext uri="{FF2B5EF4-FFF2-40B4-BE49-F238E27FC236}">
                <a16:creationId xmlns:a16="http://schemas.microsoft.com/office/drawing/2014/main" id="{01815EC2-E4A4-6CD4-B671-F643E7F5F8F8}"/>
              </a:ext>
            </a:extLst>
          </p:cNvPr>
          <p:cNvPicPr>
            <a:picLocks noChangeAspect="1"/>
          </p:cNvPicPr>
          <p:nvPr/>
        </p:nvPicPr>
        <p:blipFill>
          <a:blip r:embed="rId3"/>
          <a:stretch>
            <a:fillRect/>
          </a:stretch>
        </p:blipFill>
        <p:spPr>
          <a:xfrm>
            <a:off x="4896289" y="1870822"/>
            <a:ext cx="1665913" cy="1725410"/>
          </a:xfrm>
          <a:prstGeom prst="rect">
            <a:avLst/>
          </a:prstGeom>
        </p:spPr>
      </p:pic>
      <p:pic>
        <p:nvPicPr>
          <p:cNvPr id="10" name="图片 9">
            <a:extLst>
              <a:ext uri="{FF2B5EF4-FFF2-40B4-BE49-F238E27FC236}">
                <a16:creationId xmlns:a16="http://schemas.microsoft.com/office/drawing/2014/main" id="{8737AE51-3947-4AA1-041C-C9CDAD622B4B}"/>
              </a:ext>
            </a:extLst>
          </p:cNvPr>
          <p:cNvPicPr>
            <a:picLocks noChangeAspect="1"/>
          </p:cNvPicPr>
          <p:nvPr/>
        </p:nvPicPr>
        <p:blipFill>
          <a:blip r:embed="rId4"/>
          <a:stretch>
            <a:fillRect/>
          </a:stretch>
        </p:blipFill>
        <p:spPr>
          <a:xfrm>
            <a:off x="7156124" y="1784434"/>
            <a:ext cx="1665913" cy="1750621"/>
          </a:xfrm>
          <a:prstGeom prst="rect">
            <a:avLst/>
          </a:prstGeom>
        </p:spPr>
      </p:pic>
      <p:pic>
        <p:nvPicPr>
          <p:cNvPr id="18" name="图片 17">
            <a:extLst>
              <a:ext uri="{FF2B5EF4-FFF2-40B4-BE49-F238E27FC236}">
                <a16:creationId xmlns:a16="http://schemas.microsoft.com/office/drawing/2014/main" id="{24423222-810A-AC82-0D3C-F22D5009CD1C}"/>
              </a:ext>
            </a:extLst>
          </p:cNvPr>
          <p:cNvPicPr>
            <a:picLocks noChangeAspect="1"/>
          </p:cNvPicPr>
          <p:nvPr/>
        </p:nvPicPr>
        <p:blipFill>
          <a:blip r:embed="rId5"/>
          <a:stretch>
            <a:fillRect/>
          </a:stretch>
        </p:blipFill>
        <p:spPr>
          <a:xfrm>
            <a:off x="2766333" y="1725412"/>
            <a:ext cx="1665913" cy="1737650"/>
          </a:xfrm>
          <a:prstGeom prst="rect">
            <a:avLst/>
          </a:prstGeom>
        </p:spPr>
      </p:pic>
      <p:pic>
        <p:nvPicPr>
          <p:cNvPr id="20" name="图片 19">
            <a:extLst>
              <a:ext uri="{FF2B5EF4-FFF2-40B4-BE49-F238E27FC236}">
                <a16:creationId xmlns:a16="http://schemas.microsoft.com/office/drawing/2014/main" id="{26158C3C-138D-2519-D801-D20DFA7295C9}"/>
              </a:ext>
            </a:extLst>
          </p:cNvPr>
          <p:cNvPicPr>
            <a:picLocks noChangeAspect="1"/>
          </p:cNvPicPr>
          <p:nvPr/>
        </p:nvPicPr>
        <p:blipFill>
          <a:blip r:embed="rId6"/>
          <a:stretch>
            <a:fillRect/>
          </a:stretch>
        </p:blipFill>
        <p:spPr>
          <a:xfrm>
            <a:off x="425766" y="1784434"/>
            <a:ext cx="1757241" cy="1678627"/>
          </a:xfrm>
          <a:prstGeom prst="rect">
            <a:avLst/>
          </a:prstGeom>
        </p:spPr>
      </p:pic>
      <p:sp>
        <p:nvSpPr>
          <p:cNvPr id="26" name="椭圆 25">
            <a:extLst>
              <a:ext uri="{FF2B5EF4-FFF2-40B4-BE49-F238E27FC236}">
                <a16:creationId xmlns:a16="http://schemas.microsoft.com/office/drawing/2014/main" id="{D4E1F1C9-4C0D-1841-CCEB-9D72A90CC659}"/>
              </a:ext>
            </a:extLst>
          </p:cNvPr>
          <p:cNvSpPr/>
          <p:nvPr/>
        </p:nvSpPr>
        <p:spPr>
          <a:xfrm>
            <a:off x="1014597" y="5879696"/>
            <a:ext cx="582709" cy="582709"/>
          </a:xfrm>
          <a:prstGeom prst="ellipse">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zh-CN" sz="4000" b="1" dirty="0">
                <a:solidFill>
                  <a:schemeClr val="tx1"/>
                </a:solidFill>
              </a:rPr>
              <a:t>5</a:t>
            </a:r>
            <a:endParaRPr kumimoji="1" lang="zh-CN" altLang="en-US" sz="4000" b="1" dirty="0">
              <a:solidFill>
                <a:schemeClr val="tx1"/>
              </a:solidFill>
            </a:endParaRPr>
          </a:p>
        </p:txBody>
      </p:sp>
      <p:sp>
        <p:nvSpPr>
          <p:cNvPr id="27" name="椭圆 26">
            <a:extLst>
              <a:ext uri="{FF2B5EF4-FFF2-40B4-BE49-F238E27FC236}">
                <a16:creationId xmlns:a16="http://schemas.microsoft.com/office/drawing/2014/main" id="{0755654D-7883-5869-8DCE-7E2C6E73D92F}"/>
              </a:ext>
            </a:extLst>
          </p:cNvPr>
          <p:cNvSpPr/>
          <p:nvPr/>
        </p:nvSpPr>
        <p:spPr>
          <a:xfrm>
            <a:off x="3317958" y="5879696"/>
            <a:ext cx="582709" cy="582709"/>
          </a:xfrm>
          <a:prstGeom prst="ellipse">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zh-CN" sz="4000" b="1" dirty="0">
                <a:solidFill>
                  <a:schemeClr val="tx1"/>
                </a:solidFill>
              </a:rPr>
              <a:t>6</a:t>
            </a:r>
            <a:endParaRPr kumimoji="1" lang="zh-CN" altLang="en-US" sz="4000" b="1" dirty="0">
              <a:solidFill>
                <a:schemeClr val="tx1"/>
              </a:solidFill>
            </a:endParaRPr>
          </a:p>
        </p:txBody>
      </p:sp>
      <p:sp>
        <p:nvSpPr>
          <p:cNvPr id="28" name="椭圆 27">
            <a:extLst>
              <a:ext uri="{FF2B5EF4-FFF2-40B4-BE49-F238E27FC236}">
                <a16:creationId xmlns:a16="http://schemas.microsoft.com/office/drawing/2014/main" id="{59D9C593-4B4C-6716-DCF8-6B7DA4756936}"/>
              </a:ext>
            </a:extLst>
          </p:cNvPr>
          <p:cNvSpPr/>
          <p:nvPr/>
        </p:nvSpPr>
        <p:spPr>
          <a:xfrm>
            <a:off x="5494001" y="5879696"/>
            <a:ext cx="582709" cy="582709"/>
          </a:xfrm>
          <a:prstGeom prst="ellipse">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zh-CN" sz="4000" b="1" dirty="0">
                <a:solidFill>
                  <a:schemeClr val="tx1"/>
                </a:solidFill>
              </a:rPr>
              <a:t>7</a:t>
            </a:r>
            <a:endParaRPr kumimoji="1" lang="zh-CN" altLang="en-US" sz="4000" b="1" dirty="0">
              <a:solidFill>
                <a:schemeClr val="tx1"/>
              </a:solidFill>
            </a:endParaRPr>
          </a:p>
        </p:txBody>
      </p:sp>
      <p:sp>
        <p:nvSpPr>
          <p:cNvPr id="29" name="椭圆 28">
            <a:extLst>
              <a:ext uri="{FF2B5EF4-FFF2-40B4-BE49-F238E27FC236}">
                <a16:creationId xmlns:a16="http://schemas.microsoft.com/office/drawing/2014/main" id="{5282F494-E8F0-4539-38C6-277B8EAE3A4E}"/>
              </a:ext>
            </a:extLst>
          </p:cNvPr>
          <p:cNvSpPr/>
          <p:nvPr/>
        </p:nvSpPr>
        <p:spPr>
          <a:xfrm>
            <a:off x="7751062" y="5879696"/>
            <a:ext cx="582709" cy="582709"/>
          </a:xfrm>
          <a:prstGeom prst="ellipse">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zh-CN" sz="4000" b="1" dirty="0">
                <a:solidFill>
                  <a:schemeClr val="tx1"/>
                </a:solidFill>
              </a:rPr>
              <a:t>8</a:t>
            </a:r>
            <a:endParaRPr kumimoji="1" lang="zh-CN" altLang="en-US" sz="4000" b="1" dirty="0">
              <a:solidFill>
                <a:schemeClr val="tx1"/>
              </a:solidFill>
            </a:endParaRPr>
          </a:p>
        </p:txBody>
      </p:sp>
      <p:pic>
        <p:nvPicPr>
          <p:cNvPr id="12" name="图片 11">
            <a:extLst>
              <a:ext uri="{FF2B5EF4-FFF2-40B4-BE49-F238E27FC236}">
                <a16:creationId xmlns:a16="http://schemas.microsoft.com/office/drawing/2014/main" id="{CAC2F89F-CA22-1C46-40F8-9B299F64F1B5}"/>
              </a:ext>
            </a:extLst>
          </p:cNvPr>
          <p:cNvPicPr>
            <a:picLocks noChangeAspect="1"/>
          </p:cNvPicPr>
          <p:nvPr/>
        </p:nvPicPr>
        <p:blipFill>
          <a:blip r:embed="rId7"/>
          <a:stretch>
            <a:fillRect/>
          </a:stretch>
        </p:blipFill>
        <p:spPr>
          <a:xfrm>
            <a:off x="2608893" y="4303659"/>
            <a:ext cx="1943029" cy="1725410"/>
          </a:xfrm>
          <a:prstGeom prst="rect">
            <a:avLst/>
          </a:prstGeom>
        </p:spPr>
      </p:pic>
      <p:pic>
        <p:nvPicPr>
          <p:cNvPr id="16" name="图片 15">
            <a:extLst>
              <a:ext uri="{FF2B5EF4-FFF2-40B4-BE49-F238E27FC236}">
                <a16:creationId xmlns:a16="http://schemas.microsoft.com/office/drawing/2014/main" id="{CFB03D26-9058-5CA1-EA02-B2B0DD67879F}"/>
              </a:ext>
            </a:extLst>
          </p:cNvPr>
          <p:cNvPicPr>
            <a:picLocks noChangeAspect="1"/>
          </p:cNvPicPr>
          <p:nvPr/>
        </p:nvPicPr>
        <p:blipFill>
          <a:blip r:embed="rId8"/>
          <a:stretch>
            <a:fillRect/>
          </a:stretch>
        </p:blipFill>
        <p:spPr>
          <a:xfrm>
            <a:off x="5054849" y="4405550"/>
            <a:ext cx="1471220" cy="1725410"/>
          </a:xfrm>
          <a:prstGeom prst="rect">
            <a:avLst/>
          </a:prstGeom>
        </p:spPr>
      </p:pic>
      <p:pic>
        <p:nvPicPr>
          <p:cNvPr id="22" name="图片 21">
            <a:extLst>
              <a:ext uri="{FF2B5EF4-FFF2-40B4-BE49-F238E27FC236}">
                <a16:creationId xmlns:a16="http://schemas.microsoft.com/office/drawing/2014/main" id="{56FBE0EF-A92B-2518-AE6C-31E870969AD8}"/>
              </a:ext>
            </a:extLst>
          </p:cNvPr>
          <p:cNvPicPr>
            <a:picLocks noChangeAspect="1"/>
          </p:cNvPicPr>
          <p:nvPr/>
        </p:nvPicPr>
        <p:blipFill>
          <a:blip r:embed="rId9"/>
          <a:stretch>
            <a:fillRect/>
          </a:stretch>
        </p:blipFill>
        <p:spPr>
          <a:xfrm>
            <a:off x="335665" y="4428700"/>
            <a:ext cx="1983427" cy="1475327"/>
          </a:xfrm>
          <a:prstGeom prst="rect">
            <a:avLst/>
          </a:prstGeom>
        </p:spPr>
      </p:pic>
      <p:pic>
        <p:nvPicPr>
          <p:cNvPr id="24" name="图片 23">
            <a:extLst>
              <a:ext uri="{FF2B5EF4-FFF2-40B4-BE49-F238E27FC236}">
                <a16:creationId xmlns:a16="http://schemas.microsoft.com/office/drawing/2014/main" id="{58E61D48-CFB4-7A2B-374A-55E9D01E8342}"/>
              </a:ext>
            </a:extLst>
          </p:cNvPr>
          <p:cNvPicPr>
            <a:picLocks noChangeAspect="1"/>
          </p:cNvPicPr>
          <p:nvPr/>
        </p:nvPicPr>
        <p:blipFill>
          <a:blip r:embed="rId10"/>
          <a:stretch>
            <a:fillRect/>
          </a:stretch>
        </p:blipFill>
        <p:spPr>
          <a:xfrm>
            <a:off x="7190143" y="4373109"/>
            <a:ext cx="1785919" cy="1737651"/>
          </a:xfrm>
          <a:prstGeom prst="rect">
            <a:avLst/>
          </a:prstGeom>
        </p:spPr>
      </p:pic>
    </p:spTree>
    <p:extLst>
      <p:ext uri="{BB962C8B-B14F-4D97-AF65-F5344CB8AC3E}">
        <p14:creationId xmlns:p14="http://schemas.microsoft.com/office/powerpoint/2010/main" val="29002968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FF31FC-498E-63A2-5DA9-25BADAD86B06}"/>
              </a:ext>
            </a:extLst>
          </p:cNvPr>
          <p:cNvSpPr>
            <a:spLocks noGrp="1"/>
          </p:cNvSpPr>
          <p:nvPr>
            <p:ph type="title"/>
          </p:nvPr>
        </p:nvSpPr>
        <p:spPr/>
        <p:txBody>
          <a:bodyPr/>
          <a:lstStyle/>
          <a:p>
            <a:r>
              <a:rPr lang="zh-CN" altLang="en-US" dirty="0"/>
              <a:t>突变不是进化</a:t>
            </a:r>
          </a:p>
        </p:txBody>
      </p:sp>
      <p:sp>
        <p:nvSpPr>
          <p:cNvPr id="4" name="文本框 3">
            <a:extLst>
              <a:ext uri="{FF2B5EF4-FFF2-40B4-BE49-F238E27FC236}">
                <a16:creationId xmlns:a16="http://schemas.microsoft.com/office/drawing/2014/main" id="{1E492EEF-B975-1B11-FDD6-299CFF36036F}"/>
              </a:ext>
            </a:extLst>
          </p:cNvPr>
          <p:cNvSpPr txBox="1"/>
          <p:nvPr/>
        </p:nvSpPr>
        <p:spPr>
          <a:xfrm>
            <a:off x="958975" y="4677398"/>
            <a:ext cx="7397946" cy="1517851"/>
          </a:xfrm>
          <a:prstGeom prst="rect">
            <a:avLst/>
          </a:prstGeom>
          <a:noFill/>
        </p:spPr>
        <p:txBody>
          <a:bodyPr wrap="square">
            <a:spAutoFit/>
          </a:bodyPr>
          <a:lstStyle/>
          <a:p>
            <a:pPr>
              <a:lnSpc>
                <a:spcPts val="384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突变根本不是进化，突变也不可能导致进化。相反，自然界有无数的真实案例能证明：突变会为生物带来不良影响。</a:t>
            </a:r>
            <a:endParaRPr lang="zh-CN" altLang="en-US" sz="2800" dirty="0">
              <a:latin typeface="Microsoft YaHei" panose="020B0503020204020204" pitchFamily="34" charset="-122"/>
              <a:ea typeface="Microsoft YaHei" panose="020B0503020204020204" pitchFamily="34" charset="-122"/>
            </a:endParaRPr>
          </a:p>
        </p:txBody>
      </p:sp>
      <p:pic>
        <p:nvPicPr>
          <p:cNvPr id="8" name="图片 7">
            <a:extLst>
              <a:ext uri="{FF2B5EF4-FFF2-40B4-BE49-F238E27FC236}">
                <a16:creationId xmlns:a16="http://schemas.microsoft.com/office/drawing/2014/main" id="{ED82B7AA-96F6-9BE5-05A8-220147B2A7F4}"/>
              </a:ext>
            </a:extLst>
          </p:cNvPr>
          <p:cNvPicPr>
            <a:picLocks noChangeAspect="1"/>
          </p:cNvPicPr>
          <p:nvPr/>
        </p:nvPicPr>
        <p:blipFill>
          <a:blip r:embed="rId3"/>
          <a:stretch>
            <a:fillRect/>
          </a:stretch>
        </p:blipFill>
        <p:spPr>
          <a:xfrm>
            <a:off x="2135529" y="1624585"/>
            <a:ext cx="4872942" cy="27481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5244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17">
            <a:extLst>
              <a:ext uri="{FF2B5EF4-FFF2-40B4-BE49-F238E27FC236}">
                <a16:creationId xmlns:a16="http://schemas.microsoft.com/office/drawing/2014/main" id="{FEA7B731-1C39-7C80-BB30-F9E814D225C9}"/>
              </a:ext>
            </a:extLst>
          </p:cNvPr>
          <p:cNvSpPr>
            <a:spLocks noChangeArrowheads="1"/>
          </p:cNvSpPr>
          <p:nvPr/>
        </p:nvSpPr>
        <p:spPr bwMode="auto">
          <a:xfrm>
            <a:off x="1493520" y="5603202"/>
            <a:ext cx="6370319" cy="523220"/>
          </a:xfrm>
          <a:prstGeom prst="rect">
            <a:avLst/>
          </a:prstGeom>
          <a:noFill/>
          <a:ln>
            <a:noFill/>
          </a:ln>
          <a:effec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algn="ctr">
              <a:lnSpc>
                <a:spcPct val="100000"/>
              </a:lnSpc>
              <a:spcBef>
                <a:spcPct val="0"/>
              </a:spcBef>
              <a:buFontTx/>
              <a:buNone/>
            </a:pPr>
            <a:r>
              <a:rPr lang="zh-CN" altLang="en-US" dirty="0">
                <a:latin typeface="Arial" panose="020B0604020202020204" pitchFamily="34" charset="0"/>
                <a:ea typeface="微软雅黑" panose="020B0503020204020204" pitchFamily="34" charset="-122"/>
                <a:cs typeface="Arial" panose="020B0604020202020204" pitchFamily="34" charset="0"/>
              </a:rPr>
              <a:t>基因突变使鸡失去羽毛，冬天好冷啊！</a:t>
            </a:r>
          </a:p>
        </p:txBody>
      </p:sp>
      <p:sp>
        <p:nvSpPr>
          <p:cNvPr id="2" name="标题 1">
            <a:extLst>
              <a:ext uri="{FF2B5EF4-FFF2-40B4-BE49-F238E27FC236}">
                <a16:creationId xmlns:a16="http://schemas.microsoft.com/office/drawing/2014/main" id="{31E1AA2D-81F9-6E12-EFEB-D22754A6EA57}"/>
              </a:ext>
            </a:extLst>
          </p:cNvPr>
          <p:cNvSpPr>
            <a:spLocks noGrp="1"/>
          </p:cNvSpPr>
          <p:nvPr>
            <p:ph type="title"/>
          </p:nvPr>
        </p:nvSpPr>
        <p:spPr/>
        <p:txBody>
          <a:bodyPr/>
          <a:lstStyle/>
          <a:p>
            <a:r>
              <a:rPr lang="zh-CN" altLang="en-US" dirty="0"/>
              <a:t>自然界突变的例子</a:t>
            </a:r>
          </a:p>
        </p:txBody>
      </p:sp>
      <p:pic>
        <p:nvPicPr>
          <p:cNvPr id="4" name="图片 3">
            <a:extLst>
              <a:ext uri="{FF2B5EF4-FFF2-40B4-BE49-F238E27FC236}">
                <a16:creationId xmlns:a16="http://schemas.microsoft.com/office/drawing/2014/main" id="{3A6955AE-ABA2-C81D-CD9D-D174DBE9C437}"/>
              </a:ext>
            </a:extLst>
          </p:cNvPr>
          <p:cNvPicPr>
            <a:picLocks noChangeAspect="1"/>
          </p:cNvPicPr>
          <p:nvPr/>
        </p:nvPicPr>
        <p:blipFill>
          <a:blip r:embed="rId3"/>
          <a:stretch>
            <a:fillRect/>
          </a:stretch>
        </p:blipFill>
        <p:spPr>
          <a:xfrm>
            <a:off x="1588161" y="1419015"/>
            <a:ext cx="5967677" cy="405581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3" name="Rectangle 17">
            <a:extLst>
              <a:ext uri="{FF2B5EF4-FFF2-40B4-BE49-F238E27FC236}">
                <a16:creationId xmlns:a16="http://schemas.microsoft.com/office/drawing/2014/main" id="{FEA7B731-1C39-7C80-BB30-F9E814D225C9}"/>
              </a:ext>
            </a:extLst>
          </p:cNvPr>
          <p:cNvSpPr>
            <a:spLocks noChangeArrowheads="1"/>
          </p:cNvSpPr>
          <p:nvPr/>
        </p:nvSpPr>
        <p:spPr bwMode="auto">
          <a:xfrm>
            <a:off x="949124" y="5391950"/>
            <a:ext cx="7430947" cy="954107"/>
          </a:xfrm>
          <a:prstGeom prst="rect">
            <a:avLst/>
          </a:prstGeom>
          <a:noFill/>
          <a:ln>
            <a:noFill/>
          </a:ln>
          <a:effec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a:lnSpc>
                <a:spcPct val="100000"/>
              </a:lnSpc>
              <a:spcBef>
                <a:spcPct val="0"/>
              </a:spcBef>
              <a:buFontTx/>
              <a:buNone/>
            </a:pPr>
            <a:r>
              <a:rPr lang="zh-CN" altLang="en-US" dirty="0">
                <a:latin typeface="Arial" panose="020B0604020202020204" pitchFamily="34" charset="0"/>
                <a:ea typeface="微软雅黑" panose="020B0503020204020204" pitchFamily="34" charset="-122"/>
                <a:cs typeface="Arial" panose="020B0604020202020204" pitchFamily="34" charset="0"/>
              </a:rPr>
              <a:t>由于基因突变，长出</a:t>
            </a:r>
            <a:r>
              <a:rPr lang="en-US" altLang="zh-CN" dirty="0">
                <a:latin typeface="Arial" panose="020B0604020202020204" pitchFamily="34" charset="0"/>
                <a:ea typeface="微软雅黑" panose="020B0503020204020204" pitchFamily="34" charset="-122"/>
                <a:cs typeface="Arial" panose="020B0604020202020204" pitchFamily="34" charset="0"/>
              </a:rPr>
              <a:t>6</a:t>
            </a:r>
            <a:r>
              <a:rPr lang="zh-CN" altLang="en-US" dirty="0">
                <a:latin typeface="Arial" panose="020B0604020202020204" pitchFamily="34" charset="0"/>
                <a:ea typeface="微软雅黑" panose="020B0503020204020204" pitchFamily="34" charset="-122"/>
                <a:cs typeface="Arial" panose="020B0604020202020204" pitchFamily="34" charset="0"/>
              </a:rPr>
              <a:t>只脚的母牛不能像其他牛一样自由地生活。</a:t>
            </a:r>
          </a:p>
        </p:txBody>
      </p:sp>
      <p:sp>
        <p:nvSpPr>
          <p:cNvPr id="2" name="标题 1">
            <a:extLst>
              <a:ext uri="{FF2B5EF4-FFF2-40B4-BE49-F238E27FC236}">
                <a16:creationId xmlns:a16="http://schemas.microsoft.com/office/drawing/2014/main" id="{31E1AA2D-81F9-6E12-EFEB-D22754A6EA57}"/>
              </a:ext>
            </a:extLst>
          </p:cNvPr>
          <p:cNvSpPr>
            <a:spLocks noGrp="1"/>
          </p:cNvSpPr>
          <p:nvPr>
            <p:ph type="title"/>
          </p:nvPr>
        </p:nvSpPr>
        <p:spPr/>
        <p:txBody>
          <a:bodyPr/>
          <a:lstStyle/>
          <a:p>
            <a:r>
              <a:rPr lang="zh-CN" altLang="en-US" dirty="0"/>
              <a:t>自然界突变的例子</a:t>
            </a:r>
          </a:p>
        </p:txBody>
      </p:sp>
      <p:pic>
        <p:nvPicPr>
          <p:cNvPr id="9" name="图片 8">
            <a:extLst>
              <a:ext uri="{FF2B5EF4-FFF2-40B4-BE49-F238E27FC236}">
                <a16:creationId xmlns:a16="http://schemas.microsoft.com/office/drawing/2014/main" id="{7CD61B5D-8F20-A652-7824-B5B4EE671566}"/>
              </a:ext>
            </a:extLst>
          </p:cNvPr>
          <p:cNvPicPr>
            <a:picLocks noChangeAspect="1"/>
          </p:cNvPicPr>
          <p:nvPr/>
        </p:nvPicPr>
        <p:blipFill rotWithShape="1">
          <a:blip r:embed="rId3"/>
          <a:srcRect t="8836" b="5065"/>
          <a:stretch/>
        </p:blipFill>
        <p:spPr>
          <a:xfrm>
            <a:off x="1765096" y="1223871"/>
            <a:ext cx="5799002" cy="40917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14000680"/>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1B35CE1D-14F7-0285-80E6-0018E999966F}"/>
              </a:ext>
            </a:extLst>
          </p:cNvPr>
          <p:cNvSpPr txBox="1"/>
          <p:nvPr/>
        </p:nvSpPr>
        <p:spPr>
          <a:xfrm>
            <a:off x="779937" y="2848940"/>
            <a:ext cx="4475692" cy="3053593"/>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突变只会让生物原已存在的基因出现瑕疵和破坏，但不会为生物</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产生</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出新的功能和特征。</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突变不是进化。</a:t>
            </a:r>
            <a:endParaRPr lang="zh-CN" altLang="en-US" sz="2800" dirty="0">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25E250F9-2615-6D7C-7C82-F30078DBBBD7}"/>
              </a:ext>
            </a:extLst>
          </p:cNvPr>
          <p:cNvSpPr txBox="1"/>
          <p:nvPr/>
        </p:nvSpPr>
        <p:spPr>
          <a:xfrm>
            <a:off x="5613722" y="265704"/>
            <a:ext cx="2847372" cy="954107"/>
          </a:xfrm>
          <a:prstGeom prst="rect">
            <a:avLst/>
          </a:prstGeom>
          <a:solidFill>
            <a:srgbClr val="FF0000"/>
          </a:solidFill>
        </p:spPr>
        <p:txBody>
          <a:bodyPr wrap="square" rtlCol="0">
            <a:spAutoFit/>
          </a:bodyPr>
          <a:lstStyle/>
          <a:p>
            <a:pPr algn="ctr"/>
            <a:r>
              <a:rPr lang="zh-CN"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突变相当于</a:t>
            </a:r>
            <a:endParaRPr lang="en-US"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牌上的瑕疵</a:t>
            </a:r>
            <a:endParaRPr kumimoji="1" lang="zh-CN" altLang="en-US" sz="2800" b="1" dirty="0">
              <a:solidFill>
                <a:schemeClr val="bg1"/>
              </a:solidFill>
              <a:latin typeface="Microsoft YaHei" panose="020B0503020204020204" pitchFamily="34" charset="-122"/>
              <a:ea typeface="Microsoft YaHei" panose="020B0503020204020204" pitchFamily="34" charset="-122"/>
            </a:endParaRPr>
          </a:p>
        </p:txBody>
      </p:sp>
      <p:pic>
        <p:nvPicPr>
          <p:cNvPr id="9" name="图片 8">
            <a:extLst>
              <a:ext uri="{FF2B5EF4-FFF2-40B4-BE49-F238E27FC236}">
                <a16:creationId xmlns:a16="http://schemas.microsoft.com/office/drawing/2014/main" id="{A0A21ECB-8332-BDAC-0167-E814C9B2C515}"/>
              </a:ext>
            </a:extLst>
          </p:cNvPr>
          <p:cNvPicPr>
            <a:picLocks noChangeAspect="1"/>
          </p:cNvPicPr>
          <p:nvPr/>
        </p:nvPicPr>
        <p:blipFill>
          <a:blip r:embed="rId3"/>
          <a:stretch>
            <a:fillRect/>
          </a:stretch>
        </p:blipFill>
        <p:spPr>
          <a:xfrm>
            <a:off x="5255629" y="1309233"/>
            <a:ext cx="3436958" cy="4852176"/>
          </a:xfrm>
          <a:prstGeom prst="rect">
            <a:avLst/>
          </a:prstGeom>
          <a:effectLst>
            <a:outerShdw blurRad="50800" dist="38100" dir="2700000" algn="tl" rotWithShape="0">
              <a:prstClr val="black">
                <a:alpha val="40000"/>
              </a:prstClr>
            </a:outerShdw>
          </a:effectLst>
        </p:spPr>
      </p:pic>
      <p:sp>
        <p:nvSpPr>
          <p:cNvPr id="12" name="下箭头 11">
            <a:extLst>
              <a:ext uri="{FF2B5EF4-FFF2-40B4-BE49-F238E27FC236}">
                <a16:creationId xmlns:a16="http://schemas.microsoft.com/office/drawing/2014/main" id="{172FF2B1-96EA-2984-4DA3-2164BB5F841F}"/>
              </a:ext>
            </a:extLst>
          </p:cNvPr>
          <p:cNvSpPr/>
          <p:nvPr/>
        </p:nvSpPr>
        <p:spPr>
          <a:xfrm>
            <a:off x="6875361" y="1219811"/>
            <a:ext cx="347241" cy="875207"/>
          </a:xfrm>
          <a:prstGeom prst="downArrow">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30644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3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1B35CE1D-14F7-0285-80E6-0018E999966F}"/>
              </a:ext>
            </a:extLst>
          </p:cNvPr>
          <p:cNvSpPr txBox="1"/>
          <p:nvPr/>
        </p:nvSpPr>
        <p:spPr>
          <a:xfrm>
            <a:off x="775575" y="4760792"/>
            <a:ext cx="7681158" cy="1553117"/>
          </a:xfrm>
          <a:prstGeom prst="rect">
            <a:avLst/>
          </a:prstGeom>
          <a:noFill/>
        </p:spPr>
        <p:txBody>
          <a:bodyPr wrap="square">
            <a:spAutoFit/>
          </a:bodyPr>
          <a:lstStyle/>
          <a:p>
            <a:pPr marL="457200" indent="-4572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发生突变的乌龟不能变成忍者龟</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发生突变的人不能变成超人</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这些只能发生在想象的动画片和电影小说里！</a:t>
            </a:r>
            <a:endParaRPr lang="zh-CN" altLang="en-US" sz="2800" dirty="0">
              <a:latin typeface="Microsoft YaHei" panose="020B0503020204020204" pitchFamily="34" charset="-122"/>
              <a:ea typeface="Microsoft YaHei" panose="020B0503020204020204" pitchFamily="34" charset="-122"/>
            </a:endParaRPr>
          </a:p>
        </p:txBody>
      </p:sp>
      <p:pic>
        <p:nvPicPr>
          <p:cNvPr id="2" name="图片 3" descr="图片包含 建筑, 桌子, 游戏机, 房间&#10;&#10;描述已自动生成">
            <a:extLst>
              <a:ext uri="{FF2B5EF4-FFF2-40B4-BE49-F238E27FC236}">
                <a16:creationId xmlns:a16="http://schemas.microsoft.com/office/drawing/2014/main" id="{44F26360-D29A-E228-FB8D-A9221AF5CC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0020" y="378110"/>
            <a:ext cx="3488369" cy="194279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9">
            <a:extLst>
              <a:ext uri="{FF2B5EF4-FFF2-40B4-BE49-F238E27FC236}">
                <a16:creationId xmlns:a16="http://schemas.microsoft.com/office/drawing/2014/main" id="{0FFC00C2-6249-70AE-CB05-57E6133FFF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0020" y="2388884"/>
            <a:ext cx="3488369" cy="208023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B0857FBF-E56B-9BC2-817D-851444BA3BB1}"/>
              </a:ext>
            </a:extLst>
          </p:cNvPr>
          <p:cNvPicPr>
            <a:picLocks noChangeAspect="1"/>
          </p:cNvPicPr>
          <p:nvPr/>
        </p:nvPicPr>
        <p:blipFill>
          <a:blip r:embed="rId5"/>
          <a:stretch>
            <a:fillRect/>
          </a:stretch>
        </p:blipFill>
        <p:spPr>
          <a:xfrm>
            <a:off x="1036974" y="596565"/>
            <a:ext cx="2666925" cy="1553117"/>
          </a:xfrm>
          <a:prstGeom prst="rect">
            <a:avLst/>
          </a:prstGeom>
        </p:spPr>
      </p:pic>
      <p:pic>
        <p:nvPicPr>
          <p:cNvPr id="5" name="图片 4">
            <a:extLst>
              <a:ext uri="{FF2B5EF4-FFF2-40B4-BE49-F238E27FC236}">
                <a16:creationId xmlns:a16="http://schemas.microsoft.com/office/drawing/2014/main" id="{E0F7E5D8-64AC-1D27-8A2F-469320B3A173}"/>
              </a:ext>
            </a:extLst>
          </p:cNvPr>
          <p:cNvPicPr>
            <a:picLocks noChangeAspect="1"/>
          </p:cNvPicPr>
          <p:nvPr/>
        </p:nvPicPr>
        <p:blipFill>
          <a:blip r:embed="rId6"/>
          <a:stretch>
            <a:fillRect/>
          </a:stretch>
        </p:blipFill>
        <p:spPr>
          <a:xfrm>
            <a:off x="1301249" y="2306698"/>
            <a:ext cx="1874589" cy="2384893"/>
          </a:xfrm>
          <a:prstGeom prst="rect">
            <a:avLst/>
          </a:prstGeom>
        </p:spPr>
      </p:pic>
      <p:sp>
        <p:nvSpPr>
          <p:cNvPr id="11" name="右箭头 10">
            <a:extLst>
              <a:ext uri="{FF2B5EF4-FFF2-40B4-BE49-F238E27FC236}">
                <a16:creationId xmlns:a16="http://schemas.microsoft.com/office/drawing/2014/main" id="{600B356A-5115-B16F-8482-1B12A84325C5}"/>
              </a:ext>
            </a:extLst>
          </p:cNvPr>
          <p:cNvSpPr/>
          <p:nvPr/>
        </p:nvSpPr>
        <p:spPr>
          <a:xfrm>
            <a:off x="3703899" y="1185117"/>
            <a:ext cx="787079" cy="46298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右箭头 12">
            <a:extLst>
              <a:ext uri="{FF2B5EF4-FFF2-40B4-BE49-F238E27FC236}">
                <a16:creationId xmlns:a16="http://schemas.microsoft.com/office/drawing/2014/main" id="{2F642E8A-8793-5064-D5C8-B43163FFF0D4}"/>
              </a:ext>
            </a:extLst>
          </p:cNvPr>
          <p:cNvSpPr/>
          <p:nvPr/>
        </p:nvSpPr>
        <p:spPr>
          <a:xfrm>
            <a:off x="3703899" y="3182042"/>
            <a:ext cx="787079" cy="46298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4" name="图片 13">
            <a:extLst>
              <a:ext uri="{FF2B5EF4-FFF2-40B4-BE49-F238E27FC236}">
                <a16:creationId xmlns:a16="http://schemas.microsoft.com/office/drawing/2014/main" id="{5B83F8E4-4B58-BB13-A203-131FD205BC6E}"/>
              </a:ext>
            </a:extLst>
          </p:cNvPr>
          <p:cNvPicPr>
            <a:picLocks noChangeAspect="1"/>
          </p:cNvPicPr>
          <p:nvPr/>
        </p:nvPicPr>
        <p:blipFill>
          <a:blip r:embed="rId7"/>
          <a:stretch>
            <a:fillRect/>
          </a:stretch>
        </p:blipFill>
        <p:spPr>
          <a:xfrm>
            <a:off x="3520716" y="893994"/>
            <a:ext cx="1153445" cy="1153445"/>
          </a:xfrm>
          <a:prstGeom prst="rect">
            <a:avLst/>
          </a:prstGeom>
        </p:spPr>
      </p:pic>
      <p:pic>
        <p:nvPicPr>
          <p:cNvPr id="15" name="图片 14">
            <a:extLst>
              <a:ext uri="{FF2B5EF4-FFF2-40B4-BE49-F238E27FC236}">
                <a16:creationId xmlns:a16="http://schemas.microsoft.com/office/drawing/2014/main" id="{E1CA4403-0502-34C3-3151-D43B4BD814A4}"/>
              </a:ext>
            </a:extLst>
          </p:cNvPr>
          <p:cNvPicPr>
            <a:picLocks noChangeAspect="1"/>
          </p:cNvPicPr>
          <p:nvPr/>
        </p:nvPicPr>
        <p:blipFill>
          <a:blip r:embed="rId7"/>
          <a:stretch>
            <a:fillRect/>
          </a:stretch>
        </p:blipFill>
        <p:spPr>
          <a:xfrm>
            <a:off x="3520716" y="2896414"/>
            <a:ext cx="1153445" cy="1153445"/>
          </a:xfrm>
          <a:prstGeom prst="rect">
            <a:avLst/>
          </a:prstGeom>
        </p:spPr>
      </p:pic>
    </p:spTree>
    <p:extLst>
      <p:ext uri="{BB962C8B-B14F-4D97-AF65-F5344CB8AC3E}">
        <p14:creationId xmlns:p14="http://schemas.microsoft.com/office/powerpoint/2010/main" val="315210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1000"/>
                            </p:stCondLst>
                            <p:childTnLst>
                              <p:par>
                                <p:cTn id="11" presetID="53" presetClass="entr" presetSubtype="16" fill="hold" nodeType="afterEffect">
                                  <p:stCondLst>
                                    <p:cond delay="50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4FF95D56-2981-7F44-B112-7F5FACD64093}"/>
              </a:ext>
            </a:extLst>
          </p:cNvPr>
          <p:cNvSpPr>
            <a:spLocks noGrp="1"/>
          </p:cNvSpPr>
          <p:nvPr>
            <p:ph type="title"/>
          </p:nvPr>
        </p:nvSpPr>
        <p:spPr/>
        <p:txBody>
          <a:bodyPr/>
          <a:lstStyle/>
          <a:p>
            <a:r>
              <a:rPr lang="zh-CN" altLang="en-US" dirty="0"/>
              <a:t>科学事实：变异不是进化</a:t>
            </a:r>
          </a:p>
        </p:txBody>
      </p:sp>
      <p:sp>
        <p:nvSpPr>
          <p:cNvPr id="16" name="标题 1">
            <a:extLst>
              <a:ext uri="{FF2B5EF4-FFF2-40B4-BE49-F238E27FC236}">
                <a16:creationId xmlns:a16="http://schemas.microsoft.com/office/drawing/2014/main" id="{F72A6445-943A-3073-BA35-D085361D0F3A}"/>
              </a:ext>
            </a:extLst>
          </p:cNvPr>
          <p:cNvSpPr txBox="1">
            <a:spLocks/>
          </p:cNvSpPr>
          <p:nvPr/>
        </p:nvSpPr>
        <p:spPr>
          <a:xfrm>
            <a:off x="1137873" y="5985206"/>
            <a:ext cx="3726611" cy="1325563"/>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040"/>
              </a:lnSpc>
            </a:pPr>
            <a:r>
              <a:rPr lang="zh-CN" altLang="en-US" sz="2400" b="1" dirty="0">
                <a:latin typeface="Microsoft YaHei" panose="020B0503020204020204" pitchFamily="34" charset="-122"/>
                <a:ea typeface="Microsoft YaHei" panose="020B0503020204020204" pitchFamily="34" charset="-122"/>
                <a:cs typeface="Arial" panose="020B0604020202020204" pitchFamily="34" charset="0"/>
              </a:rPr>
              <a:t>进化论</a:t>
            </a:r>
            <a:endParaRPr lang="en-US" altLang="zh-CN" sz="2400" b="1"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ts val="3040"/>
              </a:lnSpc>
            </a:pP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一类变成另一类</a:t>
            </a:r>
          </a:p>
        </p:txBody>
      </p:sp>
      <p:grpSp>
        <p:nvGrpSpPr>
          <p:cNvPr id="21" name="组合 20">
            <a:extLst>
              <a:ext uri="{FF2B5EF4-FFF2-40B4-BE49-F238E27FC236}">
                <a16:creationId xmlns:a16="http://schemas.microsoft.com/office/drawing/2014/main" id="{1FC54E8E-44AF-ACD9-EE9C-E5D49C9B6B2E}"/>
              </a:ext>
            </a:extLst>
          </p:cNvPr>
          <p:cNvGrpSpPr/>
          <p:nvPr/>
        </p:nvGrpSpPr>
        <p:grpSpPr>
          <a:xfrm>
            <a:off x="1867809" y="3944235"/>
            <a:ext cx="2098528" cy="2174622"/>
            <a:chOff x="4291989" y="1901926"/>
            <a:chExt cx="3649770" cy="3649770"/>
          </a:xfrm>
          <a:effectLst>
            <a:outerShdw blurRad="50800" dist="38100" dir="2700000" algn="tl" rotWithShape="0">
              <a:prstClr val="black">
                <a:alpha val="40000"/>
              </a:prstClr>
            </a:outerShdw>
          </a:effectLst>
        </p:grpSpPr>
        <p:pic>
          <p:nvPicPr>
            <p:cNvPr id="20" name="图片 19">
              <a:extLst>
                <a:ext uri="{FF2B5EF4-FFF2-40B4-BE49-F238E27FC236}">
                  <a16:creationId xmlns:a16="http://schemas.microsoft.com/office/drawing/2014/main" id="{099948AC-5E0D-9120-2026-1BCF290569B0}"/>
                </a:ext>
              </a:extLst>
            </p:cNvPr>
            <p:cNvPicPr>
              <a:picLocks noChangeAspect="1"/>
            </p:cNvPicPr>
            <p:nvPr/>
          </p:nvPicPr>
          <p:blipFill>
            <a:blip r:embed="rId3"/>
            <a:stretch>
              <a:fillRect/>
            </a:stretch>
          </p:blipFill>
          <p:spPr>
            <a:xfrm>
              <a:off x="4291989" y="1901926"/>
              <a:ext cx="3649770" cy="3649770"/>
            </a:xfrm>
            <a:prstGeom prst="rect">
              <a:avLst/>
            </a:prstGeom>
          </p:spPr>
        </p:pic>
        <p:pic>
          <p:nvPicPr>
            <p:cNvPr id="18" name="图片 17">
              <a:extLst>
                <a:ext uri="{FF2B5EF4-FFF2-40B4-BE49-F238E27FC236}">
                  <a16:creationId xmlns:a16="http://schemas.microsoft.com/office/drawing/2014/main" id="{DFDDCD1F-DA8C-7C38-265A-0EEC7378D262}"/>
                </a:ext>
              </a:extLst>
            </p:cNvPr>
            <p:cNvPicPr>
              <a:picLocks noChangeAspect="1"/>
            </p:cNvPicPr>
            <p:nvPr/>
          </p:nvPicPr>
          <p:blipFill rotWithShape="1">
            <a:blip r:embed="rId4"/>
            <a:srcRect t="1621"/>
            <a:stretch/>
          </p:blipFill>
          <p:spPr>
            <a:xfrm>
              <a:off x="5091996" y="2176041"/>
              <a:ext cx="2112183" cy="3106511"/>
            </a:xfrm>
            <a:prstGeom prst="rect">
              <a:avLst/>
            </a:prstGeom>
          </p:spPr>
        </p:pic>
      </p:grpSp>
      <p:pic>
        <p:nvPicPr>
          <p:cNvPr id="15" name="图片 14">
            <a:extLst>
              <a:ext uri="{FF2B5EF4-FFF2-40B4-BE49-F238E27FC236}">
                <a16:creationId xmlns:a16="http://schemas.microsoft.com/office/drawing/2014/main" id="{E231FCB0-454D-A0D8-E7DB-9B7FCAE07216}"/>
              </a:ext>
            </a:extLst>
          </p:cNvPr>
          <p:cNvPicPr>
            <a:picLocks noChangeAspect="1"/>
          </p:cNvPicPr>
          <p:nvPr/>
        </p:nvPicPr>
        <p:blipFill>
          <a:blip r:embed="rId3"/>
          <a:stretch>
            <a:fillRect/>
          </a:stretch>
        </p:blipFill>
        <p:spPr>
          <a:xfrm>
            <a:off x="6199810" y="3944235"/>
            <a:ext cx="2174622" cy="2174622"/>
          </a:xfrm>
          <a:prstGeom prst="rect">
            <a:avLst/>
          </a:prstGeom>
          <a:effectLst>
            <a:outerShdw blurRad="50800" dist="38100" dir="2700000" algn="tl" rotWithShape="0">
              <a:prstClr val="black">
                <a:alpha val="40000"/>
              </a:prstClr>
            </a:outerShdw>
          </a:effectLst>
        </p:spPr>
      </p:pic>
      <p:sp>
        <p:nvSpPr>
          <p:cNvPr id="19" name="标题 1">
            <a:extLst>
              <a:ext uri="{FF2B5EF4-FFF2-40B4-BE49-F238E27FC236}">
                <a16:creationId xmlns:a16="http://schemas.microsoft.com/office/drawing/2014/main" id="{B02365B6-F5F9-E898-F6CA-E8B6056DE196}"/>
              </a:ext>
            </a:extLst>
          </p:cNvPr>
          <p:cNvSpPr txBox="1">
            <a:spLocks/>
          </p:cNvSpPr>
          <p:nvPr/>
        </p:nvSpPr>
        <p:spPr>
          <a:xfrm>
            <a:off x="5761029" y="5985206"/>
            <a:ext cx="2960061" cy="1325563"/>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040"/>
              </a:lnSpc>
            </a:pPr>
            <a:r>
              <a:rPr lang="zh-CN" altLang="en-US" sz="2400" b="1" dirty="0">
                <a:latin typeface="Microsoft YaHei" panose="020B0503020204020204" pitchFamily="34" charset="-122"/>
                <a:ea typeface="Microsoft YaHei" panose="020B0503020204020204" pitchFamily="34" charset="-122"/>
                <a:cs typeface="Arial" panose="020B0604020202020204" pitchFamily="34" charset="0"/>
              </a:rPr>
              <a:t>创造论</a:t>
            </a:r>
            <a:endParaRPr lang="en-US" altLang="zh-CN" sz="2400" b="1" dirty="0">
              <a:latin typeface="Microsoft YaHei" panose="020B0503020204020204" pitchFamily="34" charset="-122"/>
              <a:ea typeface="Microsoft YaHei" panose="020B0503020204020204" pitchFamily="34" charset="-122"/>
              <a:cs typeface="Arial" panose="020B0604020202020204" pitchFamily="34" charset="0"/>
            </a:endParaRPr>
          </a:p>
          <a:p>
            <a:pPr algn="ctr">
              <a:lnSpc>
                <a:spcPts val="3040"/>
              </a:lnSpc>
            </a:pP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各从其类</a:t>
            </a:r>
          </a:p>
        </p:txBody>
      </p:sp>
      <p:pic>
        <p:nvPicPr>
          <p:cNvPr id="2" name="图片 1">
            <a:extLst>
              <a:ext uri="{FF2B5EF4-FFF2-40B4-BE49-F238E27FC236}">
                <a16:creationId xmlns:a16="http://schemas.microsoft.com/office/drawing/2014/main" id="{E90B50F2-B1FD-87FE-5839-FADB12FB6568}"/>
              </a:ext>
            </a:extLst>
          </p:cNvPr>
          <p:cNvPicPr>
            <a:picLocks noChangeAspect="1"/>
          </p:cNvPicPr>
          <p:nvPr/>
        </p:nvPicPr>
        <p:blipFill>
          <a:blip r:embed="rId5"/>
          <a:stretch>
            <a:fillRect/>
          </a:stretch>
        </p:blipFill>
        <p:spPr>
          <a:xfrm>
            <a:off x="6282398" y="1483378"/>
            <a:ext cx="2092033" cy="2520576"/>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10DE50C0-9967-08A4-2880-FC8D84307DFE}"/>
              </a:ext>
            </a:extLst>
          </p:cNvPr>
          <p:cNvPicPr>
            <a:picLocks noChangeAspect="1"/>
          </p:cNvPicPr>
          <p:nvPr/>
        </p:nvPicPr>
        <p:blipFill rotWithShape="1">
          <a:blip r:embed="rId6"/>
          <a:srcRect l="18651" t="22154" r="19314" b="21720"/>
          <a:stretch/>
        </p:blipFill>
        <p:spPr>
          <a:xfrm>
            <a:off x="461593" y="1480324"/>
            <a:ext cx="4952778" cy="25205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F49B7CAC-6EFD-047A-F8A9-CC02E9B0F551}"/>
              </a:ext>
            </a:extLst>
          </p:cNvPr>
          <p:cNvPicPr>
            <a:picLocks noChangeAspect="1"/>
          </p:cNvPicPr>
          <p:nvPr/>
        </p:nvPicPr>
        <p:blipFill>
          <a:blip r:embed="rId7"/>
          <a:stretch>
            <a:fillRect/>
          </a:stretch>
        </p:blipFill>
        <p:spPr>
          <a:xfrm>
            <a:off x="2186402" y="3465826"/>
            <a:ext cx="1461342" cy="1461342"/>
          </a:xfrm>
          <a:prstGeom prst="rect">
            <a:avLst/>
          </a:prstGeom>
        </p:spPr>
      </p:pic>
      <p:pic>
        <p:nvPicPr>
          <p:cNvPr id="5" name="图片 4">
            <a:extLst>
              <a:ext uri="{FF2B5EF4-FFF2-40B4-BE49-F238E27FC236}">
                <a16:creationId xmlns:a16="http://schemas.microsoft.com/office/drawing/2014/main" id="{17BEAA11-0953-E88C-0420-BBCA98692483}"/>
              </a:ext>
            </a:extLst>
          </p:cNvPr>
          <p:cNvPicPr>
            <a:picLocks noChangeAspect="1"/>
          </p:cNvPicPr>
          <p:nvPr/>
        </p:nvPicPr>
        <p:blipFill>
          <a:blip r:embed="rId8"/>
          <a:stretch>
            <a:fillRect/>
          </a:stretch>
        </p:blipFill>
        <p:spPr>
          <a:xfrm>
            <a:off x="7739327" y="3465826"/>
            <a:ext cx="1327468" cy="1327468"/>
          </a:xfrm>
          <a:prstGeom prst="rect">
            <a:avLst/>
          </a:prstGeom>
        </p:spPr>
      </p:pic>
    </p:spTree>
    <p:extLst>
      <p:ext uri="{BB962C8B-B14F-4D97-AF65-F5344CB8AC3E}">
        <p14:creationId xmlns:p14="http://schemas.microsoft.com/office/powerpoint/2010/main" val="346818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25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5A9B0CD1-E5EB-D493-AE1C-E51070C40039}"/>
              </a:ext>
            </a:extLst>
          </p:cNvPr>
          <p:cNvPicPr>
            <a:picLocks noChangeAspect="1"/>
          </p:cNvPicPr>
          <p:nvPr/>
        </p:nvPicPr>
        <p:blipFill>
          <a:blip r:embed="rId3"/>
          <a:stretch>
            <a:fillRect/>
          </a:stretch>
        </p:blipFill>
        <p:spPr>
          <a:xfrm>
            <a:off x="326110" y="2110629"/>
            <a:ext cx="3003376" cy="361860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608DAD1D-5984-7057-3B6E-13002C426F1A}"/>
              </a:ext>
            </a:extLst>
          </p:cNvPr>
          <p:cNvSpPr txBox="1"/>
          <p:nvPr/>
        </p:nvSpPr>
        <p:spPr>
          <a:xfrm>
            <a:off x="3602762" y="2055177"/>
            <a:ext cx="4880708" cy="2053254"/>
          </a:xfrm>
          <a:prstGeom prst="rect">
            <a:avLst/>
          </a:prstGeom>
          <a:noFill/>
        </p:spPr>
        <p:txBody>
          <a:bodyPr wrap="square">
            <a:spAutoFit/>
          </a:bodyPr>
          <a:lstStyle/>
          <a:p>
            <a:pPr>
              <a:lnSpc>
                <a:spcPts val="3880"/>
              </a:lnSpc>
            </a:pPr>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神</a:t>
            </a:r>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所创造“各从其类”中的“类”相当于“界门纲目科属种”中的哪一个级别？</a:t>
            </a:r>
            <a:endParaRPr lang="en-US"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80"/>
              </a:lnSpc>
            </a:pPr>
            <a:endPar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6DA7B736-BF72-3D02-4C92-B7FF4D04870E}"/>
              </a:ext>
            </a:extLst>
          </p:cNvPr>
          <p:cNvSpPr txBox="1"/>
          <p:nvPr/>
        </p:nvSpPr>
        <p:spPr>
          <a:xfrm>
            <a:off x="3602762" y="4144638"/>
            <a:ext cx="4880708" cy="1553117"/>
          </a:xfrm>
          <a:prstGeom prst="rect">
            <a:avLst/>
          </a:prstGeom>
          <a:noFill/>
        </p:spPr>
        <p:txBody>
          <a:bodyPr wrap="square">
            <a:spAutoFit/>
          </a:bodyPr>
          <a:lstStyle/>
          <a:p>
            <a:pPr>
              <a:lnSpc>
                <a:spcPts val="388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在陆地脊椎动物的范畴中，“各从其类”中的“类”</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大概</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相当于分类学的“科”。</a:t>
            </a:r>
            <a:endParaRPr lang="zh-CN" altLang="en-US" sz="2800" dirty="0">
              <a:latin typeface="Microsoft YaHei" panose="020B0503020204020204" pitchFamily="34" charset="-122"/>
              <a:ea typeface="Microsoft YaHei" panose="020B0503020204020204" pitchFamily="34" charset="-122"/>
            </a:endParaRPr>
          </a:p>
        </p:txBody>
      </p:sp>
      <p:sp>
        <p:nvSpPr>
          <p:cNvPr id="10" name="标题 9">
            <a:extLst>
              <a:ext uri="{FF2B5EF4-FFF2-40B4-BE49-F238E27FC236}">
                <a16:creationId xmlns:a16="http://schemas.microsoft.com/office/drawing/2014/main" id="{223BD23A-2D43-2B99-145F-DEE63E886DD1}"/>
              </a:ext>
            </a:extLst>
          </p:cNvPr>
          <p:cNvSpPr>
            <a:spLocks noGrp="1"/>
          </p:cNvSpPr>
          <p:nvPr>
            <p:ph type="title"/>
          </p:nvPr>
        </p:nvSpPr>
        <p:spPr>
          <a:xfrm>
            <a:off x="0" y="414312"/>
            <a:ext cx="9144000" cy="1325563"/>
          </a:xfrm>
        </p:spPr>
        <p:txBody>
          <a:bodyPr/>
          <a:lstStyle/>
          <a:p>
            <a:r>
              <a:rPr lang="zh-CN" altLang="en-US" dirty="0"/>
              <a:t>想一想</a:t>
            </a:r>
          </a:p>
        </p:txBody>
      </p:sp>
      <p:cxnSp>
        <p:nvCxnSpPr>
          <p:cNvPr id="12" name="直线连接符 11">
            <a:extLst>
              <a:ext uri="{FF2B5EF4-FFF2-40B4-BE49-F238E27FC236}">
                <a16:creationId xmlns:a16="http://schemas.microsoft.com/office/drawing/2014/main" id="{9CC7D801-6845-F6BB-437C-FEE080C5B010}"/>
              </a:ext>
            </a:extLst>
          </p:cNvPr>
          <p:cNvCxnSpPr/>
          <p:nvPr/>
        </p:nvCxnSpPr>
        <p:spPr>
          <a:xfrm>
            <a:off x="3602762" y="4653023"/>
            <a:ext cx="488070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直线连接符 13">
            <a:extLst>
              <a:ext uri="{FF2B5EF4-FFF2-40B4-BE49-F238E27FC236}">
                <a16:creationId xmlns:a16="http://schemas.microsoft.com/office/drawing/2014/main" id="{15CF21CD-7797-0928-F1CC-75B9BC0F17FD}"/>
              </a:ext>
            </a:extLst>
          </p:cNvPr>
          <p:cNvCxnSpPr/>
          <p:nvPr/>
        </p:nvCxnSpPr>
        <p:spPr>
          <a:xfrm>
            <a:off x="3602762" y="5173884"/>
            <a:ext cx="488070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线连接符 14">
            <a:extLst>
              <a:ext uri="{FF2B5EF4-FFF2-40B4-BE49-F238E27FC236}">
                <a16:creationId xmlns:a16="http://schemas.microsoft.com/office/drawing/2014/main" id="{74783A5C-5728-A9AF-3E2A-A29EA937D86E}"/>
              </a:ext>
            </a:extLst>
          </p:cNvPr>
          <p:cNvCxnSpPr/>
          <p:nvPr/>
        </p:nvCxnSpPr>
        <p:spPr>
          <a:xfrm>
            <a:off x="3602762" y="5683170"/>
            <a:ext cx="4880708" cy="0"/>
          </a:xfrm>
          <a:prstGeom prst="line">
            <a:avLst/>
          </a:prstGeom>
          <a:ln w="28575"/>
        </p:spPr>
        <p:style>
          <a:lnRef idx="1">
            <a:schemeClr val="dk1"/>
          </a:lnRef>
          <a:fillRef idx="0">
            <a:schemeClr val="dk1"/>
          </a:fillRef>
          <a:effectRef idx="0">
            <a:schemeClr val="dk1"/>
          </a:effectRef>
          <a:fontRef idx="minor">
            <a:schemeClr val="tx1"/>
          </a:fontRef>
        </p:style>
      </p:cxnSp>
      <p:pic>
        <p:nvPicPr>
          <p:cNvPr id="2" name="图片 1">
            <a:extLst>
              <a:ext uri="{FF2B5EF4-FFF2-40B4-BE49-F238E27FC236}">
                <a16:creationId xmlns:a16="http://schemas.microsoft.com/office/drawing/2014/main" id="{9CA26588-BB19-26D6-6976-550B991DCA83}"/>
              </a:ext>
            </a:extLst>
          </p:cNvPr>
          <p:cNvPicPr>
            <a:picLocks noChangeAspect="1"/>
          </p:cNvPicPr>
          <p:nvPr/>
        </p:nvPicPr>
        <p:blipFill rotWithShape="1">
          <a:blip r:embed="rId4"/>
          <a:srcRect b="24326"/>
          <a:stretch/>
        </p:blipFill>
        <p:spPr>
          <a:xfrm>
            <a:off x="7091606" y="344410"/>
            <a:ext cx="2052394" cy="1553116"/>
          </a:xfrm>
          <a:prstGeom prst="rect">
            <a:avLst/>
          </a:prstGeom>
        </p:spPr>
      </p:pic>
    </p:spTree>
    <p:extLst>
      <p:ext uri="{BB962C8B-B14F-4D97-AF65-F5344CB8AC3E}">
        <p14:creationId xmlns:p14="http://schemas.microsoft.com/office/powerpoint/2010/main" val="59511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7A87E8C5-393B-F8C7-266E-89167A687EAB}"/>
              </a:ext>
            </a:extLst>
          </p:cNvPr>
          <p:cNvPicPr>
            <a:picLocks noChangeAspect="1" noChangeArrowheads="1"/>
          </p:cNvPicPr>
          <p:nvPr/>
        </p:nvPicPr>
        <p:blipFill>
          <a:blip r:embed="rId3" cstate="print"/>
          <a:srcRect/>
          <a:stretch>
            <a:fillRect/>
          </a:stretch>
        </p:blipFill>
        <p:spPr bwMode="auto">
          <a:xfrm>
            <a:off x="4666172" y="2172823"/>
            <a:ext cx="3838599" cy="324921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6">
            <a:extLst>
              <a:ext uri="{FF2B5EF4-FFF2-40B4-BE49-F238E27FC236}">
                <a16:creationId xmlns:a16="http://schemas.microsoft.com/office/drawing/2014/main" id="{8E901B05-101A-8D16-07A2-4A405032E868}"/>
              </a:ext>
            </a:extLst>
          </p:cNvPr>
          <p:cNvSpPr txBox="1"/>
          <p:nvPr/>
        </p:nvSpPr>
        <p:spPr>
          <a:xfrm>
            <a:off x="787080" y="5575701"/>
            <a:ext cx="3749839" cy="523220"/>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马科</a:t>
            </a:r>
            <a:endParaRPr lang="en-AU" altLang="en-US" sz="2800" b="1"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7" name="TextBox 7">
            <a:extLst>
              <a:ext uri="{FF2B5EF4-FFF2-40B4-BE49-F238E27FC236}">
                <a16:creationId xmlns:a16="http://schemas.microsoft.com/office/drawing/2014/main" id="{54CD45D8-7F26-7F60-DC90-62E22FE976C8}"/>
              </a:ext>
            </a:extLst>
          </p:cNvPr>
          <p:cNvSpPr txBox="1"/>
          <p:nvPr/>
        </p:nvSpPr>
        <p:spPr>
          <a:xfrm rot="2385">
            <a:off x="4666199" y="5580446"/>
            <a:ext cx="3838534" cy="523220"/>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猫科</a:t>
            </a:r>
            <a:endParaRPr lang="en-AU" altLang="en-US" sz="2800" b="1"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8" name="Picture 2" descr="Image result for image: equid family">
            <a:extLst>
              <a:ext uri="{FF2B5EF4-FFF2-40B4-BE49-F238E27FC236}">
                <a16:creationId xmlns:a16="http://schemas.microsoft.com/office/drawing/2014/main" id="{17FBA509-07CE-3FCE-CB74-86AA1B31D4AA}"/>
              </a:ext>
            </a:extLst>
          </p:cNvPr>
          <p:cNvPicPr>
            <a:picLocks noChangeAspect="1" noChangeArrowheads="1"/>
          </p:cNvPicPr>
          <p:nvPr/>
        </p:nvPicPr>
        <p:blipFill>
          <a:blip r:embed="rId4" cstate="print"/>
          <a:srcRect/>
          <a:stretch>
            <a:fillRect/>
          </a:stretch>
        </p:blipFill>
        <p:spPr bwMode="auto">
          <a:xfrm>
            <a:off x="787080" y="2160873"/>
            <a:ext cx="3749840" cy="324921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标题 8">
            <a:extLst>
              <a:ext uri="{FF2B5EF4-FFF2-40B4-BE49-F238E27FC236}">
                <a16:creationId xmlns:a16="http://schemas.microsoft.com/office/drawing/2014/main" id="{52E007A5-F283-A2DA-599D-D4E32D90C2CD}"/>
              </a:ext>
            </a:extLst>
          </p:cNvPr>
          <p:cNvSpPr>
            <a:spLocks noGrp="1"/>
          </p:cNvSpPr>
          <p:nvPr>
            <p:ph type="title"/>
          </p:nvPr>
        </p:nvSpPr>
        <p:spPr/>
        <p:txBody>
          <a:bodyPr/>
          <a:lstStyle/>
          <a:p>
            <a:r>
              <a:rPr lang="zh-CN" altLang="en-US" dirty="0"/>
              <a:t>“类”大概相当于“科”</a:t>
            </a:r>
          </a:p>
        </p:txBody>
      </p:sp>
    </p:spTree>
    <p:extLst>
      <p:ext uri="{BB962C8B-B14F-4D97-AF65-F5344CB8AC3E}">
        <p14:creationId xmlns:p14="http://schemas.microsoft.com/office/powerpoint/2010/main" val="32309307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15ABDB-C539-7F48-B23E-0A91C8C7A95F}"/>
              </a:ext>
            </a:extLst>
          </p:cNvPr>
          <p:cNvSpPr>
            <a:spLocks noGrp="1"/>
          </p:cNvSpPr>
          <p:nvPr>
            <p:ph type="title"/>
          </p:nvPr>
        </p:nvSpPr>
        <p:spPr/>
        <p:txBody>
          <a:bodyPr/>
          <a:lstStyle/>
          <a:p>
            <a:r>
              <a:rPr lang="zh-CN" altLang="en-US" dirty="0"/>
              <a:t>同类才能交配生育</a:t>
            </a:r>
          </a:p>
        </p:txBody>
      </p:sp>
      <p:sp>
        <p:nvSpPr>
          <p:cNvPr id="28" name="文本框 27">
            <a:extLst>
              <a:ext uri="{FF2B5EF4-FFF2-40B4-BE49-F238E27FC236}">
                <a16:creationId xmlns:a16="http://schemas.microsoft.com/office/drawing/2014/main" id="{83501E2F-2D3E-C448-9DE2-184E9AD6506F}"/>
              </a:ext>
            </a:extLst>
          </p:cNvPr>
          <p:cNvSpPr txBox="1"/>
          <p:nvPr/>
        </p:nvSpPr>
        <p:spPr>
          <a:xfrm>
            <a:off x="6747" y="5368675"/>
            <a:ext cx="9137252" cy="954107"/>
          </a:xfrm>
          <a:prstGeom prst="rect">
            <a:avLst/>
          </a:prstGeom>
          <a:noFill/>
        </p:spPr>
        <p:txBody>
          <a:bodyPr wrap="square">
            <a:spAutoFit/>
          </a:bodyPr>
          <a:lstStyle/>
          <a:p>
            <a:pPr algn="ctr"/>
            <a:r>
              <a:rPr lang="zh-CN" altLang="zh-CN" sz="2800" b="1"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骡子</a:t>
            </a:r>
            <a:endParaRPr lang="en-US" altLang="zh-CN" sz="2800" b="1"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endParaRPr>
          </a:p>
          <a:p>
            <a:pPr algn="ct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马和</a:t>
            </a:r>
            <a:r>
              <a:rPr lang="zh-CN" altLang="zh-CN"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驴</a:t>
            </a:r>
            <a:r>
              <a:rPr lang="zh-CN" altLang="en-US"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的杂</a:t>
            </a:r>
            <a:r>
              <a:rPr lang="zh-CN" altLang="zh-CN"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交</a:t>
            </a:r>
            <a:endParaRPr lang="zh-CN" altLang="en-US" sz="2800" dirty="0">
              <a:latin typeface="Microsoft YaHei" panose="020B0503020204020204" pitchFamily="34" charset="-122"/>
              <a:ea typeface="Microsoft YaHei" panose="020B0503020204020204" pitchFamily="34" charset="-122"/>
            </a:endParaRPr>
          </a:p>
        </p:txBody>
      </p:sp>
      <p:sp>
        <p:nvSpPr>
          <p:cNvPr id="23" name="文本框 22">
            <a:extLst>
              <a:ext uri="{FF2B5EF4-FFF2-40B4-BE49-F238E27FC236}">
                <a16:creationId xmlns:a16="http://schemas.microsoft.com/office/drawing/2014/main" id="{0B3C4BD8-A8E8-A942-A49F-B05F05F7993C}"/>
              </a:ext>
            </a:extLst>
          </p:cNvPr>
          <p:cNvSpPr txBox="1"/>
          <p:nvPr/>
        </p:nvSpPr>
        <p:spPr>
          <a:xfrm>
            <a:off x="2896782" y="1715887"/>
            <a:ext cx="835900" cy="523220"/>
          </a:xfrm>
          <a:prstGeom prst="rect">
            <a:avLst/>
          </a:prstGeom>
          <a:noFill/>
        </p:spPr>
        <p:txBody>
          <a:bodyPr wrap="square">
            <a:spAutoFit/>
          </a:bodyPr>
          <a:lstStyle/>
          <a:p>
            <a:pPr algn="ctr"/>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马</a:t>
            </a:r>
            <a:endParaRPr lang="zh-CN" altLang="en-US" sz="2800" b="1" dirty="0">
              <a:latin typeface="Microsoft YaHei" panose="020B0503020204020204" pitchFamily="34" charset="-122"/>
              <a:ea typeface="Microsoft YaHei" panose="020B0503020204020204" pitchFamily="34" charset="-122"/>
            </a:endParaRPr>
          </a:p>
        </p:txBody>
      </p:sp>
      <p:sp>
        <p:nvSpPr>
          <p:cNvPr id="24" name="文本框 23">
            <a:extLst>
              <a:ext uri="{FF2B5EF4-FFF2-40B4-BE49-F238E27FC236}">
                <a16:creationId xmlns:a16="http://schemas.microsoft.com/office/drawing/2014/main" id="{AA3736AA-5090-7141-85A3-5E808F6C99B9}"/>
              </a:ext>
            </a:extLst>
          </p:cNvPr>
          <p:cNvSpPr txBox="1"/>
          <p:nvPr/>
        </p:nvSpPr>
        <p:spPr>
          <a:xfrm>
            <a:off x="4223074" y="1715887"/>
            <a:ext cx="835900" cy="523220"/>
          </a:xfrm>
          <a:prstGeom prst="rect">
            <a:avLst/>
          </a:prstGeom>
          <a:noFill/>
        </p:spPr>
        <p:txBody>
          <a:bodyPr wrap="square">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驴</a:t>
            </a:r>
            <a:endParaRPr lang="zh-CN" altLang="en-US" sz="2800" b="1" dirty="0">
              <a:latin typeface="Microsoft YaHei" panose="020B0503020204020204" pitchFamily="34" charset="-122"/>
              <a:ea typeface="Microsoft YaHei" panose="020B0503020204020204" pitchFamily="34" charset="-122"/>
            </a:endParaRPr>
          </a:p>
        </p:txBody>
      </p:sp>
      <p:sp>
        <p:nvSpPr>
          <p:cNvPr id="25" name="文本框 24">
            <a:extLst>
              <a:ext uri="{FF2B5EF4-FFF2-40B4-BE49-F238E27FC236}">
                <a16:creationId xmlns:a16="http://schemas.microsoft.com/office/drawing/2014/main" id="{1369F71E-9144-DD4A-A53F-1C31E55855F1}"/>
              </a:ext>
            </a:extLst>
          </p:cNvPr>
          <p:cNvSpPr txBox="1"/>
          <p:nvPr/>
        </p:nvSpPr>
        <p:spPr>
          <a:xfrm>
            <a:off x="5708011" y="1715887"/>
            <a:ext cx="835900" cy="523220"/>
          </a:xfrm>
          <a:prstGeom prst="rect">
            <a:avLst/>
          </a:prstGeom>
          <a:noFill/>
        </p:spPr>
        <p:txBody>
          <a:bodyPr wrap="square">
            <a:spAutoFit/>
          </a:bodyPr>
          <a:lstStyle/>
          <a:p>
            <a:pPr algn="ctr"/>
            <a:r>
              <a:rPr lang="zh-CN" altLang="zh-CN" sz="2800" b="1" kern="0" dirty="0">
                <a:latin typeface="Microsoft YaHei" panose="020B0503020204020204" pitchFamily="34" charset="-122"/>
                <a:ea typeface="Microsoft YaHei" panose="020B0503020204020204" pitchFamily="34" charset="-122"/>
                <a:cs typeface="Helvetica" panose="020B0604020202020204" pitchFamily="34" charset="0"/>
              </a:rPr>
              <a:t>骡</a:t>
            </a:r>
            <a:endParaRPr lang="zh-CN" altLang="en-US" sz="2800" b="1" dirty="0">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7F15F4C4-D415-7D49-9349-EA14A4D67920}"/>
              </a:ext>
            </a:extLst>
          </p:cNvPr>
          <p:cNvPicPr>
            <a:picLocks noChangeAspect="1"/>
          </p:cNvPicPr>
          <p:nvPr/>
        </p:nvPicPr>
        <p:blipFill rotWithShape="1">
          <a:blip r:embed="rId3"/>
          <a:srcRect l="10148" t="14972" r="5944" b="13481"/>
          <a:stretch/>
        </p:blipFill>
        <p:spPr>
          <a:xfrm>
            <a:off x="1842364" y="2239107"/>
            <a:ext cx="5416055" cy="30993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329538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15ABDB-C539-7F48-B23E-0A91C8C7A95F}"/>
              </a:ext>
            </a:extLst>
          </p:cNvPr>
          <p:cNvSpPr>
            <a:spLocks noGrp="1"/>
          </p:cNvSpPr>
          <p:nvPr>
            <p:ph type="title"/>
          </p:nvPr>
        </p:nvSpPr>
        <p:spPr/>
        <p:txBody>
          <a:bodyPr/>
          <a:lstStyle/>
          <a:p>
            <a:r>
              <a:rPr lang="zh-CN" altLang="en-US" dirty="0"/>
              <a:t>同类才能交配生育</a:t>
            </a:r>
          </a:p>
        </p:txBody>
      </p:sp>
      <p:sp>
        <p:nvSpPr>
          <p:cNvPr id="28" name="文本框 27">
            <a:extLst>
              <a:ext uri="{FF2B5EF4-FFF2-40B4-BE49-F238E27FC236}">
                <a16:creationId xmlns:a16="http://schemas.microsoft.com/office/drawing/2014/main" id="{83501E2F-2D3E-C448-9DE2-184E9AD6506F}"/>
              </a:ext>
            </a:extLst>
          </p:cNvPr>
          <p:cNvSpPr txBox="1"/>
          <p:nvPr/>
        </p:nvSpPr>
        <p:spPr>
          <a:xfrm>
            <a:off x="6747" y="5084122"/>
            <a:ext cx="9137252" cy="954107"/>
          </a:xfrm>
          <a:prstGeom prst="rect">
            <a:avLst/>
          </a:prstGeom>
          <a:noFill/>
        </p:spPr>
        <p:txBody>
          <a:bodyPr wrap="square">
            <a:spAutoFit/>
          </a:bodyPr>
          <a:lstStyle/>
          <a:p>
            <a:pPr algn="ct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 斑纹马</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斑马和马的杂交</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3" name="文本框 22">
            <a:extLst>
              <a:ext uri="{FF2B5EF4-FFF2-40B4-BE49-F238E27FC236}">
                <a16:creationId xmlns:a16="http://schemas.microsoft.com/office/drawing/2014/main" id="{0B3C4BD8-A8E8-A942-A49F-B05F05F7993C}"/>
              </a:ext>
            </a:extLst>
          </p:cNvPr>
          <p:cNvSpPr txBox="1"/>
          <p:nvPr/>
        </p:nvSpPr>
        <p:spPr>
          <a:xfrm>
            <a:off x="-1" y="1779631"/>
            <a:ext cx="2919039" cy="523220"/>
          </a:xfrm>
          <a:prstGeom prst="rect">
            <a:avLst/>
          </a:prstGeom>
          <a:noFill/>
        </p:spPr>
        <p:txBody>
          <a:bodyPr wrap="square">
            <a:spAutoFit/>
          </a:bodyPr>
          <a:lstStyle/>
          <a:p>
            <a:pPr algn="ctr"/>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马</a:t>
            </a:r>
            <a:endParaRPr lang="zh-CN" altLang="en-US" sz="2800" b="1"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2C8B6A41-933F-F445-8FBE-78169F3591E3}"/>
              </a:ext>
            </a:extLst>
          </p:cNvPr>
          <p:cNvPicPr>
            <a:picLocks noChangeAspect="1"/>
          </p:cNvPicPr>
          <p:nvPr/>
        </p:nvPicPr>
        <p:blipFill rotWithShape="1">
          <a:blip r:embed="rId3"/>
          <a:srcRect l="24040" r="16611"/>
          <a:stretch/>
        </p:blipFill>
        <p:spPr>
          <a:xfrm>
            <a:off x="2976904" y="2375742"/>
            <a:ext cx="2919045" cy="25878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4AF51605-3243-AD49-90C9-2160B4CC68AB}"/>
              </a:ext>
            </a:extLst>
          </p:cNvPr>
          <p:cNvPicPr>
            <a:picLocks noChangeAspect="1"/>
          </p:cNvPicPr>
          <p:nvPr/>
        </p:nvPicPr>
        <p:blipFill rotWithShape="1">
          <a:blip r:embed="rId4"/>
          <a:srcRect l="24917"/>
          <a:stretch/>
        </p:blipFill>
        <p:spPr>
          <a:xfrm>
            <a:off x="0" y="2375742"/>
            <a:ext cx="2919046" cy="2584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4" descr="730819662_2b273961c3_o">
            <a:extLst>
              <a:ext uri="{FF2B5EF4-FFF2-40B4-BE49-F238E27FC236}">
                <a16:creationId xmlns:a16="http://schemas.microsoft.com/office/drawing/2014/main" id="{65439EAA-98F6-5447-8ED9-29E7C23C99AD}"/>
              </a:ext>
            </a:extLst>
          </p:cNvPr>
          <p:cNvPicPr>
            <a:picLocks noChangeAspect="1" noChangeArrowheads="1"/>
          </p:cNvPicPr>
          <p:nvPr/>
        </p:nvPicPr>
        <p:blipFill>
          <a:blip r:embed="rId5" cstate="print"/>
          <a:srcRect/>
          <a:stretch>
            <a:fillRect/>
          </a:stretch>
        </p:blipFill>
        <p:spPr bwMode="auto">
          <a:xfrm>
            <a:off x="6217268" y="2375742"/>
            <a:ext cx="2926731" cy="25846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文本框 25">
            <a:extLst>
              <a:ext uri="{FF2B5EF4-FFF2-40B4-BE49-F238E27FC236}">
                <a16:creationId xmlns:a16="http://schemas.microsoft.com/office/drawing/2014/main" id="{ED55F5F0-D573-DC45-958F-327497D0DA93}"/>
              </a:ext>
            </a:extLst>
          </p:cNvPr>
          <p:cNvSpPr txBox="1"/>
          <p:nvPr/>
        </p:nvSpPr>
        <p:spPr>
          <a:xfrm>
            <a:off x="2533582" y="2560090"/>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27" name="文本框 26">
            <a:extLst>
              <a:ext uri="{FF2B5EF4-FFF2-40B4-BE49-F238E27FC236}">
                <a16:creationId xmlns:a16="http://schemas.microsoft.com/office/drawing/2014/main" id="{4F72F88C-76A8-0246-98E2-7B5398C0A5D7}"/>
              </a:ext>
            </a:extLst>
          </p:cNvPr>
          <p:cNvSpPr txBox="1"/>
          <p:nvPr/>
        </p:nvSpPr>
        <p:spPr>
          <a:xfrm>
            <a:off x="5687090" y="2560090"/>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29" name="文本框 28">
            <a:extLst>
              <a:ext uri="{FF2B5EF4-FFF2-40B4-BE49-F238E27FC236}">
                <a16:creationId xmlns:a16="http://schemas.microsoft.com/office/drawing/2014/main" id="{65F41369-5745-1A4A-AF6F-551A3BB265F5}"/>
              </a:ext>
            </a:extLst>
          </p:cNvPr>
          <p:cNvSpPr txBox="1"/>
          <p:nvPr/>
        </p:nvSpPr>
        <p:spPr>
          <a:xfrm>
            <a:off x="2965937" y="1779631"/>
            <a:ext cx="2919039" cy="523220"/>
          </a:xfrm>
          <a:prstGeom prst="rect">
            <a:avLst/>
          </a:prstGeom>
          <a:noFill/>
        </p:spPr>
        <p:txBody>
          <a:bodyPr wrap="square">
            <a:spAutoFit/>
          </a:bodyPr>
          <a:lstStyle/>
          <a:p>
            <a:pPr algn="ctr"/>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斑</a:t>
            </a:r>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马</a:t>
            </a:r>
            <a:endParaRPr lang="zh-CN" altLang="en-US" sz="2800" b="1" dirty="0">
              <a:latin typeface="Microsoft YaHei" panose="020B0503020204020204" pitchFamily="34" charset="-122"/>
              <a:ea typeface="Microsoft YaHei" panose="020B0503020204020204" pitchFamily="34" charset="-122"/>
            </a:endParaRPr>
          </a:p>
        </p:txBody>
      </p:sp>
      <p:sp>
        <p:nvSpPr>
          <p:cNvPr id="30" name="文本框 29">
            <a:extLst>
              <a:ext uri="{FF2B5EF4-FFF2-40B4-BE49-F238E27FC236}">
                <a16:creationId xmlns:a16="http://schemas.microsoft.com/office/drawing/2014/main" id="{E47A9066-3E22-F147-9E13-5647CB1931E7}"/>
              </a:ext>
            </a:extLst>
          </p:cNvPr>
          <p:cNvSpPr txBox="1"/>
          <p:nvPr/>
        </p:nvSpPr>
        <p:spPr>
          <a:xfrm>
            <a:off x="6213229" y="1779631"/>
            <a:ext cx="2919039" cy="523220"/>
          </a:xfrm>
          <a:prstGeom prst="rect">
            <a:avLst/>
          </a:prstGeom>
          <a:noFill/>
        </p:spPr>
        <p:txBody>
          <a:bodyPr wrap="square">
            <a:spAutoFit/>
          </a:bodyPr>
          <a:lstStyle/>
          <a:p>
            <a:pPr algn="ctr"/>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斑纹</a:t>
            </a:r>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马</a:t>
            </a:r>
            <a:endParaRPr lang="zh-CN" alt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54566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6968D4B4-39E2-3E3D-6CC1-9FB8A583313A}"/>
              </a:ext>
            </a:extLst>
          </p:cNvPr>
          <p:cNvPicPr>
            <a:picLocks noChangeAspect="1"/>
          </p:cNvPicPr>
          <p:nvPr/>
        </p:nvPicPr>
        <p:blipFill rotWithShape="1">
          <a:blip r:embed="rId3"/>
          <a:srcRect l="8052"/>
          <a:stretch/>
        </p:blipFill>
        <p:spPr>
          <a:xfrm flipH="1">
            <a:off x="5957408" y="2942903"/>
            <a:ext cx="3174860" cy="25868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E87C273D-BFCD-01B0-FD87-E1902B9E223C}"/>
              </a:ext>
            </a:extLst>
          </p:cNvPr>
          <p:cNvPicPr>
            <a:picLocks noChangeAspect="1"/>
          </p:cNvPicPr>
          <p:nvPr/>
        </p:nvPicPr>
        <p:blipFill rotWithShape="1">
          <a:blip r:embed="rId4"/>
          <a:srcRect l="13456" r="2335"/>
          <a:stretch/>
        </p:blipFill>
        <p:spPr>
          <a:xfrm flipH="1">
            <a:off x="3003025" y="2945024"/>
            <a:ext cx="2905245" cy="2584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BE6543B0-5068-4BEF-003D-930BAF0AFBDD}"/>
              </a:ext>
            </a:extLst>
          </p:cNvPr>
          <p:cNvSpPr>
            <a:spLocks noGrp="1"/>
          </p:cNvSpPr>
          <p:nvPr>
            <p:ph type="title"/>
          </p:nvPr>
        </p:nvSpPr>
        <p:spPr>
          <a:xfrm>
            <a:off x="-11732" y="454068"/>
            <a:ext cx="9144000" cy="1325563"/>
          </a:xfrm>
        </p:spPr>
        <p:txBody>
          <a:bodyPr/>
          <a:lstStyle/>
          <a:p>
            <a:r>
              <a:rPr lang="zh-CN" altLang="en-US" dirty="0"/>
              <a:t>不同类无法交配生育</a:t>
            </a:r>
          </a:p>
        </p:txBody>
      </p:sp>
      <p:sp>
        <p:nvSpPr>
          <p:cNvPr id="4" name="文本框 3">
            <a:extLst>
              <a:ext uri="{FF2B5EF4-FFF2-40B4-BE49-F238E27FC236}">
                <a16:creationId xmlns:a16="http://schemas.microsoft.com/office/drawing/2014/main" id="{AE5776DE-6A17-60DE-980D-E2EF005FB995}"/>
              </a:ext>
            </a:extLst>
          </p:cNvPr>
          <p:cNvSpPr txBox="1"/>
          <p:nvPr/>
        </p:nvSpPr>
        <p:spPr>
          <a:xfrm>
            <a:off x="3627326" y="2346791"/>
            <a:ext cx="1656641" cy="523220"/>
          </a:xfrm>
          <a:prstGeom prst="rect">
            <a:avLst/>
          </a:prstGeom>
          <a:noFill/>
        </p:spPr>
        <p:txBody>
          <a:bodyPr wrap="square">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鸡</a:t>
            </a:r>
            <a:endParaRPr lang="zh-CN" altLang="en-US" sz="2800" b="1" dirty="0">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BBE0AAA7-4D96-4C94-AD52-742051613087}"/>
              </a:ext>
            </a:extLst>
          </p:cNvPr>
          <p:cNvPicPr>
            <a:picLocks noChangeAspect="1"/>
          </p:cNvPicPr>
          <p:nvPr/>
        </p:nvPicPr>
        <p:blipFill rotWithShape="1">
          <a:blip r:embed="rId5"/>
          <a:srcRect l="24917"/>
          <a:stretch/>
        </p:blipFill>
        <p:spPr>
          <a:xfrm>
            <a:off x="11732" y="2932033"/>
            <a:ext cx="2919046" cy="2584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D40F7C61-0BC1-7439-A91A-EA57EEB74B25}"/>
              </a:ext>
            </a:extLst>
          </p:cNvPr>
          <p:cNvSpPr txBox="1"/>
          <p:nvPr/>
        </p:nvSpPr>
        <p:spPr>
          <a:xfrm>
            <a:off x="2533582" y="3127250"/>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35C0D910-A2AE-F458-D2F5-E53A7079BA2E}"/>
              </a:ext>
            </a:extLst>
          </p:cNvPr>
          <p:cNvSpPr txBox="1"/>
          <p:nvPr/>
        </p:nvSpPr>
        <p:spPr>
          <a:xfrm>
            <a:off x="5490320" y="3127250"/>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344CFF4A-BBF3-B335-CA65-9FE7AC8CC26D}"/>
              </a:ext>
            </a:extLst>
          </p:cNvPr>
          <p:cNvSpPr txBox="1"/>
          <p:nvPr/>
        </p:nvSpPr>
        <p:spPr>
          <a:xfrm>
            <a:off x="88211" y="2324196"/>
            <a:ext cx="2919039" cy="523220"/>
          </a:xfrm>
          <a:prstGeom prst="rect">
            <a:avLst/>
          </a:prstGeom>
          <a:noFill/>
        </p:spPr>
        <p:txBody>
          <a:bodyPr wrap="square">
            <a:spAutoFit/>
          </a:bodyPr>
          <a:lstStyle/>
          <a:p>
            <a:pPr algn="ctr"/>
            <a:r>
              <a:rPr lang="zh-CN" altLang="zh-CN"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马</a:t>
            </a:r>
            <a:endParaRPr lang="zh-CN" altLang="en-US" sz="2800" b="1"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ADDF9BEF-A2A2-7E5B-038F-12B594EC8DAB}"/>
              </a:ext>
            </a:extLst>
          </p:cNvPr>
          <p:cNvSpPr txBox="1"/>
          <p:nvPr/>
        </p:nvSpPr>
        <p:spPr>
          <a:xfrm>
            <a:off x="6213229" y="2346791"/>
            <a:ext cx="2919039" cy="523220"/>
          </a:xfrm>
          <a:prstGeom prst="rect">
            <a:avLst/>
          </a:prstGeom>
          <a:noFill/>
        </p:spPr>
        <p:txBody>
          <a:bodyPr wrap="square">
            <a:spAutoFit/>
          </a:bodyPr>
          <a:lstStyle/>
          <a:p>
            <a:pPr algn="ctr"/>
            <a:r>
              <a:rPr lang="zh-CN" altLang="en-US" sz="2800" b="1" dirty="0">
                <a:latin typeface="Microsoft YaHei" panose="020B0503020204020204" pitchFamily="34" charset="-122"/>
                <a:ea typeface="Microsoft YaHei" panose="020B0503020204020204" pitchFamily="34" charset="-122"/>
              </a:rPr>
              <a:t>半马半鸡？</a:t>
            </a:r>
          </a:p>
        </p:txBody>
      </p:sp>
      <p:pic>
        <p:nvPicPr>
          <p:cNvPr id="22" name="图片 21">
            <a:extLst>
              <a:ext uri="{FF2B5EF4-FFF2-40B4-BE49-F238E27FC236}">
                <a16:creationId xmlns:a16="http://schemas.microsoft.com/office/drawing/2014/main" id="{99F3AE5C-032F-BECF-3C15-00AC465D1EA3}"/>
              </a:ext>
            </a:extLst>
          </p:cNvPr>
          <p:cNvPicPr>
            <a:picLocks noChangeAspect="1"/>
          </p:cNvPicPr>
          <p:nvPr/>
        </p:nvPicPr>
        <p:blipFill>
          <a:blip r:embed="rId6"/>
          <a:stretch>
            <a:fillRect/>
          </a:stretch>
        </p:blipFill>
        <p:spPr>
          <a:xfrm>
            <a:off x="5271682" y="3671224"/>
            <a:ext cx="1299028" cy="1299028"/>
          </a:xfrm>
          <a:prstGeom prst="rect">
            <a:avLst/>
          </a:prstGeom>
        </p:spPr>
      </p:pic>
    </p:spTree>
    <p:extLst>
      <p:ext uri="{BB962C8B-B14F-4D97-AF65-F5344CB8AC3E}">
        <p14:creationId xmlns:p14="http://schemas.microsoft.com/office/powerpoint/2010/main" val="49592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15ABDB-C539-7F48-B23E-0A91C8C7A95F}"/>
              </a:ext>
            </a:extLst>
          </p:cNvPr>
          <p:cNvSpPr>
            <a:spLocks noGrp="1"/>
          </p:cNvSpPr>
          <p:nvPr>
            <p:ph type="title"/>
          </p:nvPr>
        </p:nvSpPr>
        <p:spPr/>
        <p:txBody>
          <a:bodyPr/>
          <a:lstStyle/>
          <a:p>
            <a:r>
              <a:rPr lang="zh-CN" altLang="en-US" dirty="0"/>
              <a:t>同类才能交配生育</a:t>
            </a:r>
          </a:p>
        </p:txBody>
      </p:sp>
      <p:sp>
        <p:nvSpPr>
          <p:cNvPr id="14" name="TextBox 6">
            <a:extLst>
              <a:ext uri="{FF2B5EF4-FFF2-40B4-BE49-F238E27FC236}">
                <a16:creationId xmlns:a16="http://schemas.microsoft.com/office/drawing/2014/main" id="{7F9B4328-D625-8F46-ABEE-C43E7F4E8CF7}"/>
              </a:ext>
            </a:extLst>
          </p:cNvPr>
          <p:cNvSpPr txBox="1"/>
          <p:nvPr/>
        </p:nvSpPr>
        <p:spPr>
          <a:xfrm>
            <a:off x="3357220" y="4665007"/>
            <a:ext cx="2867994" cy="954107"/>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  斑纹马</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斑马和马的杂交</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5" name="TextBox 7">
            <a:extLst>
              <a:ext uri="{FF2B5EF4-FFF2-40B4-BE49-F238E27FC236}">
                <a16:creationId xmlns:a16="http://schemas.microsoft.com/office/drawing/2014/main" id="{02B67879-C396-4240-9C69-5E374A3CAFDA}"/>
              </a:ext>
            </a:extLst>
          </p:cNvPr>
          <p:cNvSpPr txBox="1"/>
          <p:nvPr/>
        </p:nvSpPr>
        <p:spPr>
          <a:xfrm rot="2385">
            <a:off x="6184871" y="4666116"/>
            <a:ext cx="2959125" cy="523220"/>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马科</a:t>
            </a:r>
            <a:endParaRPr lang="en-AU" altLang="en-US" sz="2800" b="1"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6" name="Picture 2" descr="Image result for image: equid family">
            <a:extLst>
              <a:ext uri="{FF2B5EF4-FFF2-40B4-BE49-F238E27FC236}">
                <a16:creationId xmlns:a16="http://schemas.microsoft.com/office/drawing/2014/main" id="{F05C4669-E0A3-AE4E-8412-8CFAF20E7FA5}"/>
              </a:ext>
            </a:extLst>
          </p:cNvPr>
          <p:cNvPicPr>
            <a:picLocks noChangeAspect="1" noChangeArrowheads="1"/>
          </p:cNvPicPr>
          <p:nvPr/>
        </p:nvPicPr>
        <p:blipFill>
          <a:blip r:embed="rId3" cstate="print"/>
          <a:srcRect/>
          <a:stretch>
            <a:fillRect/>
          </a:stretch>
        </p:blipFill>
        <p:spPr bwMode="auto">
          <a:xfrm>
            <a:off x="6184891" y="2002065"/>
            <a:ext cx="2967925" cy="25560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4" descr="730819662_2b273961c3_o">
            <a:extLst>
              <a:ext uri="{FF2B5EF4-FFF2-40B4-BE49-F238E27FC236}">
                <a16:creationId xmlns:a16="http://schemas.microsoft.com/office/drawing/2014/main" id="{80BDD525-B966-DE43-9E97-607E2CC81D1C}"/>
              </a:ext>
            </a:extLst>
          </p:cNvPr>
          <p:cNvPicPr>
            <a:picLocks noChangeAspect="1" noChangeArrowheads="1"/>
          </p:cNvPicPr>
          <p:nvPr/>
        </p:nvPicPr>
        <p:blipFill>
          <a:blip r:embed="rId4" cstate="print"/>
          <a:srcRect/>
          <a:stretch>
            <a:fillRect/>
          </a:stretch>
        </p:blipFill>
        <p:spPr bwMode="auto">
          <a:xfrm>
            <a:off x="3582759" y="2002065"/>
            <a:ext cx="2491003" cy="25560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文本框 27">
            <a:extLst>
              <a:ext uri="{FF2B5EF4-FFF2-40B4-BE49-F238E27FC236}">
                <a16:creationId xmlns:a16="http://schemas.microsoft.com/office/drawing/2014/main" id="{83501E2F-2D3E-C448-9DE2-184E9AD6506F}"/>
              </a:ext>
            </a:extLst>
          </p:cNvPr>
          <p:cNvSpPr txBox="1"/>
          <p:nvPr/>
        </p:nvSpPr>
        <p:spPr>
          <a:xfrm>
            <a:off x="6747" y="4665007"/>
            <a:ext cx="3464879" cy="1384995"/>
          </a:xfrm>
          <a:prstGeom prst="rect">
            <a:avLst/>
          </a:prstGeom>
          <a:noFill/>
        </p:spPr>
        <p:txBody>
          <a:bodyPr wrap="square">
            <a:spAutoFit/>
          </a:bodyPr>
          <a:lstStyle/>
          <a:p>
            <a:pPr algn="ctr"/>
            <a:r>
              <a:rPr lang="zh-CN" altLang="zh-CN" sz="2800" b="1"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骡子</a:t>
            </a:r>
            <a:endParaRPr lang="en-US" altLang="zh-CN" sz="2800" b="1"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endParaRPr>
          </a:p>
          <a:p>
            <a:pPr algn="ct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马和</a:t>
            </a:r>
            <a:r>
              <a:rPr lang="zh-CN" altLang="zh-CN"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驴</a:t>
            </a:r>
            <a:endParaRPr lang="en-US" altLang="zh-CN"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endParaRPr>
          </a:p>
          <a:p>
            <a:pPr algn="ctr"/>
            <a:r>
              <a:rPr lang="zh-CN" altLang="en-US"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的杂</a:t>
            </a:r>
            <a:r>
              <a:rPr lang="zh-CN" altLang="zh-CN"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交</a:t>
            </a:r>
            <a:endParaRPr lang="zh-CN" altLang="en-US" sz="2800"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136DFB72-003F-F54C-A6BE-FE4222AD7A68}"/>
              </a:ext>
            </a:extLst>
          </p:cNvPr>
          <p:cNvPicPr>
            <a:picLocks noChangeAspect="1"/>
          </p:cNvPicPr>
          <p:nvPr/>
        </p:nvPicPr>
        <p:blipFill rotWithShape="1">
          <a:blip r:embed="rId5"/>
          <a:srcRect l="7867"/>
          <a:stretch/>
        </p:blipFill>
        <p:spPr>
          <a:xfrm>
            <a:off x="0" y="2000379"/>
            <a:ext cx="3471626" cy="2556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616044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F75785E5-EB8B-9DC8-935D-DFA0EED61EE7}"/>
              </a:ext>
            </a:extLst>
          </p:cNvPr>
          <p:cNvPicPr>
            <a:picLocks noChangeAspect="1"/>
          </p:cNvPicPr>
          <p:nvPr/>
        </p:nvPicPr>
        <p:blipFill>
          <a:blip r:embed="rId3"/>
          <a:stretch>
            <a:fillRect/>
          </a:stretch>
        </p:blipFill>
        <p:spPr>
          <a:xfrm>
            <a:off x="23300" y="2226376"/>
            <a:ext cx="2007777" cy="30022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B5276281-EA66-8632-DE8E-133342758274}"/>
              </a:ext>
            </a:extLst>
          </p:cNvPr>
          <p:cNvPicPr>
            <a:picLocks noChangeAspect="1"/>
          </p:cNvPicPr>
          <p:nvPr/>
        </p:nvPicPr>
        <p:blipFill>
          <a:blip r:embed="rId4"/>
          <a:stretch>
            <a:fillRect/>
          </a:stretch>
        </p:blipFill>
        <p:spPr>
          <a:xfrm>
            <a:off x="2330654" y="2226377"/>
            <a:ext cx="2077653" cy="30022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D0E304C5-A075-AD13-04D1-E59F93848848}"/>
              </a:ext>
            </a:extLst>
          </p:cNvPr>
          <p:cNvPicPr>
            <a:picLocks noChangeAspect="1"/>
          </p:cNvPicPr>
          <p:nvPr/>
        </p:nvPicPr>
        <p:blipFill>
          <a:blip r:embed="rId5"/>
          <a:stretch>
            <a:fillRect/>
          </a:stretch>
        </p:blipFill>
        <p:spPr>
          <a:xfrm>
            <a:off x="4686973" y="2226375"/>
            <a:ext cx="4445295" cy="30022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AF15ABDB-C539-7F48-B23E-0A91C8C7A95F}"/>
              </a:ext>
            </a:extLst>
          </p:cNvPr>
          <p:cNvSpPr>
            <a:spLocks noGrp="1"/>
          </p:cNvSpPr>
          <p:nvPr>
            <p:ph type="title"/>
          </p:nvPr>
        </p:nvSpPr>
        <p:spPr/>
        <p:txBody>
          <a:bodyPr/>
          <a:lstStyle/>
          <a:p>
            <a:r>
              <a:rPr lang="zh-CN" altLang="en-US" dirty="0"/>
              <a:t>同类才能交配生育</a:t>
            </a:r>
          </a:p>
        </p:txBody>
      </p:sp>
      <p:sp>
        <p:nvSpPr>
          <p:cNvPr id="24" name="TextBox 6">
            <a:extLst>
              <a:ext uri="{FF2B5EF4-FFF2-40B4-BE49-F238E27FC236}">
                <a16:creationId xmlns:a16="http://schemas.microsoft.com/office/drawing/2014/main" id="{3113F1E6-E6B4-B146-9657-7B97ECE9D422}"/>
              </a:ext>
            </a:extLst>
          </p:cNvPr>
          <p:cNvSpPr txBox="1"/>
          <p:nvPr/>
        </p:nvSpPr>
        <p:spPr>
          <a:xfrm>
            <a:off x="462988" y="5323848"/>
            <a:ext cx="8162979" cy="1384995"/>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  虎狮兽</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老虎和狮子的杂交</a:t>
            </a:r>
          </a:p>
          <a:p>
            <a:pPr algn="ct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 name="文本框 2">
            <a:extLst>
              <a:ext uri="{FF2B5EF4-FFF2-40B4-BE49-F238E27FC236}">
                <a16:creationId xmlns:a16="http://schemas.microsoft.com/office/drawing/2014/main" id="{66282F77-3D86-4923-9F69-69AC85F5E0CC}"/>
              </a:ext>
            </a:extLst>
          </p:cNvPr>
          <p:cNvSpPr txBox="1"/>
          <p:nvPr/>
        </p:nvSpPr>
        <p:spPr>
          <a:xfrm>
            <a:off x="0" y="1728348"/>
            <a:ext cx="2031078" cy="523220"/>
          </a:xfrm>
          <a:prstGeom prst="rect">
            <a:avLst/>
          </a:prstGeom>
          <a:noFill/>
        </p:spPr>
        <p:txBody>
          <a:bodyPr wrap="square">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老虎</a:t>
            </a:r>
            <a:endParaRPr lang="zh-CN" altLang="en-US" sz="2800" b="1"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1FB47A88-C8AC-FA8E-B799-63CF735D77C2}"/>
              </a:ext>
            </a:extLst>
          </p:cNvPr>
          <p:cNvSpPr txBox="1"/>
          <p:nvPr/>
        </p:nvSpPr>
        <p:spPr>
          <a:xfrm>
            <a:off x="1790842" y="2508807"/>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04682219-C29C-F044-6025-43C16996361E}"/>
              </a:ext>
            </a:extLst>
          </p:cNvPr>
          <p:cNvSpPr txBox="1"/>
          <p:nvPr/>
        </p:nvSpPr>
        <p:spPr>
          <a:xfrm>
            <a:off x="4154050" y="2508807"/>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79F534A4-FEBF-4FBC-146F-358F57D647C8}"/>
              </a:ext>
            </a:extLst>
          </p:cNvPr>
          <p:cNvSpPr txBox="1"/>
          <p:nvPr/>
        </p:nvSpPr>
        <p:spPr>
          <a:xfrm>
            <a:off x="2365593" y="1728348"/>
            <a:ext cx="2007777" cy="523220"/>
          </a:xfrm>
          <a:prstGeom prst="rect">
            <a:avLst/>
          </a:prstGeom>
          <a:noFill/>
        </p:spPr>
        <p:txBody>
          <a:bodyPr wrap="square">
            <a:spAutoFit/>
          </a:bodyPr>
          <a:lstStyle/>
          <a:p>
            <a:pPr algn="ctr"/>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狮子</a:t>
            </a:r>
            <a:endParaRPr lang="zh-CN" altLang="en-US" sz="2800" b="1"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4E587C4F-E781-0CEF-3F4B-F50177B45272}"/>
              </a:ext>
            </a:extLst>
          </p:cNvPr>
          <p:cNvSpPr txBox="1"/>
          <p:nvPr/>
        </p:nvSpPr>
        <p:spPr>
          <a:xfrm>
            <a:off x="4686973" y="1728348"/>
            <a:ext cx="4445296" cy="523220"/>
          </a:xfrm>
          <a:prstGeom prst="rect">
            <a:avLst/>
          </a:prstGeom>
          <a:noFill/>
        </p:spPr>
        <p:txBody>
          <a:bodyPr wrap="square">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虎狮兽</a:t>
            </a:r>
            <a:endParaRPr lang="zh-CN" alt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209208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112CF274-3939-5DA5-1B74-6BDB007150AB}"/>
              </a:ext>
            </a:extLst>
          </p:cNvPr>
          <p:cNvPicPr>
            <a:picLocks noChangeAspect="1"/>
          </p:cNvPicPr>
          <p:nvPr/>
        </p:nvPicPr>
        <p:blipFill rotWithShape="1">
          <a:blip r:embed="rId3"/>
          <a:srcRect r="4132"/>
          <a:stretch/>
        </p:blipFill>
        <p:spPr>
          <a:xfrm>
            <a:off x="4572001" y="2226376"/>
            <a:ext cx="4572000" cy="30022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2F1CEC7E-3E63-CD0A-E869-1B35DCCDAE5A}"/>
              </a:ext>
            </a:extLst>
          </p:cNvPr>
          <p:cNvPicPr>
            <a:picLocks noChangeAspect="1"/>
          </p:cNvPicPr>
          <p:nvPr/>
        </p:nvPicPr>
        <p:blipFill>
          <a:blip r:embed="rId4"/>
          <a:stretch>
            <a:fillRect/>
          </a:stretch>
        </p:blipFill>
        <p:spPr>
          <a:xfrm>
            <a:off x="-11732" y="2226376"/>
            <a:ext cx="2358935" cy="30022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B5276281-EA66-8632-DE8E-133342758274}"/>
              </a:ext>
            </a:extLst>
          </p:cNvPr>
          <p:cNvPicPr>
            <a:picLocks noChangeAspect="1"/>
          </p:cNvPicPr>
          <p:nvPr/>
        </p:nvPicPr>
        <p:blipFill>
          <a:blip r:embed="rId5"/>
          <a:stretch>
            <a:fillRect/>
          </a:stretch>
        </p:blipFill>
        <p:spPr>
          <a:xfrm>
            <a:off x="2411893" y="2226377"/>
            <a:ext cx="2077653" cy="30022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AF15ABDB-C539-7F48-B23E-0A91C8C7A95F}"/>
              </a:ext>
            </a:extLst>
          </p:cNvPr>
          <p:cNvSpPr>
            <a:spLocks noGrp="1"/>
          </p:cNvSpPr>
          <p:nvPr>
            <p:ph type="title"/>
          </p:nvPr>
        </p:nvSpPr>
        <p:spPr/>
        <p:txBody>
          <a:bodyPr/>
          <a:lstStyle/>
          <a:p>
            <a:r>
              <a:rPr lang="zh-CN" altLang="en-US" dirty="0"/>
              <a:t>同类才能交配生育</a:t>
            </a:r>
          </a:p>
        </p:txBody>
      </p:sp>
      <p:sp>
        <p:nvSpPr>
          <p:cNvPr id="24" name="TextBox 6">
            <a:extLst>
              <a:ext uri="{FF2B5EF4-FFF2-40B4-BE49-F238E27FC236}">
                <a16:creationId xmlns:a16="http://schemas.microsoft.com/office/drawing/2014/main" id="{3113F1E6-E6B4-B146-9657-7B97ECE9D422}"/>
              </a:ext>
            </a:extLst>
          </p:cNvPr>
          <p:cNvSpPr txBox="1"/>
          <p:nvPr/>
        </p:nvSpPr>
        <p:spPr>
          <a:xfrm>
            <a:off x="462988" y="5323848"/>
            <a:ext cx="8162979" cy="954107"/>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   豹狮兽</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豹子和狮子的杂交</a:t>
            </a:r>
          </a:p>
        </p:txBody>
      </p:sp>
      <p:sp>
        <p:nvSpPr>
          <p:cNvPr id="3" name="文本框 2">
            <a:extLst>
              <a:ext uri="{FF2B5EF4-FFF2-40B4-BE49-F238E27FC236}">
                <a16:creationId xmlns:a16="http://schemas.microsoft.com/office/drawing/2014/main" id="{66282F77-3D86-4923-9F69-69AC85F5E0CC}"/>
              </a:ext>
            </a:extLst>
          </p:cNvPr>
          <p:cNvSpPr txBox="1"/>
          <p:nvPr/>
        </p:nvSpPr>
        <p:spPr>
          <a:xfrm>
            <a:off x="-1" y="1728348"/>
            <a:ext cx="2077653" cy="523220"/>
          </a:xfrm>
          <a:prstGeom prst="rect">
            <a:avLst/>
          </a:prstGeom>
          <a:noFill/>
        </p:spPr>
        <p:txBody>
          <a:bodyPr wrap="square">
            <a:spAutoFit/>
          </a:bodyPr>
          <a:lstStyle/>
          <a:p>
            <a:pPr algn="ct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豹</a:t>
            </a:r>
            <a:endParaRPr lang="zh-CN" altLang="en-US" sz="2800" b="1"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1FB47A88-C8AC-FA8E-B799-63CF735D77C2}"/>
              </a:ext>
            </a:extLst>
          </p:cNvPr>
          <p:cNvSpPr txBox="1"/>
          <p:nvPr/>
        </p:nvSpPr>
        <p:spPr>
          <a:xfrm>
            <a:off x="1961598" y="2508807"/>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04682219-C29C-F044-6025-43C16996361E}"/>
              </a:ext>
            </a:extLst>
          </p:cNvPr>
          <p:cNvSpPr txBox="1"/>
          <p:nvPr/>
        </p:nvSpPr>
        <p:spPr>
          <a:xfrm>
            <a:off x="4107750" y="2508807"/>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79F534A4-FEBF-4FBC-146F-358F57D647C8}"/>
              </a:ext>
            </a:extLst>
          </p:cNvPr>
          <p:cNvSpPr txBox="1"/>
          <p:nvPr/>
        </p:nvSpPr>
        <p:spPr>
          <a:xfrm>
            <a:off x="2411893" y="1728348"/>
            <a:ext cx="2007777" cy="523220"/>
          </a:xfrm>
          <a:prstGeom prst="rect">
            <a:avLst/>
          </a:prstGeom>
          <a:noFill/>
        </p:spPr>
        <p:txBody>
          <a:bodyPr wrap="square">
            <a:spAutoFit/>
          </a:bodyPr>
          <a:lstStyle/>
          <a:p>
            <a:pPr algn="ctr"/>
            <a:r>
              <a:rPr lang="zh-CN" altLang="en-US" sz="2800" b="1" kern="0" dirty="0">
                <a:effectLst/>
                <a:latin typeface="Microsoft YaHei" panose="020B0503020204020204" pitchFamily="34" charset="-122"/>
                <a:ea typeface="Microsoft YaHei" panose="020B0503020204020204" pitchFamily="34" charset="-122"/>
                <a:cs typeface="Times New Roman" panose="02020603050405020304" pitchFamily="18" charset="0"/>
              </a:rPr>
              <a:t>狮子</a:t>
            </a:r>
            <a:endParaRPr lang="zh-CN" altLang="en-US" sz="2800" b="1"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4E587C4F-E781-0CEF-3F4B-F50177B45272}"/>
              </a:ext>
            </a:extLst>
          </p:cNvPr>
          <p:cNvSpPr txBox="1"/>
          <p:nvPr/>
        </p:nvSpPr>
        <p:spPr>
          <a:xfrm>
            <a:off x="4686973" y="1728348"/>
            <a:ext cx="4445296" cy="523220"/>
          </a:xfrm>
          <a:prstGeom prst="rect">
            <a:avLst/>
          </a:prstGeom>
          <a:noFill/>
        </p:spPr>
        <p:txBody>
          <a:bodyPr wrap="square">
            <a:spAutoFit/>
          </a:bodyPr>
          <a:lstStyle/>
          <a:p>
            <a:pPr algn="ct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豹</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狮兽</a:t>
            </a:r>
            <a:endParaRPr lang="zh-CN" alt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015398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38D38282-C137-BA69-61AC-EC8BE7EC0115}"/>
              </a:ext>
            </a:extLst>
          </p:cNvPr>
          <p:cNvPicPr>
            <a:picLocks noChangeAspect="1"/>
          </p:cNvPicPr>
          <p:nvPr/>
        </p:nvPicPr>
        <p:blipFill rotWithShape="1">
          <a:blip r:embed="rId3"/>
          <a:srcRect r="15070"/>
          <a:stretch/>
        </p:blipFill>
        <p:spPr>
          <a:xfrm>
            <a:off x="4611771" y="2226377"/>
            <a:ext cx="4532229" cy="30048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38FB5124-E094-8473-9FEB-A55AA71CBB5B}"/>
              </a:ext>
            </a:extLst>
          </p:cNvPr>
          <p:cNvPicPr>
            <a:picLocks noChangeAspect="1"/>
          </p:cNvPicPr>
          <p:nvPr/>
        </p:nvPicPr>
        <p:blipFill rotWithShape="1">
          <a:blip r:embed="rId4"/>
          <a:srcRect l="26512" t="12821" r="15470" b="8458"/>
          <a:stretch/>
        </p:blipFill>
        <p:spPr>
          <a:xfrm>
            <a:off x="2258991" y="2226376"/>
            <a:ext cx="2212653" cy="30022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F75785E5-EB8B-9DC8-935D-DFA0EED61EE7}"/>
              </a:ext>
            </a:extLst>
          </p:cNvPr>
          <p:cNvPicPr>
            <a:picLocks noChangeAspect="1"/>
          </p:cNvPicPr>
          <p:nvPr/>
        </p:nvPicPr>
        <p:blipFill>
          <a:blip r:embed="rId5"/>
          <a:stretch>
            <a:fillRect/>
          </a:stretch>
        </p:blipFill>
        <p:spPr>
          <a:xfrm>
            <a:off x="23300" y="2226376"/>
            <a:ext cx="2007777" cy="30022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AF15ABDB-C539-7F48-B23E-0A91C8C7A95F}"/>
              </a:ext>
            </a:extLst>
          </p:cNvPr>
          <p:cNvSpPr>
            <a:spLocks noGrp="1"/>
          </p:cNvSpPr>
          <p:nvPr>
            <p:ph type="title"/>
          </p:nvPr>
        </p:nvSpPr>
        <p:spPr/>
        <p:txBody>
          <a:bodyPr/>
          <a:lstStyle/>
          <a:p>
            <a:r>
              <a:rPr lang="zh-CN" altLang="en-US" dirty="0"/>
              <a:t>不同类无法交配生育</a:t>
            </a:r>
          </a:p>
        </p:txBody>
      </p:sp>
      <p:sp>
        <p:nvSpPr>
          <p:cNvPr id="24" name="TextBox 6">
            <a:extLst>
              <a:ext uri="{FF2B5EF4-FFF2-40B4-BE49-F238E27FC236}">
                <a16:creationId xmlns:a16="http://schemas.microsoft.com/office/drawing/2014/main" id="{3113F1E6-E6B4-B146-9657-7B97ECE9D422}"/>
              </a:ext>
            </a:extLst>
          </p:cNvPr>
          <p:cNvSpPr txBox="1"/>
          <p:nvPr/>
        </p:nvSpPr>
        <p:spPr>
          <a:xfrm>
            <a:off x="462988" y="5323848"/>
            <a:ext cx="8162979"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但是老虎和大象不是同一类动物，</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所以从来没有虎象兽。</a:t>
            </a:r>
          </a:p>
        </p:txBody>
      </p:sp>
      <p:sp>
        <p:nvSpPr>
          <p:cNvPr id="3" name="文本框 2">
            <a:extLst>
              <a:ext uri="{FF2B5EF4-FFF2-40B4-BE49-F238E27FC236}">
                <a16:creationId xmlns:a16="http://schemas.microsoft.com/office/drawing/2014/main" id="{66282F77-3D86-4923-9F69-69AC85F5E0CC}"/>
              </a:ext>
            </a:extLst>
          </p:cNvPr>
          <p:cNvSpPr txBox="1"/>
          <p:nvPr/>
        </p:nvSpPr>
        <p:spPr>
          <a:xfrm>
            <a:off x="0" y="1728348"/>
            <a:ext cx="2031078" cy="523220"/>
          </a:xfrm>
          <a:prstGeom prst="rect">
            <a:avLst/>
          </a:prstGeom>
          <a:noFill/>
        </p:spPr>
        <p:txBody>
          <a:bodyPr wrap="square">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老虎</a:t>
            </a:r>
            <a:endParaRPr lang="zh-CN" altLang="en-US" sz="2800" b="1"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1FB47A88-C8AC-FA8E-B799-63CF735D77C2}"/>
              </a:ext>
            </a:extLst>
          </p:cNvPr>
          <p:cNvSpPr txBox="1"/>
          <p:nvPr/>
        </p:nvSpPr>
        <p:spPr>
          <a:xfrm>
            <a:off x="1720504" y="2508807"/>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04682219-C29C-F044-6025-43C16996361E}"/>
              </a:ext>
            </a:extLst>
          </p:cNvPr>
          <p:cNvSpPr txBox="1"/>
          <p:nvPr/>
        </p:nvSpPr>
        <p:spPr>
          <a:xfrm>
            <a:off x="4154050" y="2508807"/>
            <a:ext cx="835900" cy="2215991"/>
          </a:xfrm>
          <a:prstGeom prst="rect">
            <a:avLst/>
          </a:prstGeom>
          <a:noFill/>
        </p:spPr>
        <p:txBody>
          <a:bodyPr wrap="square">
            <a:spAutoFit/>
          </a:bodyPr>
          <a:lstStyle/>
          <a:p>
            <a:pPr algn="ctr"/>
            <a:r>
              <a:rPr lang="en-US" altLang="zh-CN" sz="13800" b="1" kern="0"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13800" b="1" dirty="0">
              <a:ln w="0"/>
              <a:solidFill>
                <a:srgbClr val="1A00FF"/>
              </a:solidFill>
              <a:effectLst>
                <a:outerShdw blurRad="38100" dist="25400" dir="5400000" algn="ctr" rotWithShape="0">
                  <a:srgbClr val="6E747A">
                    <a:alpha val="43000"/>
                  </a:srgbClr>
                </a:outerShdw>
              </a:effectLst>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79F534A4-FEBF-4FBC-146F-358F57D647C8}"/>
              </a:ext>
            </a:extLst>
          </p:cNvPr>
          <p:cNvSpPr txBox="1"/>
          <p:nvPr/>
        </p:nvSpPr>
        <p:spPr>
          <a:xfrm>
            <a:off x="2365593" y="1728348"/>
            <a:ext cx="2007777" cy="523220"/>
          </a:xfrm>
          <a:prstGeom prst="rect">
            <a:avLst/>
          </a:prstGeom>
          <a:noFill/>
        </p:spPr>
        <p:txBody>
          <a:bodyPr wrap="square">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大象</a:t>
            </a:r>
            <a:endParaRPr lang="zh-CN" altLang="en-US" sz="2800" b="1"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4E587C4F-E781-0CEF-3F4B-F50177B45272}"/>
              </a:ext>
            </a:extLst>
          </p:cNvPr>
          <p:cNvSpPr txBox="1"/>
          <p:nvPr/>
        </p:nvSpPr>
        <p:spPr>
          <a:xfrm>
            <a:off x="4686973" y="1728348"/>
            <a:ext cx="4445296" cy="523220"/>
          </a:xfrm>
          <a:prstGeom prst="rect">
            <a:avLst/>
          </a:prstGeom>
          <a:noFill/>
        </p:spPr>
        <p:txBody>
          <a:bodyPr wrap="square">
            <a:spAutoFit/>
          </a:bodyPr>
          <a:lstStyle/>
          <a:p>
            <a:pPr algn="ctr"/>
            <a:r>
              <a:rPr lang="zh-CN" altLang="en-US" sz="2800" b="1" dirty="0">
                <a:latin typeface="Microsoft YaHei" panose="020B0503020204020204" pitchFamily="34" charset="-122"/>
                <a:ea typeface="Microsoft YaHei" panose="020B0503020204020204" pitchFamily="34" charset="-122"/>
              </a:rPr>
              <a:t>虎象兽？</a:t>
            </a:r>
          </a:p>
        </p:txBody>
      </p:sp>
      <p:pic>
        <p:nvPicPr>
          <p:cNvPr id="13" name="图片 12">
            <a:extLst>
              <a:ext uri="{FF2B5EF4-FFF2-40B4-BE49-F238E27FC236}">
                <a16:creationId xmlns:a16="http://schemas.microsoft.com/office/drawing/2014/main" id="{A35C1CA0-957E-374B-306A-1D58EED7A22A}"/>
              </a:ext>
            </a:extLst>
          </p:cNvPr>
          <p:cNvPicPr>
            <a:picLocks noChangeAspect="1"/>
          </p:cNvPicPr>
          <p:nvPr/>
        </p:nvPicPr>
        <p:blipFill>
          <a:blip r:embed="rId6"/>
          <a:stretch>
            <a:fillRect/>
          </a:stretch>
        </p:blipFill>
        <p:spPr>
          <a:xfrm>
            <a:off x="3929795" y="3090599"/>
            <a:ext cx="1299028" cy="1299028"/>
          </a:xfrm>
          <a:prstGeom prst="rect">
            <a:avLst/>
          </a:prstGeom>
        </p:spPr>
      </p:pic>
    </p:spTree>
    <p:extLst>
      <p:ext uri="{BB962C8B-B14F-4D97-AF65-F5344CB8AC3E}">
        <p14:creationId xmlns:p14="http://schemas.microsoft.com/office/powerpoint/2010/main" val="62019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068C26A-8A03-2A5D-29A5-5A07DDFFBD62}"/>
              </a:ext>
            </a:extLst>
          </p:cNvPr>
          <p:cNvPicPr>
            <a:picLocks noChangeAspect="1"/>
          </p:cNvPicPr>
          <p:nvPr/>
        </p:nvPicPr>
        <p:blipFill>
          <a:blip r:embed="rId3"/>
          <a:stretch>
            <a:fillRect/>
          </a:stretch>
        </p:blipFill>
        <p:spPr>
          <a:xfrm>
            <a:off x="857319" y="252053"/>
            <a:ext cx="1993847" cy="2160000"/>
          </a:xfrm>
          <a:prstGeom prst="rect">
            <a:avLst/>
          </a:prstGeom>
        </p:spPr>
      </p:pic>
      <p:pic>
        <p:nvPicPr>
          <p:cNvPr id="4" name="图片 3">
            <a:extLst>
              <a:ext uri="{FF2B5EF4-FFF2-40B4-BE49-F238E27FC236}">
                <a16:creationId xmlns:a16="http://schemas.microsoft.com/office/drawing/2014/main" id="{377E93C2-6FF3-A578-99FD-D810B7001242}"/>
              </a:ext>
            </a:extLst>
          </p:cNvPr>
          <p:cNvPicPr>
            <a:picLocks noChangeAspect="1"/>
          </p:cNvPicPr>
          <p:nvPr/>
        </p:nvPicPr>
        <p:blipFill>
          <a:blip r:embed="rId4"/>
          <a:stretch>
            <a:fillRect/>
          </a:stretch>
        </p:blipFill>
        <p:spPr>
          <a:xfrm>
            <a:off x="2945545" y="252053"/>
            <a:ext cx="1993847" cy="2160000"/>
          </a:xfrm>
          <a:prstGeom prst="rect">
            <a:avLst/>
          </a:prstGeom>
        </p:spPr>
      </p:pic>
      <p:pic>
        <p:nvPicPr>
          <p:cNvPr id="5" name="图片 4">
            <a:extLst>
              <a:ext uri="{FF2B5EF4-FFF2-40B4-BE49-F238E27FC236}">
                <a16:creationId xmlns:a16="http://schemas.microsoft.com/office/drawing/2014/main" id="{D981FCE5-FC94-E095-6AF5-3C6B19BD9D05}"/>
              </a:ext>
            </a:extLst>
          </p:cNvPr>
          <p:cNvPicPr>
            <a:picLocks noChangeAspect="1"/>
          </p:cNvPicPr>
          <p:nvPr/>
        </p:nvPicPr>
        <p:blipFill>
          <a:blip r:embed="rId5"/>
          <a:stretch>
            <a:fillRect/>
          </a:stretch>
        </p:blipFill>
        <p:spPr>
          <a:xfrm>
            <a:off x="5033771" y="252053"/>
            <a:ext cx="1993847" cy="2160000"/>
          </a:xfrm>
          <a:prstGeom prst="rect">
            <a:avLst/>
          </a:prstGeom>
        </p:spPr>
      </p:pic>
      <p:pic>
        <p:nvPicPr>
          <p:cNvPr id="6" name="图片 5">
            <a:extLst>
              <a:ext uri="{FF2B5EF4-FFF2-40B4-BE49-F238E27FC236}">
                <a16:creationId xmlns:a16="http://schemas.microsoft.com/office/drawing/2014/main" id="{D105961B-038C-D32D-1501-B0A3A711B28D}"/>
              </a:ext>
            </a:extLst>
          </p:cNvPr>
          <p:cNvPicPr>
            <a:picLocks noChangeAspect="1"/>
          </p:cNvPicPr>
          <p:nvPr/>
        </p:nvPicPr>
        <p:blipFill>
          <a:blip r:embed="rId6"/>
          <a:stretch>
            <a:fillRect/>
          </a:stretch>
        </p:blipFill>
        <p:spPr>
          <a:xfrm>
            <a:off x="7121998" y="252053"/>
            <a:ext cx="1993848" cy="2160000"/>
          </a:xfrm>
          <a:prstGeom prst="rect">
            <a:avLst/>
          </a:prstGeom>
        </p:spPr>
      </p:pic>
      <p:sp>
        <p:nvSpPr>
          <p:cNvPr id="7" name="椭圆 6">
            <a:extLst>
              <a:ext uri="{FF2B5EF4-FFF2-40B4-BE49-F238E27FC236}">
                <a16:creationId xmlns:a16="http://schemas.microsoft.com/office/drawing/2014/main" id="{CD077C93-E6AA-CD33-AF13-E6E4D46F114A}"/>
              </a:ext>
            </a:extLst>
          </p:cNvPr>
          <p:cNvSpPr>
            <a:spLocks noChangeAspect="1"/>
          </p:cNvSpPr>
          <p:nvPr/>
        </p:nvSpPr>
        <p:spPr>
          <a:xfrm>
            <a:off x="880765" y="433754"/>
            <a:ext cx="1842965" cy="1842965"/>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a:extLst>
              <a:ext uri="{FF2B5EF4-FFF2-40B4-BE49-F238E27FC236}">
                <a16:creationId xmlns:a16="http://schemas.microsoft.com/office/drawing/2014/main" id="{D5A98131-B4EC-CBB0-622F-9B587C45DF76}"/>
              </a:ext>
            </a:extLst>
          </p:cNvPr>
          <p:cNvSpPr>
            <a:spLocks noChangeAspect="1"/>
          </p:cNvSpPr>
          <p:nvPr/>
        </p:nvSpPr>
        <p:spPr>
          <a:xfrm>
            <a:off x="2979195" y="433754"/>
            <a:ext cx="1842965" cy="1842965"/>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a:extLst>
              <a:ext uri="{FF2B5EF4-FFF2-40B4-BE49-F238E27FC236}">
                <a16:creationId xmlns:a16="http://schemas.microsoft.com/office/drawing/2014/main" id="{2B388095-80A7-B747-4840-FAE553A0992D}"/>
              </a:ext>
            </a:extLst>
          </p:cNvPr>
          <p:cNvSpPr>
            <a:spLocks noChangeAspect="1"/>
          </p:cNvSpPr>
          <p:nvPr/>
        </p:nvSpPr>
        <p:spPr>
          <a:xfrm>
            <a:off x="5065902" y="433754"/>
            <a:ext cx="1842965" cy="1842965"/>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a:extLst>
              <a:ext uri="{FF2B5EF4-FFF2-40B4-BE49-F238E27FC236}">
                <a16:creationId xmlns:a16="http://schemas.microsoft.com/office/drawing/2014/main" id="{C0D81D10-2903-24F7-447D-C39CCB559922}"/>
              </a:ext>
            </a:extLst>
          </p:cNvPr>
          <p:cNvSpPr>
            <a:spLocks noChangeAspect="1"/>
          </p:cNvSpPr>
          <p:nvPr/>
        </p:nvSpPr>
        <p:spPr>
          <a:xfrm>
            <a:off x="7176056" y="433754"/>
            <a:ext cx="1842965" cy="1842965"/>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1" name="组合 10">
            <a:extLst>
              <a:ext uri="{FF2B5EF4-FFF2-40B4-BE49-F238E27FC236}">
                <a16:creationId xmlns:a16="http://schemas.microsoft.com/office/drawing/2014/main" id="{CF237BCA-B89F-31EA-A5D2-7E3AE21503EC}"/>
              </a:ext>
            </a:extLst>
          </p:cNvPr>
          <p:cNvGrpSpPr/>
          <p:nvPr/>
        </p:nvGrpSpPr>
        <p:grpSpPr>
          <a:xfrm>
            <a:off x="857319" y="2356435"/>
            <a:ext cx="1993847" cy="2160000"/>
            <a:chOff x="489927" y="2356435"/>
            <a:chExt cx="1993847" cy="2160000"/>
          </a:xfrm>
        </p:grpSpPr>
        <p:pic>
          <p:nvPicPr>
            <p:cNvPr id="12" name="图片 11">
              <a:extLst>
                <a:ext uri="{FF2B5EF4-FFF2-40B4-BE49-F238E27FC236}">
                  <a16:creationId xmlns:a16="http://schemas.microsoft.com/office/drawing/2014/main" id="{73B07704-65BD-F34C-5BE8-7DD56BA513E5}"/>
                </a:ext>
              </a:extLst>
            </p:cNvPr>
            <p:cNvPicPr>
              <a:picLocks noChangeAspect="1"/>
            </p:cNvPicPr>
            <p:nvPr/>
          </p:nvPicPr>
          <p:blipFill>
            <a:blip r:embed="rId7"/>
            <a:stretch>
              <a:fillRect/>
            </a:stretch>
          </p:blipFill>
          <p:spPr>
            <a:xfrm>
              <a:off x="489927" y="2356435"/>
              <a:ext cx="1993847" cy="2160000"/>
            </a:xfrm>
            <a:prstGeom prst="rect">
              <a:avLst/>
            </a:prstGeom>
          </p:spPr>
        </p:pic>
        <p:sp>
          <p:nvSpPr>
            <p:cNvPr id="13" name="椭圆 12">
              <a:extLst>
                <a:ext uri="{FF2B5EF4-FFF2-40B4-BE49-F238E27FC236}">
                  <a16:creationId xmlns:a16="http://schemas.microsoft.com/office/drawing/2014/main" id="{BC31247D-144C-65E8-9B96-D3DA727593DA}"/>
                </a:ext>
              </a:extLst>
            </p:cNvPr>
            <p:cNvSpPr>
              <a:spLocks noChangeAspect="1"/>
            </p:cNvSpPr>
            <p:nvPr/>
          </p:nvSpPr>
          <p:spPr>
            <a:xfrm>
              <a:off x="513373" y="2543908"/>
              <a:ext cx="1842965" cy="18429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14" name="组合 13">
            <a:extLst>
              <a:ext uri="{FF2B5EF4-FFF2-40B4-BE49-F238E27FC236}">
                <a16:creationId xmlns:a16="http://schemas.microsoft.com/office/drawing/2014/main" id="{CE4AE9BF-C8D8-7E16-9DB7-2401073502E6}"/>
              </a:ext>
            </a:extLst>
          </p:cNvPr>
          <p:cNvGrpSpPr/>
          <p:nvPr/>
        </p:nvGrpSpPr>
        <p:grpSpPr>
          <a:xfrm>
            <a:off x="2945545" y="2356435"/>
            <a:ext cx="1993847" cy="2160000"/>
            <a:chOff x="2578153" y="2356435"/>
            <a:chExt cx="1993847" cy="2160000"/>
          </a:xfrm>
        </p:grpSpPr>
        <p:pic>
          <p:nvPicPr>
            <p:cNvPr id="27" name="图片 26">
              <a:extLst>
                <a:ext uri="{FF2B5EF4-FFF2-40B4-BE49-F238E27FC236}">
                  <a16:creationId xmlns:a16="http://schemas.microsoft.com/office/drawing/2014/main" id="{B09F1265-A819-88F9-079A-BB039EAFD382}"/>
                </a:ext>
              </a:extLst>
            </p:cNvPr>
            <p:cNvPicPr>
              <a:picLocks noChangeAspect="1"/>
            </p:cNvPicPr>
            <p:nvPr/>
          </p:nvPicPr>
          <p:blipFill>
            <a:blip r:embed="rId8"/>
            <a:stretch>
              <a:fillRect/>
            </a:stretch>
          </p:blipFill>
          <p:spPr>
            <a:xfrm>
              <a:off x="2578153" y="2356435"/>
              <a:ext cx="1993847" cy="2160000"/>
            </a:xfrm>
            <a:prstGeom prst="rect">
              <a:avLst/>
            </a:prstGeom>
          </p:spPr>
        </p:pic>
        <p:sp>
          <p:nvSpPr>
            <p:cNvPr id="28" name="椭圆 27">
              <a:extLst>
                <a:ext uri="{FF2B5EF4-FFF2-40B4-BE49-F238E27FC236}">
                  <a16:creationId xmlns:a16="http://schemas.microsoft.com/office/drawing/2014/main" id="{FE74F34B-64B4-53AD-6EB5-1C26E151C992}"/>
                </a:ext>
              </a:extLst>
            </p:cNvPr>
            <p:cNvSpPr>
              <a:spLocks noChangeAspect="1"/>
            </p:cNvSpPr>
            <p:nvPr/>
          </p:nvSpPr>
          <p:spPr>
            <a:xfrm>
              <a:off x="2611803" y="2543908"/>
              <a:ext cx="1842965" cy="18429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46" name="组合 45">
            <a:extLst>
              <a:ext uri="{FF2B5EF4-FFF2-40B4-BE49-F238E27FC236}">
                <a16:creationId xmlns:a16="http://schemas.microsoft.com/office/drawing/2014/main" id="{C490C1BB-1815-4665-2698-C71919B86E78}"/>
              </a:ext>
            </a:extLst>
          </p:cNvPr>
          <p:cNvGrpSpPr/>
          <p:nvPr/>
        </p:nvGrpSpPr>
        <p:grpSpPr>
          <a:xfrm>
            <a:off x="5017625" y="2356435"/>
            <a:ext cx="1993847" cy="2160000"/>
            <a:chOff x="4650233" y="2356435"/>
            <a:chExt cx="1993847" cy="2160000"/>
          </a:xfrm>
        </p:grpSpPr>
        <p:pic>
          <p:nvPicPr>
            <p:cNvPr id="47" name="图片 46">
              <a:extLst>
                <a:ext uri="{FF2B5EF4-FFF2-40B4-BE49-F238E27FC236}">
                  <a16:creationId xmlns:a16="http://schemas.microsoft.com/office/drawing/2014/main" id="{5736B475-73F2-209F-1333-8D90437EDFAE}"/>
                </a:ext>
              </a:extLst>
            </p:cNvPr>
            <p:cNvPicPr>
              <a:picLocks noChangeAspect="1"/>
            </p:cNvPicPr>
            <p:nvPr/>
          </p:nvPicPr>
          <p:blipFill>
            <a:blip r:embed="rId9"/>
            <a:stretch>
              <a:fillRect/>
            </a:stretch>
          </p:blipFill>
          <p:spPr>
            <a:xfrm>
              <a:off x="4650233" y="2356435"/>
              <a:ext cx="1993847" cy="2160000"/>
            </a:xfrm>
            <a:prstGeom prst="rect">
              <a:avLst/>
            </a:prstGeom>
          </p:spPr>
        </p:pic>
        <p:sp>
          <p:nvSpPr>
            <p:cNvPr id="48" name="椭圆 47">
              <a:extLst>
                <a:ext uri="{FF2B5EF4-FFF2-40B4-BE49-F238E27FC236}">
                  <a16:creationId xmlns:a16="http://schemas.microsoft.com/office/drawing/2014/main" id="{C950FFDF-4E93-936F-32BF-AB54A48F53C8}"/>
                </a:ext>
              </a:extLst>
            </p:cNvPr>
            <p:cNvSpPr>
              <a:spLocks noChangeAspect="1"/>
            </p:cNvSpPr>
            <p:nvPr/>
          </p:nvSpPr>
          <p:spPr>
            <a:xfrm>
              <a:off x="4698510" y="2543908"/>
              <a:ext cx="1842965" cy="18429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9" name="组合 48">
            <a:extLst>
              <a:ext uri="{FF2B5EF4-FFF2-40B4-BE49-F238E27FC236}">
                <a16:creationId xmlns:a16="http://schemas.microsoft.com/office/drawing/2014/main" id="{B6A7B47F-015E-E874-5BD7-3C18E94F67B4}"/>
              </a:ext>
            </a:extLst>
          </p:cNvPr>
          <p:cNvGrpSpPr/>
          <p:nvPr/>
        </p:nvGrpSpPr>
        <p:grpSpPr>
          <a:xfrm>
            <a:off x="7176056" y="2387190"/>
            <a:ext cx="1990524" cy="2156400"/>
            <a:chOff x="6808664" y="2387190"/>
            <a:chExt cx="1990524" cy="2156400"/>
          </a:xfrm>
        </p:grpSpPr>
        <p:pic>
          <p:nvPicPr>
            <p:cNvPr id="50" name="图片 49">
              <a:extLst>
                <a:ext uri="{FF2B5EF4-FFF2-40B4-BE49-F238E27FC236}">
                  <a16:creationId xmlns:a16="http://schemas.microsoft.com/office/drawing/2014/main" id="{DC15B77F-B54B-B02A-6401-17AFF0111115}"/>
                </a:ext>
              </a:extLst>
            </p:cNvPr>
            <p:cNvPicPr>
              <a:picLocks noChangeAspect="1"/>
            </p:cNvPicPr>
            <p:nvPr/>
          </p:nvPicPr>
          <p:blipFill>
            <a:blip r:embed="rId10"/>
            <a:stretch>
              <a:fillRect/>
            </a:stretch>
          </p:blipFill>
          <p:spPr>
            <a:xfrm>
              <a:off x="6808664" y="2387190"/>
              <a:ext cx="1990524" cy="2156400"/>
            </a:xfrm>
            <a:prstGeom prst="rect">
              <a:avLst/>
            </a:prstGeom>
          </p:spPr>
        </p:pic>
        <p:sp>
          <p:nvSpPr>
            <p:cNvPr id="51" name="椭圆 50">
              <a:extLst>
                <a:ext uri="{FF2B5EF4-FFF2-40B4-BE49-F238E27FC236}">
                  <a16:creationId xmlns:a16="http://schemas.microsoft.com/office/drawing/2014/main" id="{579C9979-172F-8B12-BCC8-E3C44DA42E34}"/>
                </a:ext>
              </a:extLst>
            </p:cNvPr>
            <p:cNvSpPr>
              <a:spLocks noChangeAspect="1"/>
            </p:cNvSpPr>
            <p:nvPr/>
          </p:nvSpPr>
          <p:spPr>
            <a:xfrm>
              <a:off x="6816677" y="2543908"/>
              <a:ext cx="1842965" cy="18429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2" name="组合 51">
            <a:extLst>
              <a:ext uri="{FF2B5EF4-FFF2-40B4-BE49-F238E27FC236}">
                <a16:creationId xmlns:a16="http://schemas.microsoft.com/office/drawing/2014/main" id="{5D95B9D1-885E-6D3E-0E2D-D3D78CE38E42}"/>
              </a:ext>
            </a:extLst>
          </p:cNvPr>
          <p:cNvGrpSpPr/>
          <p:nvPr/>
        </p:nvGrpSpPr>
        <p:grpSpPr>
          <a:xfrm>
            <a:off x="857319" y="4460817"/>
            <a:ext cx="1993847" cy="2160000"/>
            <a:chOff x="489927" y="4460817"/>
            <a:chExt cx="1993847" cy="2160000"/>
          </a:xfrm>
        </p:grpSpPr>
        <p:pic>
          <p:nvPicPr>
            <p:cNvPr id="53" name="图片 52">
              <a:extLst>
                <a:ext uri="{FF2B5EF4-FFF2-40B4-BE49-F238E27FC236}">
                  <a16:creationId xmlns:a16="http://schemas.microsoft.com/office/drawing/2014/main" id="{504397A5-3BC2-0906-D07A-8C18A7A8B821}"/>
                </a:ext>
              </a:extLst>
            </p:cNvPr>
            <p:cNvPicPr>
              <a:picLocks noChangeAspect="1"/>
            </p:cNvPicPr>
            <p:nvPr/>
          </p:nvPicPr>
          <p:blipFill>
            <a:blip r:embed="rId11"/>
            <a:stretch>
              <a:fillRect/>
            </a:stretch>
          </p:blipFill>
          <p:spPr>
            <a:xfrm>
              <a:off x="489927" y="4460817"/>
              <a:ext cx="1993847" cy="2160000"/>
            </a:xfrm>
            <a:prstGeom prst="rect">
              <a:avLst/>
            </a:prstGeom>
          </p:spPr>
        </p:pic>
        <p:sp>
          <p:nvSpPr>
            <p:cNvPr id="54" name="椭圆 53">
              <a:extLst>
                <a:ext uri="{FF2B5EF4-FFF2-40B4-BE49-F238E27FC236}">
                  <a16:creationId xmlns:a16="http://schemas.microsoft.com/office/drawing/2014/main" id="{72FCF68D-E1C8-92AC-DCD3-CFD8928793B7}"/>
                </a:ext>
              </a:extLst>
            </p:cNvPr>
            <p:cNvSpPr>
              <a:spLocks noChangeAspect="1"/>
            </p:cNvSpPr>
            <p:nvPr/>
          </p:nvSpPr>
          <p:spPr>
            <a:xfrm>
              <a:off x="513373" y="4654062"/>
              <a:ext cx="1842965" cy="1842965"/>
            </a:xfrm>
            <a:prstGeom prst="ellipse">
              <a:avLst/>
            </a:prstGeom>
            <a:noFill/>
            <a:ln w="76200">
              <a:solidFill>
                <a:srgbClr val="1A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5" name="组合 54">
            <a:extLst>
              <a:ext uri="{FF2B5EF4-FFF2-40B4-BE49-F238E27FC236}">
                <a16:creationId xmlns:a16="http://schemas.microsoft.com/office/drawing/2014/main" id="{8AA73680-F8DE-BE92-6DF1-82E200E954E1}"/>
              </a:ext>
            </a:extLst>
          </p:cNvPr>
          <p:cNvGrpSpPr/>
          <p:nvPr/>
        </p:nvGrpSpPr>
        <p:grpSpPr>
          <a:xfrm>
            <a:off x="2969827" y="4460817"/>
            <a:ext cx="1993847" cy="2160000"/>
            <a:chOff x="2602435" y="4460817"/>
            <a:chExt cx="1993847" cy="2160000"/>
          </a:xfrm>
        </p:grpSpPr>
        <p:pic>
          <p:nvPicPr>
            <p:cNvPr id="56" name="图片 55">
              <a:extLst>
                <a:ext uri="{FF2B5EF4-FFF2-40B4-BE49-F238E27FC236}">
                  <a16:creationId xmlns:a16="http://schemas.microsoft.com/office/drawing/2014/main" id="{297245C9-BB6B-B59B-EAB1-B2A05E3A65E6}"/>
                </a:ext>
              </a:extLst>
            </p:cNvPr>
            <p:cNvPicPr>
              <a:picLocks noChangeAspect="1"/>
            </p:cNvPicPr>
            <p:nvPr/>
          </p:nvPicPr>
          <p:blipFill>
            <a:blip r:embed="rId12"/>
            <a:stretch>
              <a:fillRect/>
            </a:stretch>
          </p:blipFill>
          <p:spPr>
            <a:xfrm>
              <a:off x="2602435" y="4460817"/>
              <a:ext cx="1993847" cy="2160000"/>
            </a:xfrm>
            <a:prstGeom prst="rect">
              <a:avLst/>
            </a:prstGeom>
          </p:spPr>
        </p:pic>
        <p:sp>
          <p:nvSpPr>
            <p:cNvPr id="57" name="椭圆 56">
              <a:extLst>
                <a:ext uri="{FF2B5EF4-FFF2-40B4-BE49-F238E27FC236}">
                  <a16:creationId xmlns:a16="http://schemas.microsoft.com/office/drawing/2014/main" id="{D69EAF0B-DDE9-594D-3AC8-C963BB1C50D4}"/>
                </a:ext>
              </a:extLst>
            </p:cNvPr>
            <p:cNvSpPr>
              <a:spLocks noChangeAspect="1"/>
            </p:cNvSpPr>
            <p:nvPr/>
          </p:nvSpPr>
          <p:spPr>
            <a:xfrm>
              <a:off x="2611803" y="4654062"/>
              <a:ext cx="1842965" cy="1842965"/>
            </a:xfrm>
            <a:prstGeom prst="ellipse">
              <a:avLst/>
            </a:prstGeom>
            <a:noFill/>
            <a:ln w="76200">
              <a:solidFill>
                <a:srgbClr val="1A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8" name="组合 57">
            <a:extLst>
              <a:ext uri="{FF2B5EF4-FFF2-40B4-BE49-F238E27FC236}">
                <a16:creationId xmlns:a16="http://schemas.microsoft.com/office/drawing/2014/main" id="{07842D83-90C3-3841-CC29-99FB45246E66}"/>
              </a:ext>
            </a:extLst>
          </p:cNvPr>
          <p:cNvGrpSpPr/>
          <p:nvPr/>
        </p:nvGrpSpPr>
        <p:grpSpPr>
          <a:xfrm>
            <a:off x="5033771" y="4460817"/>
            <a:ext cx="1993847" cy="2160000"/>
            <a:chOff x="4666379" y="4460817"/>
            <a:chExt cx="1993847" cy="2160000"/>
          </a:xfrm>
        </p:grpSpPr>
        <p:pic>
          <p:nvPicPr>
            <p:cNvPr id="59" name="图片 58">
              <a:extLst>
                <a:ext uri="{FF2B5EF4-FFF2-40B4-BE49-F238E27FC236}">
                  <a16:creationId xmlns:a16="http://schemas.microsoft.com/office/drawing/2014/main" id="{6BA5D2AD-124D-8917-134A-B2667288CD0C}"/>
                </a:ext>
              </a:extLst>
            </p:cNvPr>
            <p:cNvPicPr>
              <a:picLocks noChangeAspect="1"/>
            </p:cNvPicPr>
            <p:nvPr/>
          </p:nvPicPr>
          <p:blipFill>
            <a:blip r:embed="rId13"/>
            <a:stretch>
              <a:fillRect/>
            </a:stretch>
          </p:blipFill>
          <p:spPr>
            <a:xfrm>
              <a:off x="4666379" y="4460817"/>
              <a:ext cx="1993847" cy="2160000"/>
            </a:xfrm>
            <a:prstGeom prst="rect">
              <a:avLst/>
            </a:prstGeom>
          </p:spPr>
        </p:pic>
        <p:sp>
          <p:nvSpPr>
            <p:cNvPr id="60" name="椭圆 59">
              <a:extLst>
                <a:ext uri="{FF2B5EF4-FFF2-40B4-BE49-F238E27FC236}">
                  <a16:creationId xmlns:a16="http://schemas.microsoft.com/office/drawing/2014/main" id="{90523DED-20BA-74EE-4F39-3D508E15DC37}"/>
                </a:ext>
              </a:extLst>
            </p:cNvPr>
            <p:cNvSpPr>
              <a:spLocks noChangeAspect="1"/>
            </p:cNvSpPr>
            <p:nvPr/>
          </p:nvSpPr>
          <p:spPr>
            <a:xfrm>
              <a:off x="4698510" y="4654062"/>
              <a:ext cx="1842965" cy="1842965"/>
            </a:xfrm>
            <a:prstGeom prst="ellipse">
              <a:avLst/>
            </a:prstGeom>
            <a:noFill/>
            <a:ln w="76200">
              <a:solidFill>
                <a:srgbClr val="1A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1" name="组合 60">
            <a:extLst>
              <a:ext uri="{FF2B5EF4-FFF2-40B4-BE49-F238E27FC236}">
                <a16:creationId xmlns:a16="http://schemas.microsoft.com/office/drawing/2014/main" id="{234104A4-7B34-0FCE-DB36-9947DC91C9E6}"/>
              </a:ext>
            </a:extLst>
          </p:cNvPr>
          <p:cNvGrpSpPr/>
          <p:nvPr/>
        </p:nvGrpSpPr>
        <p:grpSpPr>
          <a:xfrm>
            <a:off x="7121998" y="4460817"/>
            <a:ext cx="1993847" cy="2160000"/>
            <a:chOff x="6754606" y="4460817"/>
            <a:chExt cx="1993847" cy="2160000"/>
          </a:xfrm>
        </p:grpSpPr>
        <p:pic>
          <p:nvPicPr>
            <p:cNvPr id="62" name="图片 61">
              <a:extLst>
                <a:ext uri="{FF2B5EF4-FFF2-40B4-BE49-F238E27FC236}">
                  <a16:creationId xmlns:a16="http://schemas.microsoft.com/office/drawing/2014/main" id="{E313F736-9BFA-7311-73E6-CCEB240548DF}"/>
                </a:ext>
              </a:extLst>
            </p:cNvPr>
            <p:cNvPicPr>
              <a:picLocks noChangeAspect="1"/>
            </p:cNvPicPr>
            <p:nvPr/>
          </p:nvPicPr>
          <p:blipFill>
            <a:blip r:embed="rId14"/>
            <a:stretch>
              <a:fillRect/>
            </a:stretch>
          </p:blipFill>
          <p:spPr>
            <a:xfrm>
              <a:off x="6754606" y="4460817"/>
              <a:ext cx="1993847" cy="2160000"/>
            </a:xfrm>
            <a:prstGeom prst="rect">
              <a:avLst/>
            </a:prstGeom>
          </p:spPr>
        </p:pic>
        <p:sp>
          <p:nvSpPr>
            <p:cNvPr id="63" name="椭圆 62">
              <a:extLst>
                <a:ext uri="{FF2B5EF4-FFF2-40B4-BE49-F238E27FC236}">
                  <a16:creationId xmlns:a16="http://schemas.microsoft.com/office/drawing/2014/main" id="{9F2F5584-1B95-303D-44A4-6F43C9B1B2A1}"/>
                </a:ext>
              </a:extLst>
            </p:cNvPr>
            <p:cNvSpPr>
              <a:spLocks noChangeAspect="1"/>
            </p:cNvSpPr>
            <p:nvPr/>
          </p:nvSpPr>
          <p:spPr>
            <a:xfrm>
              <a:off x="6796941" y="4654062"/>
              <a:ext cx="1842965" cy="1842965"/>
            </a:xfrm>
            <a:prstGeom prst="ellipse">
              <a:avLst/>
            </a:prstGeom>
            <a:noFill/>
            <a:ln w="76200">
              <a:solidFill>
                <a:srgbClr val="1A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7" name="标题 1">
            <a:extLst>
              <a:ext uri="{FF2B5EF4-FFF2-40B4-BE49-F238E27FC236}">
                <a16:creationId xmlns:a16="http://schemas.microsoft.com/office/drawing/2014/main" id="{BB0F6504-62B9-496A-4145-EBB508C635A6}"/>
              </a:ext>
            </a:extLst>
          </p:cNvPr>
          <p:cNvSpPr txBox="1">
            <a:spLocks/>
          </p:cNvSpPr>
          <p:nvPr/>
        </p:nvSpPr>
        <p:spPr>
          <a:xfrm>
            <a:off x="14612" y="1165833"/>
            <a:ext cx="1216479"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b="1" dirty="0">
                <a:latin typeface="Microsoft YaHei UI" panose="020B0503020204020204" pitchFamily="34" charset="-122"/>
                <a:ea typeface="Microsoft YaHei UI" panose="020B0503020204020204" pitchFamily="34" charset="-122"/>
              </a:rPr>
              <a:t>犬科</a:t>
            </a:r>
          </a:p>
        </p:txBody>
      </p:sp>
      <p:sp>
        <p:nvSpPr>
          <p:cNvPr id="18" name="标题 1">
            <a:extLst>
              <a:ext uri="{FF2B5EF4-FFF2-40B4-BE49-F238E27FC236}">
                <a16:creationId xmlns:a16="http://schemas.microsoft.com/office/drawing/2014/main" id="{720B5261-47F2-65C7-6A61-DF5A8DB74A83}"/>
              </a:ext>
            </a:extLst>
          </p:cNvPr>
          <p:cNvSpPr txBox="1">
            <a:spLocks/>
          </p:cNvSpPr>
          <p:nvPr/>
        </p:nvSpPr>
        <p:spPr>
          <a:xfrm>
            <a:off x="14612" y="3408292"/>
            <a:ext cx="1216479"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b="1" dirty="0">
                <a:latin typeface="Microsoft YaHei UI" panose="020B0503020204020204" pitchFamily="34" charset="-122"/>
                <a:ea typeface="Microsoft YaHei UI" panose="020B0503020204020204" pitchFamily="34" charset="-122"/>
              </a:rPr>
              <a:t>猫科</a:t>
            </a:r>
          </a:p>
        </p:txBody>
      </p:sp>
      <p:sp>
        <p:nvSpPr>
          <p:cNvPr id="19" name="标题 1">
            <a:extLst>
              <a:ext uri="{FF2B5EF4-FFF2-40B4-BE49-F238E27FC236}">
                <a16:creationId xmlns:a16="http://schemas.microsoft.com/office/drawing/2014/main" id="{390B0E25-5D13-1271-E5AA-7925FA038E5D}"/>
              </a:ext>
            </a:extLst>
          </p:cNvPr>
          <p:cNvSpPr txBox="1">
            <a:spLocks/>
          </p:cNvSpPr>
          <p:nvPr/>
        </p:nvSpPr>
        <p:spPr>
          <a:xfrm>
            <a:off x="14612" y="5430725"/>
            <a:ext cx="1186542" cy="126800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800" b="1" dirty="0">
                <a:latin typeface="Microsoft YaHei UI" panose="020B0503020204020204" pitchFamily="34" charset="-122"/>
                <a:ea typeface="Microsoft YaHei UI" panose="020B0503020204020204" pitchFamily="34" charset="-122"/>
              </a:rPr>
              <a:t>马科</a:t>
            </a:r>
          </a:p>
        </p:txBody>
      </p:sp>
    </p:spTree>
    <p:extLst>
      <p:ext uri="{BB962C8B-B14F-4D97-AF65-F5344CB8AC3E}">
        <p14:creationId xmlns:p14="http://schemas.microsoft.com/office/powerpoint/2010/main" val="37213749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3CBF5BFE-937C-344F-D251-399AB236C874}"/>
              </a:ext>
            </a:extLst>
          </p:cNvPr>
          <p:cNvSpPr txBox="1"/>
          <p:nvPr/>
        </p:nvSpPr>
        <p:spPr>
          <a:xfrm>
            <a:off x="995284" y="3854370"/>
            <a:ext cx="7407935" cy="1052981"/>
          </a:xfrm>
          <a:prstGeom prst="rect">
            <a:avLst/>
          </a:prstGeom>
          <a:noFill/>
        </p:spPr>
        <p:txBody>
          <a:bodyPr wrap="square" rtlCol="0">
            <a:spAutoFit/>
          </a:bodyPr>
          <a:lstStyle/>
          <a:p>
            <a:pPr>
              <a:lnSpc>
                <a:spcPts val="3860"/>
              </a:lnSpc>
            </a:pP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关于不同类别动物</a:t>
            </a:r>
            <a:r>
              <a:rPr lang="zh-CN" altLang="en-US"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（即</a:t>
            </a: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物种</a:t>
            </a:r>
            <a:r>
              <a:rPr lang="zh-CN" altLang="en-US"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的产生，所观察到的科学事实是支持哪种观点？</a:t>
            </a:r>
            <a:endParaRPr kumimoji="1" lang="zh-CN" altLang="en-US" sz="2800" dirty="0">
              <a:latin typeface="Microsoft YaHei" panose="020B0503020204020204" pitchFamily="34" charset="-122"/>
              <a:ea typeface="Microsoft YaHei" panose="020B0503020204020204" pitchFamily="34" charset="-122"/>
            </a:endParaRPr>
          </a:p>
        </p:txBody>
      </p:sp>
      <p:pic>
        <p:nvPicPr>
          <p:cNvPr id="8" name="图片 7">
            <a:extLst>
              <a:ext uri="{FF2B5EF4-FFF2-40B4-BE49-F238E27FC236}">
                <a16:creationId xmlns:a16="http://schemas.microsoft.com/office/drawing/2014/main" id="{4F362D55-4DC3-0972-85D6-6236D77FBDAA}"/>
              </a:ext>
            </a:extLst>
          </p:cNvPr>
          <p:cNvPicPr>
            <a:picLocks noChangeAspect="1"/>
          </p:cNvPicPr>
          <p:nvPr/>
        </p:nvPicPr>
        <p:blipFill rotWithShape="1">
          <a:blip r:embed="rId3"/>
          <a:srcRect t="22794"/>
          <a:stretch/>
        </p:blipFill>
        <p:spPr>
          <a:xfrm>
            <a:off x="1460508" y="0"/>
            <a:ext cx="6222984" cy="35794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5EE9BD64-D37B-89FF-85B1-2DA9898A5D22}"/>
              </a:ext>
            </a:extLst>
          </p:cNvPr>
          <p:cNvSpPr txBox="1"/>
          <p:nvPr/>
        </p:nvSpPr>
        <p:spPr>
          <a:xfrm>
            <a:off x="995284" y="5066504"/>
            <a:ext cx="7407935" cy="1052981"/>
          </a:xfrm>
          <a:prstGeom prst="rect">
            <a:avLst/>
          </a:prstGeom>
          <a:noFill/>
        </p:spPr>
        <p:txBody>
          <a:bodyPr wrap="square" rtlCol="0">
            <a:spAutoFit/>
          </a:bodyPr>
          <a:lstStyle/>
          <a:p>
            <a:pPr>
              <a:lnSpc>
                <a:spcPts val="3860"/>
              </a:lnSpc>
            </a:pPr>
            <a:r>
              <a:rPr lang="en-US"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A</a:t>
            </a:r>
            <a:r>
              <a:rPr lang="en-US" altLang="zh-CN"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圣经的“各从其类” </a:t>
            </a:r>
            <a:br>
              <a:rPr lang="en-US" altLang="zh-CN"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br>
            <a:r>
              <a:rPr lang="en-US" altLang="zh-CN"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B</a:t>
            </a:r>
            <a:r>
              <a:rPr lang="en-US" altLang="zh-CN" sz="2800" kern="0" dirty="0">
                <a:solidFill>
                  <a:srgbClr val="333333"/>
                </a:solidFill>
                <a:latin typeface="Microsoft YaHei" panose="020B0503020204020204" pitchFamily="34" charset="-122"/>
                <a:ea typeface="Microsoft YaHei" panose="020B0503020204020204" pitchFamily="34" charset="-122"/>
                <a:cs typeface="Helvetica" panose="020B0604020202020204" pitchFamily="34" charset="0"/>
              </a:rPr>
              <a:t>.</a:t>
            </a:r>
            <a:r>
              <a:rPr lang="zh-CN" altLang="zh-CN" sz="2800" kern="0" dirty="0">
                <a:solidFill>
                  <a:srgbClr val="333333"/>
                </a:solidFill>
                <a:effectLst/>
                <a:latin typeface="Microsoft YaHei" panose="020B0503020204020204" pitchFamily="34" charset="-122"/>
                <a:ea typeface="Microsoft YaHei" panose="020B0503020204020204" pitchFamily="34" charset="-122"/>
                <a:cs typeface="Helvetica" panose="020B0604020202020204" pitchFamily="34" charset="0"/>
              </a:rPr>
              <a:t> 进化论的“一类进化成另一类”</a:t>
            </a:r>
            <a:endParaRPr kumimoji="1" lang="zh-CN" altLang="en-US" sz="2800"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A0554ABC-2D64-53B1-E413-D43F3BEDC4A3}"/>
              </a:ext>
            </a:extLst>
          </p:cNvPr>
          <p:cNvPicPr>
            <a:picLocks noChangeAspect="1"/>
          </p:cNvPicPr>
          <p:nvPr/>
        </p:nvPicPr>
        <p:blipFill>
          <a:blip r:embed="rId4"/>
          <a:stretch>
            <a:fillRect/>
          </a:stretch>
        </p:blipFill>
        <p:spPr>
          <a:xfrm>
            <a:off x="4572000" y="4925297"/>
            <a:ext cx="667697" cy="667697"/>
          </a:xfrm>
          <a:prstGeom prst="rect">
            <a:avLst/>
          </a:prstGeom>
        </p:spPr>
      </p:pic>
    </p:spTree>
    <p:extLst>
      <p:ext uri="{BB962C8B-B14F-4D97-AF65-F5344CB8AC3E}">
        <p14:creationId xmlns:p14="http://schemas.microsoft.com/office/powerpoint/2010/main" val="275662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A466CC-F37D-DD33-6632-DE9BD7321467}"/>
              </a:ext>
            </a:extLst>
          </p:cNvPr>
          <p:cNvSpPr>
            <a:spLocks noGrp="1"/>
          </p:cNvSpPr>
          <p:nvPr>
            <p:ph type="title"/>
          </p:nvPr>
        </p:nvSpPr>
        <p:spPr/>
        <p:txBody>
          <a:bodyPr/>
          <a:lstStyle/>
          <a:p>
            <a:r>
              <a:rPr lang="zh-CN" altLang="en-US" dirty="0"/>
              <a:t>重点回顾</a:t>
            </a:r>
          </a:p>
        </p:txBody>
      </p:sp>
      <p:sp>
        <p:nvSpPr>
          <p:cNvPr id="4" name="文本框 3">
            <a:extLst>
              <a:ext uri="{FF2B5EF4-FFF2-40B4-BE49-F238E27FC236}">
                <a16:creationId xmlns:a16="http://schemas.microsoft.com/office/drawing/2014/main" id="{E6B8BEE0-000B-1756-7BB1-F48221E29AA6}"/>
              </a:ext>
            </a:extLst>
          </p:cNvPr>
          <p:cNvSpPr txBox="1"/>
          <p:nvPr/>
        </p:nvSpPr>
        <p:spPr>
          <a:xfrm>
            <a:off x="1561108" y="4165844"/>
            <a:ext cx="6471722" cy="1825051"/>
          </a:xfrm>
          <a:prstGeom prst="rect">
            <a:avLst/>
          </a:prstGeom>
          <a:noFill/>
        </p:spPr>
        <p:txBody>
          <a:bodyPr wrap="square">
            <a:spAutoFit/>
          </a:bodyPr>
          <a:lstStyle/>
          <a:p>
            <a:pPr marL="342900" lvl="0" indent="-342900">
              <a:lnSpc>
                <a:spcPts val="4240"/>
              </a:lnSpc>
              <a:spcBef>
                <a:spcPts val="1200"/>
              </a:spcBef>
              <a:buFont typeface="+mj-lt"/>
              <a:buAutoNum type="arabicPeriod"/>
            </a:pPr>
            <a:r>
              <a:rPr lang="zh-CN" altLang="zh-CN" sz="3200" dirty="0">
                <a:effectLst/>
                <a:latin typeface="Microsoft YaHei" panose="020B0503020204020204" pitchFamily="34" charset="-122"/>
                <a:ea typeface="Microsoft YaHei" panose="020B0503020204020204" pitchFamily="34" charset="-122"/>
              </a:rPr>
              <a:t>生</a:t>
            </a:r>
            <a:r>
              <a:rPr lang="zh-CN" altLang="zh-CN" sz="3200" dirty="0">
                <a:solidFill>
                  <a:srgbClr val="000000"/>
                </a:solidFill>
                <a:effectLst/>
                <a:latin typeface="Microsoft YaHei" panose="020B0503020204020204" pitchFamily="34" charset="-122"/>
                <a:ea typeface="Microsoft YaHei" panose="020B0503020204020204" pitchFamily="34" charset="-122"/>
              </a:rPr>
              <a:t>物的变异不是进化</a:t>
            </a:r>
            <a:r>
              <a:rPr lang="zh-CN" altLang="en-US" sz="3200" dirty="0">
                <a:solidFill>
                  <a:srgbClr val="000000"/>
                </a:solidFill>
                <a:effectLst/>
                <a:latin typeface="Microsoft YaHei" panose="020B0503020204020204" pitchFamily="34" charset="-122"/>
                <a:ea typeface="Microsoft YaHei" panose="020B0503020204020204" pitchFamily="34" charset="-122"/>
              </a:rPr>
              <a:t>。</a:t>
            </a:r>
            <a:endParaRPr lang="zh-CN" altLang="zh-CN" sz="3200" dirty="0">
              <a:effectLst/>
              <a:latin typeface="Microsoft YaHei" panose="020B0503020204020204" pitchFamily="34" charset="-122"/>
              <a:ea typeface="Microsoft YaHei" panose="020B0503020204020204" pitchFamily="34" charset="-122"/>
            </a:endParaRPr>
          </a:p>
          <a:p>
            <a:pPr marL="342900" lvl="0" indent="-342900">
              <a:lnSpc>
                <a:spcPts val="4240"/>
              </a:lnSpc>
              <a:spcBef>
                <a:spcPts val="1200"/>
              </a:spcBef>
              <a:buFont typeface="+mj-lt"/>
              <a:buAutoNum type="arabicPeriod"/>
            </a:pPr>
            <a:r>
              <a:rPr lang="zh-CN" altLang="zh-CN" sz="3200" dirty="0">
                <a:solidFill>
                  <a:srgbClr val="000000"/>
                </a:solidFill>
                <a:effectLst/>
                <a:latin typeface="Microsoft YaHei" panose="020B0503020204020204" pitchFamily="34" charset="-122"/>
                <a:ea typeface="Microsoft YaHei" panose="020B0503020204020204" pitchFamily="34" charset="-122"/>
              </a:rPr>
              <a:t>物种是按照“各从其类”的规则被</a:t>
            </a:r>
            <a:r>
              <a:rPr lang="zh-CN" altLang="en-US" sz="3200" dirty="0">
                <a:solidFill>
                  <a:srgbClr val="000000"/>
                </a:solidFill>
                <a:effectLst/>
                <a:latin typeface="Microsoft YaHei" panose="020B0503020204020204" pitchFamily="34" charset="-122"/>
                <a:ea typeface="Microsoft YaHei" panose="020B0503020204020204" pitchFamily="34" charset="-122"/>
              </a:rPr>
              <a:t>神</a:t>
            </a:r>
            <a:r>
              <a:rPr lang="zh-CN" altLang="zh-CN" sz="3200" dirty="0">
                <a:solidFill>
                  <a:srgbClr val="000000"/>
                </a:solidFill>
                <a:effectLst/>
                <a:latin typeface="Microsoft YaHei" panose="020B0503020204020204" pitchFamily="34" charset="-122"/>
                <a:ea typeface="Microsoft YaHei" panose="020B0503020204020204" pitchFamily="34" charset="-122"/>
              </a:rPr>
              <a:t>创造的</a:t>
            </a:r>
            <a:r>
              <a:rPr lang="zh-CN" altLang="en-US" sz="3200" dirty="0">
                <a:solidFill>
                  <a:srgbClr val="000000"/>
                </a:solidFill>
                <a:effectLst/>
                <a:latin typeface="Microsoft YaHei" panose="020B0503020204020204" pitchFamily="34" charset="-122"/>
                <a:ea typeface="Microsoft YaHei" panose="020B0503020204020204" pitchFamily="34" charset="-122"/>
              </a:rPr>
              <a:t>。</a:t>
            </a:r>
            <a:endParaRPr lang="zh-CN" altLang="zh-CN" sz="3200" dirty="0">
              <a:effectLst/>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0DBD511F-74B9-F4AD-0A4A-A3ABBEFF2692}"/>
              </a:ext>
            </a:extLst>
          </p:cNvPr>
          <p:cNvPicPr>
            <a:picLocks noChangeAspect="1"/>
          </p:cNvPicPr>
          <p:nvPr/>
        </p:nvPicPr>
        <p:blipFill>
          <a:blip r:embed="rId3"/>
          <a:stretch>
            <a:fillRect/>
          </a:stretch>
        </p:blipFill>
        <p:spPr>
          <a:xfrm>
            <a:off x="2407011" y="1480097"/>
            <a:ext cx="4329977" cy="24241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25096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03955C73-5B6B-644C-A5A6-1A018EC8C9FC}"/>
              </a:ext>
            </a:extLst>
          </p:cNvPr>
          <p:cNvSpPr txBox="1"/>
          <p:nvPr/>
        </p:nvSpPr>
        <p:spPr>
          <a:xfrm>
            <a:off x="642139" y="2294917"/>
            <a:ext cx="7988412" cy="3539430"/>
          </a:xfrm>
          <a:prstGeom prst="rect">
            <a:avLst/>
          </a:prstGeom>
          <a:noFill/>
        </p:spPr>
        <p:txBody>
          <a:bodyPr wrap="square" rtlCol="0">
            <a:spAutoFit/>
          </a:bodyPr>
          <a:lstStyle/>
          <a:p>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创世记</a:t>
            </a:r>
            <a:r>
              <a:rPr lang="en-US" altLang="zh-CN"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1:1 </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起初，神创造天地。</a:t>
            </a:r>
          </a:p>
          <a:p>
            <a:endPar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创世记</a:t>
            </a:r>
            <a:r>
              <a:rPr lang="en-US" altLang="zh-CN"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1:24 </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神说：“地要生出活物来，</a:t>
            </a:r>
            <a:r>
              <a:rPr lang="zh-CN" altLang="en-US" sz="32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；牲畜、昆虫、野兽，</a:t>
            </a:r>
            <a:r>
              <a:rPr lang="zh-CN" altLang="en-US" sz="32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。”事就这样成了。</a:t>
            </a:r>
            <a:r>
              <a:rPr lang="en-US" altLang="zh-CN"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25 </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於是神造出野兽，</a:t>
            </a:r>
            <a:r>
              <a:rPr lang="zh-CN" altLang="en-US" sz="32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；牲畜，</a:t>
            </a:r>
            <a:r>
              <a:rPr lang="zh-CN" altLang="en-US" sz="32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；地上一切昆虫，</a:t>
            </a:r>
            <a:r>
              <a:rPr lang="zh-CN" altLang="en-US" sz="32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。神看著是好的。</a:t>
            </a:r>
          </a:p>
        </p:txBody>
      </p:sp>
      <p:sp>
        <p:nvSpPr>
          <p:cNvPr id="2" name="标题 1">
            <a:extLst>
              <a:ext uri="{FF2B5EF4-FFF2-40B4-BE49-F238E27FC236}">
                <a16:creationId xmlns:a16="http://schemas.microsoft.com/office/drawing/2014/main" id="{B8B7424C-175D-634E-9289-A56AE362D5D3}"/>
              </a:ext>
            </a:extLst>
          </p:cNvPr>
          <p:cNvSpPr>
            <a:spLocks noGrp="1"/>
          </p:cNvSpPr>
          <p:nvPr>
            <p:ph type="title"/>
          </p:nvPr>
        </p:nvSpPr>
        <p:spPr/>
        <p:txBody>
          <a:bodyPr/>
          <a:lstStyle/>
          <a:p>
            <a:r>
              <a:rPr lang="zh-CN" altLang="en-US" dirty="0"/>
              <a:t>创造论：神“各从其类”的创造</a:t>
            </a:r>
          </a:p>
        </p:txBody>
      </p:sp>
      <p:sp>
        <p:nvSpPr>
          <p:cNvPr id="11" name="文本框 10">
            <a:extLst>
              <a:ext uri="{FF2B5EF4-FFF2-40B4-BE49-F238E27FC236}">
                <a16:creationId xmlns:a16="http://schemas.microsoft.com/office/drawing/2014/main" id="{E53B2511-4C59-C04C-BDFE-911CF553DF06}"/>
              </a:ext>
            </a:extLst>
          </p:cNvPr>
          <p:cNvSpPr txBox="1"/>
          <p:nvPr/>
        </p:nvSpPr>
        <p:spPr>
          <a:xfrm>
            <a:off x="642139" y="2294339"/>
            <a:ext cx="7988412" cy="3539430"/>
          </a:xfrm>
          <a:prstGeom prst="rect">
            <a:avLst/>
          </a:prstGeom>
          <a:noFill/>
        </p:spPr>
        <p:txBody>
          <a:bodyPr wrap="square" rtlCol="0">
            <a:spAutoFit/>
          </a:bodyPr>
          <a:lstStyle/>
          <a:p>
            <a:endPar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endParaRPr>
          </a:p>
          <a:p>
            <a:endPar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endParaRPr>
          </a:p>
          <a:p>
            <a:r>
              <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rPr>
              <a:t>创世记</a:t>
            </a:r>
            <a:r>
              <a:rPr lang="en-US" altLang="zh-CN" sz="3200" dirty="0">
                <a:noFill/>
                <a:latin typeface="Microsoft YaHei" panose="020B0503020204020204" pitchFamily="34" charset="-122"/>
                <a:ea typeface="Microsoft YaHei" panose="020B0503020204020204" pitchFamily="34" charset="-122"/>
                <a:cs typeface="Arial" panose="020B0604020202020204" pitchFamily="34" charset="0"/>
              </a:rPr>
              <a:t>1:24</a:t>
            </a:r>
            <a:r>
              <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rPr>
              <a:t>神说：“地要生出活物来，</a:t>
            </a:r>
            <a:r>
              <a:rPr lang="en-US" altLang="zh-CN" sz="3200" dirty="0">
                <a:noFill/>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b="1" dirty="0">
                <a:solidFill>
                  <a:srgbClr val="FF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rPr>
              <a:t>；牲畜、昆虫、野兽，</a:t>
            </a:r>
            <a:r>
              <a:rPr lang="zh-CN" altLang="en-US" sz="3200" b="1" dirty="0">
                <a:solidFill>
                  <a:srgbClr val="FF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rPr>
              <a:t>。”事就这样成了。</a:t>
            </a:r>
            <a:r>
              <a:rPr lang="en-US" altLang="zh-CN" sz="3200" dirty="0">
                <a:noFill/>
                <a:latin typeface="Microsoft YaHei" panose="020B0503020204020204" pitchFamily="34" charset="-122"/>
                <a:ea typeface="Microsoft YaHei" panose="020B0503020204020204" pitchFamily="34" charset="-122"/>
                <a:cs typeface="Arial" panose="020B0604020202020204" pitchFamily="34" charset="0"/>
              </a:rPr>
              <a:t>25</a:t>
            </a:r>
            <a:r>
              <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rPr>
              <a:t>於是神造出野兽，</a:t>
            </a:r>
            <a:r>
              <a:rPr lang="en-US" altLang="zh-CN" sz="3200" dirty="0">
                <a:noFill/>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b="1" dirty="0">
                <a:solidFill>
                  <a:srgbClr val="FF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rPr>
              <a:t>；牲畜，</a:t>
            </a:r>
            <a:r>
              <a:rPr lang="zh-CN" altLang="en-US" sz="3200" b="1" dirty="0">
                <a:solidFill>
                  <a:srgbClr val="FF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rPr>
              <a:t>；地上一切昆虫，</a:t>
            </a:r>
            <a:r>
              <a:rPr lang="zh-CN" altLang="en-US" sz="3200" b="1" dirty="0">
                <a:solidFill>
                  <a:srgbClr val="FF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Arial" panose="020B0604020202020204" pitchFamily="34" charset="0"/>
              </a:rPr>
              <a:t>各从其类</a:t>
            </a:r>
            <a:r>
              <a:rPr lang="zh-CN" altLang="en-US" sz="3200" dirty="0">
                <a:noFill/>
                <a:latin typeface="Microsoft YaHei" panose="020B0503020204020204" pitchFamily="34" charset="-122"/>
                <a:ea typeface="Microsoft YaHei" panose="020B0503020204020204" pitchFamily="34" charset="-122"/>
                <a:cs typeface="Arial" panose="020B0604020202020204" pitchFamily="34" charset="0"/>
              </a:rPr>
              <a:t>。神看著是好的。</a:t>
            </a:r>
          </a:p>
        </p:txBody>
      </p:sp>
    </p:spTree>
    <p:extLst>
      <p:ext uri="{BB962C8B-B14F-4D97-AF65-F5344CB8AC3E}">
        <p14:creationId xmlns:p14="http://schemas.microsoft.com/office/powerpoint/2010/main" val="90257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E50146-F0A1-B695-31D2-02BEED2D718D}"/>
              </a:ext>
            </a:extLst>
          </p:cNvPr>
          <p:cNvSpPr>
            <a:spLocks noGrp="1"/>
          </p:cNvSpPr>
          <p:nvPr>
            <p:ph type="title"/>
          </p:nvPr>
        </p:nvSpPr>
        <p:spPr/>
        <p:txBody>
          <a:bodyPr/>
          <a:lstStyle/>
          <a:p>
            <a:r>
              <a:rPr lang="zh-CN" altLang="en-US" sz="4000" dirty="0"/>
              <a:t>个人反思</a:t>
            </a:r>
          </a:p>
        </p:txBody>
      </p:sp>
      <p:sp>
        <p:nvSpPr>
          <p:cNvPr id="4" name="文本框 3">
            <a:extLst>
              <a:ext uri="{FF2B5EF4-FFF2-40B4-BE49-F238E27FC236}">
                <a16:creationId xmlns:a16="http://schemas.microsoft.com/office/drawing/2014/main" id="{45FD1D77-D99C-6B3E-8330-B1B577F3C77F}"/>
              </a:ext>
            </a:extLst>
          </p:cNvPr>
          <p:cNvSpPr txBox="1"/>
          <p:nvPr/>
        </p:nvSpPr>
        <p:spPr>
          <a:xfrm>
            <a:off x="771137" y="2156255"/>
            <a:ext cx="7458464" cy="4577022"/>
          </a:xfrm>
          <a:prstGeom prst="rect">
            <a:avLst/>
          </a:prstGeom>
          <a:noFill/>
        </p:spPr>
        <p:txBody>
          <a:bodyPr wrap="square">
            <a:spAutoFit/>
          </a:bodyPr>
          <a:lstStyle/>
          <a:p>
            <a:pPr marL="342900" lvl="0" indent="-342900">
              <a:lnSpc>
                <a:spcPts val="3180"/>
              </a:lnSpc>
              <a:buFont typeface="+mj-lt"/>
              <a:buAutoNum type="arabicPeriod"/>
            </a:pPr>
            <a:r>
              <a:rPr lang="zh-CN" altLang="zh-CN" sz="2400" dirty="0">
                <a:effectLst/>
                <a:latin typeface="Microsoft YaHei" panose="020B0503020204020204" pitchFamily="34" charset="-122"/>
                <a:ea typeface="Microsoft YaHei" panose="020B0503020204020204" pitchFamily="34" charset="-122"/>
              </a:rPr>
              <a:t>这节课让我印象最深刻的是哪个知识点？</a:t>
            </a:r>
            <a:endParaRPr lang="en-US" altLang="zh-CN" sz="2400" dirty="0">
              <a:effectLst/>
              <a:latin typeface="Microsoft YaHei" panose="020B0503020204020204" pitchFamily="34" charset="-122"/>
              <a:ea typeface="Microsoft YaHei" panose="020B0503020204020204" pitchFamily="34" charset="-122"/>
            </a:endParaRPr>
          </a:p>
          <a:p>
            <a:pPr lvl="0">
              <a:lnSpc>
                <a:spcPts val="3180"/>
              </a:lnSpc>
            </a:pPr>
            <a:r>
              <a:rPr lang="en-US" altLang="zh-CN" sz="2400" dirty="0">
                <a:effectLst/>
                <a:latin typeface="Microsoft YaHei" panose="020B0503020204020204" pitchFamily="34" charset="-122"/>
                <a:ea typeface="Microsoft YaHei" panose="020B0503020204020204" pitchFamily="34" charset="-122"/>
              </a:rPr>
              <a:t>    ________________________________________________</a:t>
            </a:r>
          </a:p>
          <a:p>
            <a:pPr lvl="0">
              <a:lnSpc>
                <a:spcPts val="3180"/>
              </a:lnSpc>
            </a:pPr>
            <a:endParaRPr lang="en-US" altLang="zh-CN" sz="2400" dirty="0">
              <a:effectLst/>
              <a:latin typeface="Microsoft YaHei" panose="020B0503020204020204" pitchFamily="34" charset="-122"/>
              <a:ea typeface="Microsoft YaHei" panose="020B0503020204020204" pitchFamily="34" charset="-122"/>
            </a:endParaRPr>
          </a:p>
          <a:p>
            <a:pPr lvl="0">
              <a:lnSpc>
                <a:spcPts val="3180"/>
              </a:lnSpc>
            </a:pPr>
            <a:r>
              <a:rPr lang="en-US" altLang="zh-CN" sz="2400" dirty="0">
                <a:effectLst/>
                <a:latin typeface="Microsoft YaHei" panose="020B0503020204020204" pitchFamily="34" charset="-122"/>
                <a:ea typeface="Microsoft YaHei" panose="020B0503020204020204" pitchFamily="34" charset="-122"/>
              </a:rPr>
              <a:t>2.</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圣经只用</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4</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个字“各从其类”就完全概括人类生物学</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p>
          <a:p>
            <a:pPr lvl="0">
              <a:lnSpc>
                <a:spcPts val="3180"/>
              </a:lnSpc>
            </a:pPr>
            <a:r>
              <a:rPr lang="en-US" altLang="zh-CN" sz="24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多年的研究成果，这说明圣经具有什么特点？我该</a:t>
            </a:r>
            <a:endPar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lvl="0">
              <a:lnSpc>
                <a:spcPts val="3180"/>
              </a:lnSpc>
            </a:pPr>
            <a:r>
              <a:rPr lang="en-US" altLang="zh-CN" sz="24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带着什么样的态度来读圣经？</a:t>
            </a:r>
            <a:r>
              <a:rPr lang="en-US" altLang="zh-CN" sz="24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p>
          <a:p>
            <a:pPr lvl="0">
              <a:lnSpc>
                <a:spcPts val="3180"/>
              </a:lnSpc>
            </a:pPr>
            <a:r>
              <a:rPr lang="en-US" altLang="zh-CN" sz="24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en-US" altLang="zh-CN" sz="2400" dirty="0">
                <a:effectLst/>
                <a:latin typeface="Microsoft YaHei" panose="020B0503020204020204" pitchFamily="34" charset="-122"/>
                <a:ea typeface="Microsoft YaHei" panose="020B0503020204020204" pitchFamily="34" charset="-122"/>
              </a:rPr>
              <a:t>________________________________________________</a:t>
            </a:r>
            <a:endParaRPr lang="en-US" altLang="zh-CN" sz="2400" dirty="0">
              <a:latin typeface="Microsoft YaHei" panose="020B0503020204020204" pitchFamily="34" charset="-122"/>
              <a:ea typeface="Microsoft YaHei" panose="020B0503020204020204" pitchFamily="34" charset="-122"/>
            </a:endParaRPr>
          </a:p>
          <a:p>
            <a:pPr lvl="0">
              <a:lnSpc>
                <a:spcPts val="3180"/>
              </a:lnSpc>
            </a:pPr>
            <a:endParaRPr lang="en-US" altLang="zh-CN" sz="2400" dirty="0">
              <a:latin typeface="Microsoft YaHei" panose="020B0503020204020204" pitchFamily="34" charset="-122"/>
              <a:ea typeface="Microsoft YaHei" panose="020B0503020204020204" pitchFamily="34" charset="-122"/>
            </a:endParaRPr>
          </a:p>
          <a:p>
            <a:pPr lvl="0">
              <a:lnSpc>
                <a:spcPts val="3180"/>
              </a:lnSpc>
            </a:pPr>
            <a:r>
              <a:rPr lang="en-US" altLang="zh-CN" sz="2400" dirty="0">
                <a:latin typeface="Microsoft YaHei" panose="020B0503020204020204" pitchFamily="34" charset="-122"/>
                <a:ea typeface="Microsoft YaHei" panose="020B0503020204020204" pitchFamily="34" charset="-122"/>
              </a:rPr>
              <a:t>3.</a:t>
            </a:r>
            <a:r>
              <a:rPr lang="en-US" altLang="zh-CN" sz="2400" dirty="0">
                <a:effectLst/>
                <a:latin typeface="Microsoft YaHei" panose="020B0503020204020204" pitchFamily="34" charset="-122"/>
                <a:ea typeface="Microsoft YaHei" panose="020B0503020204020204" pitchFamily="34" charset="-122"/>
              </a:rPr>
              <a:t> </a:t>
            </a:r>
            <a:r>
              <a:rPr lang="zh-CN" altLang="en-US" sz="2400" dirty="0">
                <a:latin typeface="Microsoft YaHei" panose="020B0503020204020204" pitchFamily="34" charset="-122"/>
                <a:ea typeface="Microsoft YaHei" panose="020B0503020204020204" pitchFamily="34" charset="-122"/>
              </a:rPr>
              <a:t>通过学习物种</a:t>
            </a:r>
            <a:r>
              <a:rPr lang="zh-CN" altLang="zh-CN" sz="2400" dirty="0">
                <a:effectLst/>
                <a:latin typeface="Microsoft YaHei" panose="020B0503020204020204" pitchFamily="34" charset="-122"/>
                <a:ea typeface="Microsoft YaHei" panose="020B0503020204020204" pitchFamily="34" charset="-122"/>
              </a:rPr>
              <a:t>，我对</a:t>
            </a:r>
            <a:r>
              <a:rPr lang="zh-CN" altLang="en-US" sz="2400" dirty="0">
                <a:effectLst/>
                <a:latin typeface="Microsoft YaHei" panose="020B0503020204020204" pitchFamily="34" charset="-122"/>
                <a:ea typeface="Microsoft YaHei" panose="020B0503020204020204" pitchFamily="34" charset="-122"/>
              </a:rPr>
              <a:t>神</a:t>
            </a:r>
            <a:r>
              <a:rPr lang="zh-CN" altLang="zh-CN" sz="2400" dirty="0">
                <a:effectLst/>
                <a:latin typeface="Microsoft YaHei" panose="020B0503020204020204" pitchFamily="34" charset="-122"/>
                <a:ea typeface="Microsoft YaHei" panose="020B0503020204020204" pitchFamily="34" charset="-122"/>
              </a:rPr>
              <a:t>有了什么新的认识？</a:t>
            </a:r>
            <a:endParaRPr lang="en-US" altLang="zh-CN" sz="2400" dirty="0">
              <a:effectLst/>
              <a:latin typeface="Microsoft YaHei" panose="020B0503020204020204" pitchFamily="34" charset="-122"/>
              <a:ea typeface="Microsoft YaHei" panose="020B0503020204020204" pitchFamily="34" charset="-122"/>
            </a:endParaRPr>
          </a:p>
          <a:p>
            <a:pPr lvl="0">
              <a:lnSpc>
                <a:spcPts val="3180"/>
              </a:lnSpc>
            </a:pPr>
            <a:r>
              <a:rPr lang="en-US" altLang="zh-CN" sz="2400" dirty="0">
                <a:effectLst/>
                <a:latin typeface="Microsoft YaHei" panose="020B0503020204020204" pitchFamily="34" charset="-122"/>
                <a:ea typeface="Microsoft YaHei" panose="020B0503020204020204" pitchFamily="34" charset="-122"/>
              </a:rPr>
              <a:t>    ________________________________________________</a:t>
            </a:r>
            <a:endParaRPr lang="en-US" altLang="zh-CN" sz="2400" dirty="0">
              <a:latin typeface="Microsoft YaHei" panose="020B0503020204020204" pitchFamily="34" charset="-122"/>
              <a:ea typeface="Microsoft YaHei" panose="020B0503020204020204" pitchFamily="34" charset="-122"/>
            </a:endParaRPr>
          </a:p>
          <a:p>
            <a:pPr lvl="0">
              <a:lnSpc>
                <a:spcPts val="3180"/>
              </a:lnSpc>
            </a:pPr>
            <a:r>
              <a:rPr lang="en-US" altLang="zh-CN" sz="2400" dirty="0">
                <a:effectLst/>
                <a:latin typeface="Microsoft YaHei" panose="020B0503020204020204" pitchFamily="34" charset="-122"/>
                <a:ea typeface="Microsoft YaHei" panose="020B0503020204020204" pitchFamily="34" charset="-122"/>
              </a:rPr>
              <a:t>    </a:t>
            </a:r>
            <a:endParaRPr lang="zh-CN" altLang="zh-CN" sz="2400" dirty="0">
              <a:effectLst/>
              <a:latin typeface="Microsoft YaHei" panose="020B0503020204020204" pitchFamily="34" charset="-122"/>
              <a:ea typeface="Microsoft YaHei" panose="020B0503020204020204" pitchFamily="34" charset="-122"/>
            </a:endParaRPr>
          </a:p>
        </p:txBody>
      </p:sp>
      <p:pic>
        <p:nvPicPr>
          <p:cNvPr id="9" name="图片 8">
            <a:extLst>
              <a:ext uri="{FF2B5EF4-FFF2-40B4-BE49-F238E27FC236}">
                <a16:creationId xmlns:a16="http://schemas.microsoft.com/office/drawing/2014/main" id="{490C4DF2-4277-FE7F-5818-06407C68295D}"/>
              </a:ext>
            </a:extLst>
          </p:cNvPr>
          <p:cNvPicPr>
            <a:picLocks noChangeAspect="1"/>
          </p:cNvPicPr>
          <p:nvPr/>
        </p:nvPicPr>
        <p:blipFill>
          <a:blip r:embed="rId3"/>
          <a:stretch>
            <a:fillRect/>
          </a:stretch>
        </p:blipFill>
        <p:spPr>
          <a:xfrm>
            <a:off x="6154616" y="264930"/>
            <a:ext cx="2989384" cy="2413305"/>
          </a:xfrm>
          <a:prstGeom prst="rect">
            <a:avLst/>
          </a:prstGeom>
        </p:spPr>
      </p:pic>
    </p:spTree>
    <p:extLst>
      <p:ext uri="{BB962C8B-B14F-4D97-AF65-F5344CB8AC3E}">
        <p14:creationId xmlns:p14="http://schemas.microsoft.com/office/powerpoint/2010/main" val="1051579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2184B4-1C06-03DC-B29F-984BE2BF4242}"/>
              </a:ext>
            </a:extLst>
          </p:cNvPr>
          <p:cNvSpPr>
            <a:spLocks noGrp="1"/>
          </p:cNvSpPr>
          <p:nvPr>
            <p:ph type="title"/>
          </p:nvPr>
        </p:nvSpPr>
        <p:spPr/>
        <p:txBody>
          <a:bodyPr/>
          <a:lstStyle/>
          <a:p>
            <a:r>
              <a:rPr lang="zh-CN" altLang="en-US" dirty="0"/>
              <a:t>祷告结束</a:t>
            </a:r>
          </a:p>
        </p:txBody>
      </p:sp>
      <p:pic>
        <p:nvPicPr>
          <p:cNvPr id="4" name="图片 3">
            <a:extLst>
              <a:ext uri="{FF2B5EF4-FFF2-40B4-BE49-F238E27FC236}">
                <a16:creationId xmlns:a16="http://schemas.microsoft.com/office/drawing/2014/main" id="{2D5746C7-F2CE-F3A9-55E0-386E987C702D}"/>
              </a:ext>
            </a:extLst>
          </p:cNvPr>
          <p:cNvPicPr>
            <a:picLocks noChangeAspect="1"/>
          </p:cNvPicPr>
          <p:nvPr/>
        </p:nvPicPr>
        <p:blipFill>
          <a:blip r:embed="rId3"/>
          <a:stretch>
            <a:fillRect/>
          </a:stretch>
        </p:blipFill>
        <p:spPr>
          <a:xfrm>
            <a:off x="1320800" y="1779631"/>
            <a:ext cx="6502400" cy="4445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71495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4899425"/>
      </p:ext>
    </p:extLst>
  </p:cSld>
  <p:clrMapOvr>
    <a:masterClrMapping/>
  </p:clrMapOvr>
</p:sld>
</file>

<file path=ppt/theme/theme1.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5869</Words>
  <Application>Microsoft Office PowerPoint</Application>
  <PresentationFormat>全屏显示(4:3)</PresentationFormat>
  <Paragraphs>405</Paragraphs>
  <Slides>58</Slides>
  <Notes>57</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58</vt:i4>
      </vt:variant>
    </vt:vector>
  </HeadingPairs>
  <TitlesOfParts>
    <vt:vector size="67" baseType="lpstr">
      <vt:lpstr>Microsoft YaHei UI</vt:lpstr>
      <vt:lpstr>Microsoft YaHei</vt:lpstr>
      <vt:lpstr>Arial</vt:lpstr>
      <vt:lpstr>Calibri</vt:lpstr>
      <vt:lpstr>Helvetica</vt:lpstr>
      <vt:lpstr>Times</vt:lpstr>
      <vt:lpstr>Times New Roman</vt:lpstr>
      <vt:lpstr>Wingdings 2</vt:lpstr>
      <vt:lpstr>1_HDOfficeLightV0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狗的多样性</vt:lpstr>
      <vt:lpstr>猫的多样性 </vt:lpstr>
      <vt:lpstr>动物不同的类别是神 从一开始按照“各从其类”的规则造的！</vt:lpstr>
      <vt:lpstr>圣经关于生物类别的产生 你听明白了吗？</vt:lpstr>
      <vt:lpstr>物种是怎么产生的？</vt:lpstr>
      <vt:lpstr>进化论认为生物是自发产生，偶然形成的</vt:lpstr>
      <vt:lpstr>进化论主张动物不同的类别 是通过偶然的方式 从一类逐渐进化为另一类形成的</vt:lpstr>
      <vt:lpstr>进化论对于生物类别产生的解释 你听明白了吗？</vt:lpstr>
      <vt:lpstr>对比</vt:lpstr>
      <vt:lpstr>它们有什么相同和不同之处？ </vt:lpstr>
      <vt:lpstr>PowerPoint 演示文稿</vt:lpstr>
      <vt:lpstr>它们有什么相同和不同之处？ </vt:lpstr>
      <vt:lpstr>为什么同是鸡这个物种 却会有这么多不同的形态呢？</vt:lpstr>
      <vt:lpstr>基因重组和变异是怎么一回事？</vt:lpstr>
      <vt:lpstr>PowerPoint 演示文稿</vt:lpstr>
      <vt:lpstr>考考你：选词填空</vt:lpstr>
      <vt:lpstr>考考你：选词填空</vt:lpstr>
      <vt:lpstr>考考你：选词填空</vt:lpstr>
      <vt:lpstr>生物教科书在错误地使用一些例子 来教导进化</vt:lpstr>
      <vt:lpstr>加拉帕戈斯群岛的地雀</vt:lpstr>
      <vt:lpstr>加拉帕戈斯群岛的地雀</vt:lpstr>
      <vt:lpstr>达尔文的结论正确吗？</vt:lpstr>
      <vt:lpstr>PowerPoint 演示文稿</vt:lpstr>
      <vt:lpstr>狗和地雀，谁的变化大？</vt:lpstr>
      <vt:lpstr>PowerPoint 演示文稿</vt:lpstr>
      <vt:lpstr>生物课本错把地雀的变异当作是进化</vt:lpstr>
      <vt:lpstr>知道你读的课本中竟然有错 你的第一反应是怎样的？</vt:lpstr>
      <vt:lpstr>突变不是进化</vt:lpstr>
      <vt:lpstr>自然界突变的例子</vt:lpstr>
      <vt:lpstr>自然界突变的例子</vt:lpstr>
      <vt:lpstr>PowerPoint 演示文稿</vt:lpstr>
      <vt:lpstr>PowerPoint 演示文稿</vt:lpstr>
      <vt:lpstr>科学事实：变异不是进化</vt:lpstr>
      <vt:lpstr>想一想</vt:lpstr>
      <vt:lpstr>“类”大概相当于“科”</vt:lpstr>
      <vt:lpstr>同类才能交配生育</vt:lpstr>
      <vt:lpstr>同类才能交配生育</vt:lpstr>
      <vt:lpstr>不同类无法交配生育</vt:lpstr>
      <vt:lpstr>同类才能交配生育</vt:lpstr>
      <vt:lpstr>同类才能交配生育</vt:lpstr>
      <vt:lpstr>同类才能交配生育</vt:lpstr>
      <vt:lpstr>不同类无法交配生育</vt:lpstr>
      <vt:lpstr>PowerPoint 演示文稿</vt:lpstr>
      <vt:lpstr>PowerPoint 演示文稿</vt:lpstr>
      <vt:lpstr>重点回顾</vt:lpstr>
      <vt:lpstr>创造论：神“各从其类”的创造</vt:lpstr>
      <vt:lpstr>个人反思</vt:lpstr>
      <vt:lpstr>祷告结束</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2023-03-01T09:32:07Z</dcterms:created>
  <dcterms:modified xsi:type="dcterms:W3CDTF">2025-03-14T02:09:03Z</dcterms:modified>
</cp:coreProperties>
</file>