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94" r:id="rId1"/>
  </p:sldMasterIdLst>
  <p:notesMasterIdLst>
    <p:notesMasterId r:id="rId46"/>
  </p:notesMasterIdLst>
  <p:sldIdLst>
    <p:sldId id="4640" r:id="rId2"/>
    <p:sldId id="2938" r:id="rId3"/>
    <p:sldId id="3010" r:id="rId4"/>
    <p:sldId id="3011" r:id="rId5"/>
    <p:sldId id="2944" r:id="rId6"/>
    <p:sldId id="4622" r:id="rId7"/>
    <p:sldId id="2991" r:id="rId8"/>
    <p:sldId id="2992" r:id="rId9"/>
    <p:sldId id="4623" r:id="rId10"/>
    <p:sldId id="903" r:id="rId11"/>
    <p:sldId id="4642" r:id="rId12"/>
    <p:sldId id="981" r:id="rId13"/>
    <p:sldId id="4624" r:id="rId14"/>
    <p:sldId id="982" r:id="rId15"/>
    <p:sldId id="2934" r:id="rId16"/>
    <p:sldId id="4625" r:id="rId17"/>
    <p:sldId id="2935" r:id="rId18"/>
    <p:sldId id="4626" r:id="rId19"/>
    <p:sldId id="4627" r:id="rId20"/>
    <p:sldId id="4628" r:id="rId21"/>
    <p:sldId id="4629" r:id="rId22"/>
    <p:sldId id="4630" r:id="rId23"/>
    <p:sldId id="1239" r:id="rId24"/>
    <p:sldId id="4631" r:id="rId25"/>
    <p:sldId id="990" r:id="rId26"/>
    <p:sldId id="3001" r:id="rId27"/>
    <p:sldId id="912" r:id="rId28"/>
    <p:sldId id="958" r:id="rId29"/>
    <p:sldId id="914" r:id="rId30"/>
    <p:sldId id="991" r:id="rId31"/>
    <p:sldId id="992" r:id="rId32"/>
    <p:sldId id="959" r:id="rId33"/>
    <p:sldId id="4632" r:id="rId34"/>
    <p:sldId id="911" r:id="rId35"/>
    <p:sldId id="918" r:id="rId36"/>
    <p:sldId id="922" r:id="rId37"/>
    <p:sldId id="4633" r:id="rId38"/>
    <p:sldId id="4634" r:id="rId39"/>
    <p:sldId id="4641" r:id="rId40"/>
    <p:sldId id="4637" r:id="rId41"/>
    <p:sldId id="3009" r:id="rId42"/>
    <p:sldId id="2941" r:id="rId43"/>
    <p:sldId id="4605" r:id="rId44"/>
    <p:sldId id="490" r:id="rId45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AE35"/>
    <a:srgbClr val="FFC957"/>
    <a:srgbClr val="FFC855"/>
    <a:srgbClr val="FFF992"/>
    <a:srgbClr val="FEFF84"/>
    <a:srgbClr val="FFED7C"/>
    <a:srgbClr val="FEFAB9"/>
    <a:srgbClr val="FCFAB6"/>
    <a:srgbClr val="FEF689"/>
    <a:srgbClr val="AAD3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76584" autoAdjust="0"/>
  </p:normalViewPr>
  <p:slideViewPr>
    <p:cSldViewPr snapToGrid="0" snapToObjects="1">
      <p:cViewPr varScale="1">
        <p:scale>
          <a:sx n="96" d="100"/>
          <a:sy n="96" d="100"/>
        </p:scale>
        <p:origin x="191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26C8-4C7D-AA4C-B3E1-1E3EC186C260}" type="datetimeFigureOut">
              <a:rPr kumimoji="1" lang="zh-CN" altLang="en-US" smtClean="0"/>
              <a:t>2025/3/14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8AD3-267F-B34F-9917-0E65E26CF9B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180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引起动机</a:t>
            </a:r>
            <a:r>
              <a:rPr lang="en-US" altLang="zh-CN" dirty="0"/>
              <a:t>――</a:t>
            </a:r>
            <a:r>
              <a:rPr lang="zh-CN" altLang="en-US" dirty="0"/>
              <a:t>爷爷去哪里了？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7819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有一个小男孩叫安迪。安迪最喜欢的就是爷爷霍格尔了。可是，他再也没有爷爷了。爷爷死了，他突然倒在了大街上，因为心脏病发作。安迪伤心极了，趴在桌上，哭个不停。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老师问：为什么安迪再也没有爷爷了？学生答：因为爷爷死了。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老师问：爷爷是怎么死的？学生答：因为心脏病发作。</a:t>
            </a:r>
          </a:p>
          <a:p>
            <a:r>
              <a:rPr lang="en-US" altLang="zh-CN" dirty="0"/>
              <a:t>3. </a:t>
            </a:r>
            <a:r>
              <a:rPr lang="zh-CN" altLang="en-US" dirty="0"/>
              <a:t>老师问：面对爷爷的死，安迪的感受如何？学生答：安迪伤心极了，趴在桌上，哭个不停。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6876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请问你是否和安迪一样，曾经历过亲人离开世界？（等候学生回答）面对亲爱的爷爷的离世，安迪伤心地哭个不停。他接受不了自己再也没有爷爷的事实。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8928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所以在爷爷死后，他常常会想：</a:t>
            </a:r>
            <a:r>
              <a:rPr lang="en-US" altLang="zh-CN" dirty="0"/>
              <a:t>1. </a:t>
            </a:r>
            <a:r>
              <a:rPr lang="zh-CN" altLang="en-US" dirty="0"/>
              <a:t>爷爷为什么会死？ </a:t>
            </a:r>
            <a:r>
              <a:rPr lang="en-US" altLang="zh-CN" dirty="0"/>
              <a:t>2. </a:t>
            </a:r>
            <a:r>
              <a:rPr lang="zh-CN" altLang="en-US" dirty="0"/>
              <a:t>这个世界为什么会有病痛？ </a:t>
            </a:r>
            <a:r>
              <a:rPr lang="en-US" altLang="zh-CN" dirty="0"/>
              <a:t>3. </a:t>
            </a:r>
            <a:r>
              <a:rPr lang="zh-CN" altLang="en-US" dirty="0"/>
              <a:t>爷爷死后去了哪里？等类似的问题。不知道在座的同学们，你们是不是也像安迪一样思考过关于死亡的问题？请有过类似思考的同学举手示意。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5180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死亡似乎是我们任何一个人都逃避不了的现实。尽管我们不太愿意去想，但我们都知道自己的每一个亲人，无论是爷爷奶奶、还是爸爸妈妈，他们终有一天会离开这个世界，会离开我们。而且哪怕我们现在年纪还小，我们有一天也会死去。</a:t>
            </a:r>
          </a:p>
          <a:p>
            <a:r>
              <a:rPr lang="zh-CN" altLang="en-US" dirty="0"/>
              <a:t>你知道我们为什么会死吗？你知道我们和我们的亲人离开这个世界后，会去哪里吗？（等候学生回答）感谢神，他创造了人类，他清楚人类的结局。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25111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这节课，我们就来着重探讨：</a:t>
            </a:r>
            <a:r>
              <a:rPr lang="en-US" altLang="zh-CN" dirty="0"/>
              <a:t>1. </a:t>
            </a:r>
            <a:r>
              <a:rPr lang="zh-CN" altLang="en-US" dirty="0"/>
              <a:t>人为什么会死？ </a:t>
            </a:r>
            <a:r>
              <a:rPr lang="en-US" altLang="zh-CN" dirty="0"/>
              <a:t>2. </a:t>
            </a:r>
            <a:r>
              <a:rPr lang="zh-CN" altLang="en-US" dirty="0"/>
              <a:t>人死后会去哪里？</a:t>
            </a:r>
          </a:p>
          <a:p>
            <a:r>
              <a:rPr lang="zh-CN" altLang="en-US" dirty="0"/>
              <a:t>祷告开始！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3490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8" name="Shape 2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通过创世记第一章，我们知道天地万物是神在六日内精心创造的，而且起初，“一切所造的都甚好”（创世记 </a:t>
            </a:r>
            <a:r>
              <a:rPr lang="en-US" altLang="zh-CN" dirty="0"/>
              <a:t>1:31</a:t>
            </a:r>
            <a:r>
              <a:rPr lang="zh-CN" altLang="en-US" dirty="0"/>
              <a:t>）。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487991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在“甚好”的伊甸园里，没有苦难和疾病 </a:t>
            </a:r>
            <a:r>
              <a:rPr lang="en-US" altLang="zh-CN" dirty="0"/>
              <a:t>, </a:t>
            </a:r>
            <a:r>
              <a:rPr lang="zh-CN" altLang="en-US" dirty="0"/>
              <a:t>更没有死亡。亚当和夏娃在伊甸园里生活得很美满，他们无病、无灾、无死亡。但我们现在所生活的世界却是充满了各样疾病、灾难和死亡。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9125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那么“死亡”究竟是怎么闯入起初“甚好”的世界的呢？当时到底发生了什么事情，才导致亚当和夏娃会死呢？现在就让我们回到伊甸园，来看看当初的情景。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0893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创世记 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/>
              <a:t>16 </a:t>
            </a:r>
            <a:r>
              <a:rPr lang="zh-CN" altLang="en-US" dirty="0"/>
              <a:t>耶和华神吩咐他</a:t>
            </a:r>
            <a:r>
              <a:rPr lang="en-US" altLang="zh-CN" dirty="0"/>
              <a:t>【</a:t>
            </a:r>
            <a:r>
              <a:rPr lang="zh-CN" altLang="en-US" dirty="0"/>
              <a:t>亚当</a:t>
            </a:r>
            <a:r>
              <a:rPr lang="en-US" altLang="zh-CN" dirty="0"/>
              <a:t>】</a:t>
            </a:r>
            <a:r>
              <a:rPr lang="zh-CN" altLang="en-US" dirty="0"/>
              <a:t>说：“园中各样树上的果子，你可以随意吃；</a:t>
            </a:r>
            <a:r>
              <a:rPr lang="en-US" altLang="zh-CN" dirty="0"/>
              <a:t>17 </a:t>
            </a:r>
            <a:r>
              <a:rPr lang="zh-CN" altLang="en-US" dirty="0"/>
              <a:t>只是分别善恶树上的果子，你不可吃，因为你吃的日子必定死！”</a:t>
            </a:r>
          </a:p>
          <a:p>
            <a:r>
              <a:rPr lang="zh-CN" altLang="en-US" dirty="0"/>
              <a:t>（教学互动）老师问，全体学生回答：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击）问：在这段经文里，耶和华不许人做的是什么？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击）答：“分别善恶树上的果子，你不可吃。”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击）问：如果人选择不遵守这个吩咐，会怎样呢？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击）答：“必定死。”</a:t>
            </a:r>
          </a:p>
          <a:p>
            <a:r>
              <a:rPr lang="zh-CN" altLang="en-US" dirty="0"/>
              <a:t>在这里，神给了亚当夏娃一个明确的要求：不要吃分别善恶树上的果子。</a:t>
            </a:r>
          </a:p>
          <a:p>
            <a:r>
              <a:rPr lang="zh-CN" altLang="en-US" dirty="0"/>
              <a:t>当然，这绝不是一个过分的要求，因为伊甸园里有许多其他树上的果子可以吃，神只是不让他们吃其中一棵树上的果子而已。看起来，神似乎只是想借由这棵树，给亚当和夏娃一个自由表达他们爱神和顺服神的机会而已。</a:t>
            </a:r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431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还记得吗？神在一开始创造亚当和夏娃的时候，就赋予了他们有自由选择的能力，所以他们既可以选择顺服和爱，也可以选择不顺服和不爱。同时，神也给了他们选择不顺服的后果：吃的日子必定死。可见，重点在于亚当和夏娃的选择。那他们是怎样选择的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51570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我们来读读后面发生的事情，创世记 </a:t>
            </a:r>
            <a:r>
              <a:rPr lang="en-US" altLang="zh-CN" dirty="0"/>
              <a:t>3:1-5</a:t>
            </a:r>
            <a:r>
              <a:rPr lang="zh-CN" altLang="en-US" dirty="0"/>
              <a:t>，魔鬼化作蛇来引诱夏娃。</a:t>
            </a:r>
          </a:p>
          <a:p>
            <a:r>
              <a:rPr lang="zh-CN" altLang="en-US" b="1" dirty="0"/>
              <a:t>★ 教学小技巧</a:t>
            </a:r>
          </a:p>
          <a:p>
            <a:r>
              <a:rPr lang="zh-CN" altLang="en-US" dirty="0"/>
              <a:t>此处老师可以请学生分角色朗读对话：男生读魔鬼的话，女生读女人的话，老师读旁白。</a:t>
            </a:r>
          </a:p>
          <a:p>
            <a:r>
              <a:rPr lang="en-US" altLang="zh-CN" dirty="0"/>
              <a:t>1……</a:t>
            </a:r>
            <a:r>
              <a:rPr lang="zh-CN" altLang="en-US" dirty="0"/>
              <a:t>蛇对女人</a:t>
            </a:r>
            <a:r>
              <a:rPr lang="en-US" altLang="zh-CN" dirty="0"/>
              <a:t>【</a:t>
            </a:r>
            <a:r>
              <a:rPr lang="zh-CN" altLang="en-US" dirty="0"/>
              <a:t>夏娃</a:t>
            </a:r>
            <a:r>
              <a:rPr lang="en-US" altLang="zh-CN" dirty="0"/>
              <a:t>】</a:t>
            </a:r>
            <a:r>
              <a:rPr lang="zh-CN" altLang="en-US" dirty="0"/>
              <a:t>说：“神岂是真说不许你们吃园中所有树上的果子吗？”</a:t>
            </a:r>
            <a:r>
              <a:rPr lang="en-US" altLang="zh-CN" dirty="0"/>
              <a:t>2 </a:t>
            </a:r>
            <a:r>
              <a:rPr lang="zh-CN" altLang="en-US" dirty="0"/>
              <a:t>女人对蛇说：“园中树上的果子，我们可以吃；</a:t>
            </a:r>
            <a:r>
              <a:rPr lang="en-US" altLang="zh-CN" dirty="0"/>
              <a:t>3 </a:t>
            </a:r>
            <a:r>
              <a:rPr lang="zh-CN" altLang="en-US" dirty="0"/>
              <a:t>惟有园当中那棵树上的果子，神曾说：‘你们不可吃，也不可摸，免得你们死。’”</a:t>
            </a:r>
            <a:r>
              <a:rPr lang="en-US" altLang="zh-CN" dirty="0"/>
              <a:t>4 </a:t>
            </a:r>
            <a:r>
              <a:rPr lang="zh-CN" altLang="en-US" dirty="0"/>
              <a:t>蛇对女人说：“你们不一定死，</a:t>
            </a:r>
            <a:r>
              <a:rPr lang="en-US" altLang="zh-CN" dirty="0"/>
              <a:t>5 </a:t>
            </a:r>
            <a:r>
              <a:rPr lang="zh-CN" altLang="en-US" dirty="0"/>
              <a:t>因为神知道，你们吃的日子眼睛就明亮了，你们便如神能知道善恶。”蛇很狡猾，它先用一个反问“神岂是真说不许</a:t>
            </a:r>
            <a:r>
              <a:rPr lang="en-US" altLang="zh-CN" dirty="0"/>
              <a:t>”</a:t>
            </a:r>
            <a:r>
              <a:rPr lang="zh-CN" altLang="en-US" dirty="0"/>
              <a:t>来误导夏娃，使她对神明确的命令产生怀疑。接着，蛇又进一步让夏娃对犯罪的后果产生了疑惑，把“吃的日子必定死</a:t>
            </a:r>
            <a:r>
              <a:rPr lang="en-US" altLang="zh-CN" dirty="0"/>
              <a:t>”</a:t>
            </a:r>
            <a:r>
              <a:rPr lang="zh-CN" altLang="en-US" dirty="0"/>
              <a:t>改为（</a:t>
            </a:r>
            <a:r>
              <a:rPr lang="en-US" altLang="zh-CN" dirty="0"/>
              <a:t>P </a:t>
            </a:r>
            <a:r>
              <a:rPr lang="zh-CN" altLang="en-US" dirty="0"/>
              <a:t>击） “不一定死”。</a:t>
            </a:r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570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在这个时候，亚当和夏娃就面临一个必须要用自由选择才能做出的决定了</a:t>
            </a:r>
            <a:r>
              <a:rPr lang="en-US" altLang="zh-CN" dirty="0"/>
              <a:t>——</a:t>
            </a:r>
            <a:r>
              <a:rPr lang="zh-CN" altLang="en-US" dirty="0"/>
              <a:t>到底是听神的话不吃呢？还是听魔鬼的话可以吃呢？换句话，到底选择爱那位创造他们、给他们伊甸园美好生活的神，还是选择不爱神？</a:t>
            </a:r>
            <a:endParaRPr lang="en-US" altLang="zh-CN" dirty="0"/>
          </a:p>
          <a:p>
            <a:r>
              <a:rPr lang="zh-CN" altLang="en-US" dirty="0"/>
              <a:t>看看他们的选择，一起读：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59196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创世记 </a:t>
            </a:r>
            <a:r>
              <a:rPr lang="en-US" altLang="zh-CN" dirty="0"/>
              <a:t>3</a:t>
            </a:r>
            <a:r>
              <a:rPr lang="zh-CN" altLang="en-US" dirty="0"/>
              <a:t>：</a:t>
            </a:r>
            <a:r>
              <a:rPr lang="en-US" altLang="zh-CN" dirty="0"/>
              <a:t>6 </a:t>
            </a:r>
            <a:r>
              <a:rPr lang="zh-CN" altLang="en-US" dirty="0"/>
              <a:t>于是，女人见那棵树的果子好作食物，也悦人的眼目，且是可喜爱的，能使人有智慧，就摘下果子来吃了；又给她丈夫，她丈夫也吃了。</a:t>
            </a:r>
          </a:p>
          <a:p>
            <a:r>
              <a:rPr lang="zh-CN" altLang="en-US" b="1" dirty="0"/>
              <a:t>★ 教学互动：</a:t>
            </a:r>
            <a:r>
              <a:rPr lang="zh-CN" altLang="en-US" dirty="0"/>
              <a:t>老师问，全体学生回答：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击）面对魔鬼的诱惑，夏娃选择了什么？（</a:t>
            </a:r>
            <a:r>
              <a:rPr lang="en-US" altLang="zh-CN" dirty="0"/>
              <a:t>P </a:t>
            </a:r>
            <a:r>
              <a:rPr lang="zh-CN" altLang="en-US" dirty="0"/>
              <a:t>击）</a:t>
            </a:r>
            <a:r>
              <a:rPr lang="en-US" altLang="zh-CN" dirty="0"/>
              <a:t>B</a:t>
            </a:r>
          </a:p>
          <a:p>
            <a:r>
              <a:rPr lang="en-US" altLang="zh-CN" dirty="0"/>
              <a:t>A. </a:t>
            </a:r>
            <a:r>
              <a:rPr lang="zh-CN" altLang="en-US" dirty="0"/>
              <a:t>顺从神 </a:t>
            </a:r>
            <a:r>
              <a:rPr lang="en-US" altLang="zh-CN" dirty="0"/>
              <a:t>B. </a:t>
            </a:r>
            <a:r>
              <a:rPr lang="zh-CN" altLang="en-US" dirty="0"/>
              <a:t>不顺从神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面对自己同伴的屈服，亚当的选择又是什么？（</a:t>
            </a:r>
            <a:r>
              <a:rPr lang="en-US" altLang="zh-CN" dirty="0"/>
              <a:t>P </a:t>
            </a:r>
            <a:r>
              <a:rPr lang="zh-CN" altLang="en-US" dirty="0"/>
              <a:t>击）</a:t>
            </a:r>
            <a:r>
              <a:rPr lang="en-US" altLang="zh-CN" dirty="0"/>
              <a:t>B</a:t>
            </a:r>
          </a:p>
          <a:p>
            <a:r>
              <a:rPr lang="en-US" altLang="zh-CN" dirty="0"/>
              <a:t>A. </a:t>
            </a:r>
            <a:r>
              <a:rPr lang="zh-CN" altLang="en-US" dirty="0"/>
              <a:t>顺从神 </a:t>
            </a:r>
            <a:r>
              <a:rPr lang="en-US" altLang="zh-CN" dirty="0"/>
              <a:t>B. </a:t>
            </a:r>
            <a:r>
              <a:rPr lang="zh-CN" altLang="en-US" dirty="0"/>
              <a:t>不顺从神</a:t>
            </a:r>
          </a:p>
          <a:p>
            <a:r>
              <a:rPr lang="zh-CN" altLang="en-US" dirty="0"/>
              <a:t>老师问：那大家还记不记得，如果不遵守神的吩咐会怎样？</a:t>
            </a:r>
          </a:p>
          <a:p>
            <a:r>
              <a:rPr lang="zh-CN" altLang="en-US" dirty="0"/>
              <a:t>学生答：就会死。</a:t>
            </a:r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516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因为亚当和夏娃选择不听从神的吩咐，从此死就进入了这个世界。直接来说就是，犯罪的后果就是死。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2564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现在你知道死亡是如何进入这个世界的了吗？可否用几个字来回答？（等</a:t>
            </a:r>
          </a:p>
          <a:p>
            <a:r>
              <a:rPr lang="zh-CN" altLang="en-US" dirty="0"/>
              <a:t>候学生回答）参考答案：（</a:t>
            </a:r>
            <a:r>
              <a:rPr lang="en-US" altLang="zh-CN" dirty="0"/>
              <a:t>P </a:t>
            </a:r>
            <a:r>
              <a:rPr lang="zh-CN" altLang="en-US" dirty="0"/>
              <a:t>击）因为亚当和夏娃犯罪。</a:t>
            </a:r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6887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你知道罪给这个世界到底带来了哪些可怕的影响吗？（邀请 </a:t>
            </a:r>
            <a:r>
              <a:rPr lang="en-US" altLang="zh-CN" dirty="0"/>
              <a:t>1-2 </a:t>
            </a:r>
            <a:r>
              <a:rPr lang="zh-CN" altLang="en-US" dirty="0"/>
              <a:t>位学生回答）让下面这段视频来告诉你。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击）观看视频：罪带给世界哪些影响？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98974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视频看完了，请学生集体回答：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世上为什么有苦难？（</a:t>
            </a:r>
            <a:r>
              <a:rPr lang="en-US" altLang="zh-CN" dirty="0"/>
              <a:t>P </a:t>
            </a:r>
            <a:r>
              <a:rPr lang="zh-CN" altLang="en-US" dirty="0"/>
              <a:t>击） 因为人犯罪。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人为什么会死？ （</a:t>
            </a:r>
            <a:r>
              <a:rPr lang="en-US" altLang="zh-CN" dirty="0"/>
              <a:t>P </a:t>
            </a:r>
            <a:r>
              <a:rPr lang="zh-CN" altLang="en-US" dirty="0"/>
              <a:t>击）因为人犯罪。</a:t>
            </a:r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200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当你发现这个世界的一切死亡和苦难都是人犯罪导致的以后，你有什么感受？以下表格的词供你参考。</a:t>
            </a:r>
          </a:p>
          <a:p>
            <a:r>
              <a:rPr lang="zh-CN" altLang="en-US" dirty="0"/>
              <a:t>吃惊 失望 盼望</a:t>
            </a:r>
          </a:p>
          <a:p>
            <a:r>
              <a:rPr lang="zh-CN" altLang="en-US" dirty="0"/>
              <a:t>开心 难过 焦虑</a:t>
            </a:r>
          </a:p>
          <a:p>
            <a:r>
              <a:rPr lang="zh-CN" altLang="en-US" dirty="0"/>
              <a:t>恍然大悟 振奋 其他</a:t>
            </a:r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3465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请问今天的课程学到这里，面对安迪的疑惑，你准备对他说什么？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安迪：我的爷爷为什么会死？</a:t>
            </a:r>
          </a:p>
          <a:p>
            <a:r>
              <a:rPr lang="zh-CN" altLang="en-US" dirty="0"/>
              <a:t>你：（</a:t>
            </a:r>
            <a:r>
              <a:rPr lang="en-US" altLang="zh-CN" dirty="0"/>
              <a:t>P </a:t>
            </a:r>
            <a:r>
              <a:rPr lang="zh-CN" altLang="en-US" dirty="0"/>
              <a:t>击）归根到底是因为人犯罪。</a:t>
            </a:r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055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2. </a:t>
            </a:r>
            <a:r>
              <a:rPr lang="zh-CN" altLang="en-US" dirty="0"/>
              <a:t>安迪：我的爷爷为什么会有心脏病？</a:t>
            </a:r>
          </a:p>
          <a:p>
            <a:r>
              <a:rPr lang="zh-CN" altLang="en-US" dirty="0"/>
              <a:t>你：（</a:t>
            </a:r>
            <a:r>
              <a:rPr lang="en-US" altLang="zh-CN" dirty="0"/>
              <a:t>P </a:t>
            </a:r>
            <a:r>
              <a:rPr lang="zh-CN" altLang="en-US" dirty="0"/>
              <a:t>击）归根到底也是因为人犯罪。</a:t>
            </a:r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843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★ 转接语：</a:t>
            </a:r>
            <a:r>
              <a:rPr lang="zh-CN" altLang="en-US" dirty="0"/>
              <a:t>罪是这个世界上最丑陋的东西，因为罪，我们和我们的每一个亲人都要死。因为罪，我们所养的每一盆植物、每一只宠物也会死。</a:t>
            </a:r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5645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植物和动物没有神的形像，所以它们死了就死了。但人有神的形像，是“有灵的活人”，所以人的肉身死后，他的生命还没真正结束。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4285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你知道安迪的爷爷死了以后去哪儿了吗？你知道他死后还要经历些什么吗？（邀请 </a:t>
            </a:r>
            <a:r>
              <a:rPr lang="en-US" altLang="zh-CN" dirty="0"/>
              <a:t>1-2 </a:t>
            </a:r>
            <a:r>
              <a:rPr lang="zh-CN" altLang="en-US" dirty="0"/>
              <a:t>位学生回答）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209281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圣经告诉我们人死了不代表一切就结束了，因为死亡并不是人生的终点。人死后还要面对一件可怕的事：审判。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击）希伯来书 </a:t>
            </a:r>
            <a:r>
              <a:rPr lang="en-US" altLang="zh-CN" dirty="0"/>
              <a:t>9</a:t>
            </a:r>
            <a:r>
              <a:rPr lang="zh-CN" altLang="en-US" dirty="0"/>
              <a:t>：</a:t>
            </a:r>
            <a:r>
              <a:rPr lang="en-US" altLang="zh-CN" dirty="0"/>
              <a:t>27 </a:t>
            </a:r>
            <a:r>
              <a:rPr lang="zh-CN" altLang="en-US" dirty="0"/>
              <a:t>按着定命，人人都有一死，死后且有审判。这节经文明确表明：人并不是死了就解脱了，还要面对审判。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7757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你知道审判是怎样的吗？（邀请 </a:t>
            </a:r>
            <a:r>
              <a:rPr lang="en-US" altLang="zh-CN" dirty="0"/>
              <a:t>1-2 </a:t>
            </a:r>
            <a:r>
              <a:rPr lang="zh-CN" altLang="en-US" dirty="0"/>
              <a:t>位学生回答）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6037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启示录 </a:t>
            </a:r>
            <a:r>
              <a:rPr lang="en-US" altLang="zh-CN" dirty="0"/>
              <a:t>20:12 </a:t>
            </a:r>
            <a:r>
              <a:rPr lang="zh-CN" altLang="en-US" dirty="0"/>
              <a:t>告诉我们，审判的情况是这样的：“我又看见死了的人，无论大小，都站在宝座前。案卷展开了，并且另有一卷展开，就是生命册。死了的人都凭着这些案卷所记载的，照他们所行的受审判。”圣经描述的审判到底是怎样的场面呢？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73644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看这幅图，一个人死后，站在神的宝座前。接着，案卷展开，上面有他从小到大犯过的每一个罪。（</a:t>
            </a:r>
            <a:r>
              <a:rPr lang="en-US" altLang="zh-CN" dirty="0"/>
              <a:t>P </a:t>
            </a:r>
            <a:r>
              <a:rPr lang="zh-CN" altLang="en-US" dirty="0"/>
              <a:t>击）这就好像是在他活着的时候，有个摄像机一直在拍录他的每个言行，等到神审判的时候，就把这个录像放出来给他看，这些他所犯过的罪就是审判的证据。这就是圣经所说的审判的场景，</a:t>
            </a:r>
          </a:p>
          <a:p>
            <a:r>
              <a:rPr lang="zh-CN" altLang="en-US" dirty="0"/>
              <a:t>也是我们每个人死后都要面对的。</a:t>
            </a:r>
          </a:p>
          <a:p>
            <a:r>
              <a:rPr lang="zh-CN" altLang="en-US" dirty="0"/>
              <a:t>请问当你想到你从小到大所做的每一件事、所说过的每一句话，无论是公开的还是在私下的，甚至也包括每一个曾经有的念头，都已经被神记录下来，并在审判日将被放映出来给你看，你感受如何？（邀请 </a:t>
            </a:r>
            <a:r>
              <a:rPr lang="en-US" altLang="zh-CN" dirty="0"/>
              <a:t>1-2 </a:t>
            </a:r>
            <a:r>
              <a:rPr lang="zh-CN" altLang="en-US" dirty="0"/>
              <a:t>位学生回答）</a:t>
            </a:r>
          </a:p>
          <a:p>
            <a:r>
              <a:rPr lang="zh-CN" altLang="en-US" dirty="0"/>
              <a:t>面对审判真是一件可怕的事！但审判还不是人生的终点，你知道审判过后，还会发生什么事情吗？我们一起来读：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520728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启示录 </a:t>
            </a:r>
            <a:r>
              <a:rPr lang="en-US" altLang="zh-CN" dirty="0"/>
              <a:t>20</a:t>
            </a:r>
            <a:r>
              <a:rPr lang="zh-CN" altLang="en-US" dirty="0"/>
              <a:t>：</a:t>
            </a:r>
            <a:r>
              <a:rPr lang="en-US" altLang="zh-CN" dirty="0"/>
              <a:t>15“</a:t>
            </a:r>
            <a:r>
              <a:rPr lang="zh-CN" altLang="en-US" dirty="0"/>
              <a:t>若有人名字没记在生命册上，他就被扔在火湖里。”经文中“名字没记在生命册上”的人是指那些不肯悔改信耶稣的罪人。“火湖”就是痛苦的地狱。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58207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马可福音 </a:t>
            </a:r>
            <a:r>
              <a:rPr lang="en-US" altLang="zh-CN" dirty="0"/>
              <a:t>9:48 </a:t>
            </a:r>
            <a:r>
              <a:rPr lang="zh-CN" altLang="en-US" dirty="0"/>
              <a:t>对火湖的描述是“在那里，虫是不死的，火是不灭的”。更恐怖的是，凡是被扔到地狱火湖里的人，将永远不再有离开的机会。</a:t>
            </a:r>
          </a:p>
          <a:p>
            <a:r>
              <a:rPr lang="zh-CN" altLang="en-US" dirty="0"/>
              <a:t>启示录 </a:t>
            </a:r>
            <a:r>
              <a:rPr lang="en-US" altLang="zh-CN" dirty="0"/>
              <a:t>20:10 </a:t>
            </a:r>
            <a:r>
              <a:rPr lang="zh-CN" altLang="en-US" dirty="0"/>
              <a:t>说“他们必昼夜受痛苦，直到永永远远”。这个“昼夜受痛苦”的地狱火湖，才是人生真正的终点，这个终点是永远的绝望和痛苦。</a:t>
            </a:r>
          </a:p>
          <a:p>
            <a:r>
              <a:rPr lang="zh-CN" altLang="en-US" dirty="0"/>
              <a:t>你知道谁将会去到这个痛苦的地方吗？（等候学生回答）圣经告诉我们就是那些犯罪不肯悔改并信靠耶稣的罪人。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724713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听到这，有人可能会说：“还好我没犯过罪，所以我不会下地狱。”你们觉得这种说法对吗？（邀请 </a:t>
            </a:r>
            <a:r>
              <a:rPr lang="en-US" altLang="zh-CN" dirty="0"/>
              <a:t>1-2 </a:t>
            </a:r>
            <a:r>
              <a:rPr lang="zh-CN" altLang="en-US" dirty="0"/>
              <a:t>位学生回答）回答是：不，每个人都犯了罪！罪就是任何违背神诫命的事情，我们现在来做一个小测试。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2726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请回忆一下，你有没有说过谎？有没有在测验或者考试的时候作过弊？有没有偷过东西？有没有打过人或骂过人？（等候学生回答）就算这些任何一件事你都没有做过，那你有没有想过？如果有，那么你就是罪人了。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530806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罪人的结局，就是被扔进这个永恒痛苦的地狱里。你想死后永远待在这痛苦的地狱里吗？（采访 </a:t>
            </a:r>
            <a:r>
              <a:rPr lang="en-US" altLang="zh-CN" dirty="0"/>
              <a:t>2-3 </a:t>
            </a:r>
            <a:r>
              <a:rPr lang="zh-CN" altLang="en-US" dirty="0"/>
              <a:t>位学生）没人想下地狱，神也不想他所创造的人下地狱，因为神十分爱他们。哪怕世人都犯罪得罪了他，神仍然为了这些罪人制定了一个逃脱地狱的“越狱计划”。你知道是什么吗？</a:t>
            </a:r>
          </a:p>
          <a:p>
            <a:r>
              <a:rPr lang="zh-CN" altLang="en-US" dirty="0"/>
              <a:t>我们一起来读：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123948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约翰福音 </a:t>
            </a:r>
            <a:r>
              <a:rPr lang="en-US" altLang="zh-CN" dirty="0"/>
              <a:t>3</a:t>
            </a:r>
            <a:r>
              <a:rPr lang="zh-CN" altLang="en-US" dirty="0"/>
              <a:t>：</a:t>
            </a:r>
            <a:r>
              <a:rPr lang="en-US" altLang="zh-CN" dirty="0"/>
              <a:t>16 </a:t>
            </a:r>
            <a:r>
              <a:rPr lang="zh-CN" altLang="en-US" dirty="0"/>
              <a:t>神爱世人，甚至将他的独生子赐给他们，叫一切信他的，不致灭亡，反得永生。</a:t>
            </a:r>
          </a:p>
          <a:p>
            <a:r>
              <a:rPr lang="zh-CN" altLang="en-US" dirty="0"/>
              <a:t>神为我们制定的“越狱计划”是让耶稣基督来拯救人类。看这幅图，十字架的左边代表通往天堂的道路，右边代表的是这个世界的人。世人因为堕落犯罪，所以他们死后，会通往痛苦的地狱。但因为慈爱的神赐下耶稣基督在十字架的救赎，世人通过走十字架的道路，就能进入天堂、免下地狱。因此，那些在活着的时候，选择认罪悔改并信靠基督的人，他们死后就能进入一个永恒快乐的地方，那就是天堂。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2228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启示录 </a:t>
            </a:r>
            <a:r>
              <a:rPr lang="en-US" altLang="zh-CN" dirty="0"/>
              <a:t>21</a:t>
            </a:r>
            <a:r>
              <a:rPr lang="zh-CN" altLang="en-US" dirty="0"/>
              <a:t>：</a:t>
            </a:r>
            <a:r>
              <a:rPr lang="en-US" altLang="zh-CN" dirty="0"/>
              <a:t>1“</a:t>
            </a:r>
            <a:r>
              <a:rPr lang="zh-CN" altLang="en-US" dirty="0"/>
              <a:t>我又看见一个新天新地</a:t>
            </a:r>
            <a:r>
              <a:rPr lang="en-US" altLang="zh-CN" dirty="0"/>
              <a:t>……3【</a:t>
            </a:r>
            <a:r>
              <a:rPr lang="zh-CN" altLang="en-US" dirty="0"/>
              <a:t>神</a:t>
            </a:r>
            <a:r>
              <a:rPr lang="en-US" altLang="zh-CN" dirty="0"/>
              <a:t>】</a:t>
            </a:r>
            <a:r>
              <a:rPr lang="zh-CN" altLang="en-US" dirty="0"/>
              <a:t>要与人同住，他们要作他的子民；</a:t>
            </a:r>
            <a:r>
              <a:rPr lang="en-US" altLang="zh-CN" dirty="0"/>
              <a:t>……4 </a:t>
            </a:r>
            <a:r>
              <a:rPr lang="zh-CN" altLang="en-US" dirty="0"/>
              <a:t>神要擦去他们一切的眼泪，不再有死亡，也不再有悲哀、哭号、疼痛，因为以前的事都过去了。</a:t>
            </a:r>
            <a:r>
              <a:rPr lang="en-US" altLang="zh-CN" dirty="0"/>
              <a:t>5 </a:t>
            </a:r>
            <a:r>
              <a:rPr lang="zh-CN" altLang="en-US" dirty="0"/>
              <a:t>坐宝座的说：‘看哪，我将一切都更新了！’”</a:t>
            </a:r>
            <a:r>
              <a:rPr lang="en-US" altLang="zh-CN" dirty="0"/>
              <a:t>……</a:t>
            </a:r>
            <a:r>
              <a:rPr lang="zh-CN" altLang="en-US" dirty="0"/>
              <a:t>天堂是一个被神更新的世界！在美好的天堂，所有因为咒诅而带来的影响</a:t>
            </a:r>
            <a:r>
              <a:rPr lang="en-US" altLang="zh-CN" dirty="0"/>
              <a:t>——</a:t>
            </a:r>
            <a:r>
              <a:rPr lang="zh-CN" altLang="en-US" dirty="0"/>
              <a:t>死亡、疾病、痛苦、灾害等统统都没有了。天堂就是耶稣为所有信靠他的人预备的美好终点，这个终点是永远的快乐。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43072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所以人生的真正终点是哪里？（等候学生回答）人生真正的终点要么在天堂、要么在地狱。地狱是永远的痛苦，天堂是永恒的喜乐！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0753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你知道你将来是在天堂还是地狱，是由什么决定的吗？（等候学生回答）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击）是由你今天选择如何面对耶稣的十字架决定的。如果你选择认罪悔改、接受耶稣十字架的救恩，那么你就能通往永生的天堂。但若你选择拒绝耶稣十字架的救恩，那么你的罪就会带你走向永死的地狱。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同学们，慈爱的神今天把天堂和地狱这两个目的地都摆在我们眼前，让我们来自由地选择自己的终点。同时，他也明确指示我们通向美好天堂的方法是：认罪悔改、接受耶稣十字架的救恩。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8830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所以现在关键的问题在于：你准备如何面对耶稣的十字架？如果你想死后在天堂，那你今天就可以来作这个决定：真正地认罪悔改、相信耶稣。</a:t>
            </a:r>
          </a:p>
          <a:p>
            <a:r>
              <a:rPr lang="zh-CN" altLang="en-US" b="1" dirty="0"/>
              <a:t>★ 小提醒</a:t>
            </a:r>
          </a:p>
          <a:p>
            <a:r>
              <a:rPr lang="zh-CN" altLang="en-US" dirty="0"/>
              <a:t>此处，老师视情况而定是否带领学生做决志祷告，注意不要勉强！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80397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好吧，结合上节课和这节课所学的内容，我们就已经把人的来龙去脉讲完了。请问你掌握了吗？现在来完成看图填空吧。</a:t>
            </a:r>
          </a:p>
          <a:p>
            <a:r>
              <a:rPr lang="zh-CN" altLang="en-US" b="1" dirty="0"/>
              <a:t>看图填空。</a:t>
            </a:r>
          </a:p>
          <a:p>
            <a:r>
              <a:rPr lang="zh-CN" altLang="en-US" dirty="0"/>
              <a:t>人的来龙去脉：</a:t>
            </a:r>
          </a:p>
          <a:p>
            <a:r>
              <a:rPr lang="zh-CN" altLang="en-US" dirty="0"/>
              <a:t>首先，人类起源于神的 （</a:t>
            </a:r>
            <a:r>
              <a:rPr lang="en-US" altLang="zh-CN" dirty="0"/>
              <a:t>P </a:t>
            </a:r>
            <a:r>
              <a:rPr lang="zh-CN" altLang="en-US" dirty="0"/>
              <a:t>击）</a:t>
            </a:r>
            <a:r>
              <a:rPr lang="en-US" altLang="zh-CN" dirty="0"/>
              <a:t>1. </a:t>
            </a:r>
            <a:r>
              <a:rPr lang="zh-CN" altLang="en-US" dirty="0"/>
              <a:t>创造。</a:t>
            </a:r>
          </a:p>
          <a:p>
            <a:r>
              <a:rPr lang="zh-CN" altLang="en-US" dirty="0"/>
              <a:t>接着人 （</a:t>
            </a:r>
            <a:r>
              <a:rPr lang="en-US" altLang="zh-CN" dirty="0"/>
              <a:t>P </a:t>
            </a:r>
            <a:r>
              <a:rPr lang="zh-CN" altLang="en-US" dirty="0"/>
              <a:t>击）</a:t>
            </a:r>
            <a:r>
              <a:rPr lang="en-US" altLang="zh-CN" dirty="0"/>
              <a:t>2. </a:t>
            </a:r>
            <a:r>
              <a:rPr lang="zh-CN" altLang="en-US" dirty="0"/>
              <a:t>犯罪堕落导致地被咒诅，从此</a:t>
            </a:r>
          </a:p>
          <a:p>
            <a:r>
              <a:rPr lang="zh-CN" altLang="en-US" dirty="0"/>
              <a:t>人在世上就要经历 （</a:t>
            </a:r>
            <a:r>
              <a:rPr lang="en-US" altLang="zh-CN" dirty="0"/>
              <a:t>P </a:t>
            </a:r>
            <a:r>
              <a:rPr lang="zh-CN" altLang="en-US" dirty="0"/>
              <a:t>击）</a:t>
            </a:r>
            <a:r>
              <a:rPr lang="en-US" altLang="zh-CN" dirty="0"/>
              <a:t>3. </a:t>
            </a:r>
            <a:r>
              <a:rPr lang="zh-CN" altLang="en-US" dirty="0"/>
              <a:t>死亡和痛苦，而且</a:t>
            </a:r>
          </a:p>
          <a:p>
            <a:r>
              <a:rPr lang="zh-CN" altLang="en-US" dirty="0"/>
              <a:t>人死后要面对 （</a:t>
            </a:r>
            <a:r>
              <a:rPr lang="en-US" altLang="zh-CN" dirty="0"/>
              <a:t>P </a:t>
            </a:r>
            <a:r>
              <a:rPr lang="zh-CN" altLang="en-US" dirty="0"/>
              <a:t>击）</a:t>
            </a:r>
            <a:r>
              <a:rPr lang="en-US" altLang="zh-CN" dirty="0"/>
              <a:t>4. </a:t>
            </a:r>
            <a:r>
              <a:rPr lang="zh-CN" altLang="en-US" dirty="0"/>
              <a:t>审判。再下来，</a:t>
            </a:r>
          </a:p>
          <a:p>
            <a:r>
              <a:rPr lang="zh-CN" altLang="en-US" dirty="0"/>
              <a:t>人将通往他们最后的终点，要么在 （</a:t>
            </a:r>
            <a:r>
              <a:rPr lang="en-US" altLang="zh-CN" dirty="0"/>
              <a:t>P </a:t>
            </a:r>
            <a:r>
              <a:rPr lang="zh-CN" altLang="en-US" dirty="0"/>
              <a:t>击）</a:t>
            </a:r>
            <a:r>
              <a:rPr lang="en-US" altLang="zh-CN" dirty="0"/>
              <a:t>5. </a:t>
            </a:r>
            <a:r>
              <a:rPr lang="zh-CN" altLang="en-US" dirty="0"/>
              <a:t>天堂要么在 （</a:t>
            </a:r>
            <a:r>
              <a:rPr lang="en-US" altLang="zh-CN" dirty="0"/>
              <a:t>P </a:t>
            </a:r>
            <a:r>
              <a:rPr lang="zh-CN" altLang="en-US" dirty="0"/>
              <a:t>击）</a:t>
            </a:r>
            <a:r>
              <a:rPr lang="en-US" altLang="zh-CN" dirty="0"/>
              <a:t>6. </a:t>
            </a:r>
            <a:r>
              <a:rPr lang="zh-CN" altLang="en-US" dirty="0"/>
              <a:t>地狱。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740492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★ 反思：</a:t>
            </a:r>
            <a:r>
              <a:rPr lang="zh-CN" altLang="en-US" dirty="0"/>
              <a:t>请结合今天所学到的内容，一边默想，一边完成你自己的“我的一生”时间轴。老师先让学生安静下来，备好所需彩笔。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5024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学生准备就绪后，老师讲清要求，同时（</a:t>
            </a:r>
            <a:r>
              <a:rPr lang="en-US" altLang="zh-CN" dirty="0"/>
              <a:t>P </a:t>
            </a:r>
            <a:r>
              <a:rPr lang="zh-CN" altLang="en-US" dirty="0"/>
              <a:t>击）背景音乐响起。学生在音乐声中完成第二题。</a:t>
            </a:r>
          </a:p>
          <a:p>
            <a:r>
              <a:rPr lang="zh-CN" altLang="en-US" b="1" dirty="0"/>
              <a:t>请按照以下步骤完成“我的一生”。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完成 </a:t>
            </a:r>
            <a:r>
              <a:rPr lang="en-US" altLang="zh-CN" dirty="0"/>
              <a:t>1-7 </a:t>
            </a:r>
            <a:r>
              <a:rPr lang="zh-CN" altLang="en-US" dirty="0"/>
              <a:t>的填空题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用黄色大“▇”标出你目前所在的位置（可以标在“死后，接受审判”之前的任一位置）</a:t>
            </a:r>
          </a:p>
          <a:p>
            <a:r>
              <a:rPr lang="en-US" altLang="zh-CN" dirty="0"/>
              <a:t>3. </a:t>
            </a:r>
            <a:r>
              <a:rPr lang="zh-CN" altLang="en-US" dirty="0"/>
              <a:t>用红色大“★”标出你死后想去的终点。</a:t>
            </a:r>
          </a:p>
          <a:p>
            <a:r>
              <a:rPr lang="en-US" altLang="zh-CN" dirty="0"/>
              <a:t>4. </a:t>
            </a:r>
            <a:r>
              <a:rPr lang="zh-CN" altLang="en-US" dirty="0"/>
              <a:t>为要达到这个终点，我要做出哪个选择。（用绿色笔填充相应选择的方框）</a:t>
            </a:r>
          </a:p>
          <a:p>
            <a:r>
              <a:rPr lang="en-US" altLang="zh-CN" dirty="0"/>
              <a:t>5. </a:t>
            </a:r>
            <a:r>
              <a:rPr lang="zh-CN" altLang="en-US" dirty="0"/>
              <a:t>如果要做出这个选择，我今天需要做什么决定？</a:t>
            </a:r>
            <a:r>
              <a:rPr lang="zh-CN" altLang="en-US" u="sng" dirty="0"/>
              <a:t>接受十字架的救恩</a:t>
            </a:r>
            <a:r>
              <a:rPr lang="zh-CN" altLang="en-US" dirty="0"/>
              <a:t>。</a:t>
            </a:r>
          </a:p>
          <a:p>
            <a:r>
              <a:rPr lang="en-US" altLang="zh-CN" dirty="0"/>
              <a:t>6. </a:t>
            </a:r>
            <a:r>
              <a:rPr lang="zh-CN" altLang="en-US" dirty="0"/>
              <a:t>我想对天父说（写或画都可以）：</a:t>
            </a:r>
            <a:r>
              <a:rPr lang="en-US" altLang="zh-CN" dirty="0"/>
              <a:t>________________________</a:t>
            </a:r>
            <a:r>
              <a:rPr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285800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★ 教学小技巧</a:t>
            </a:r>
          </a:p>
          <a:p>
            <a:r>
              <a:rPr lang="en-US" altLang="zh-CN" dirty="0"/>
              <a:t>5 </a:t>
            </a:r>
            <a:r>
              <a:rPr lang="zh-CN" altLang="en-US" dirty="0"/>
              <a:t>分钟后，让学生们两两一组、对照 </a:t>
            </a:r>
            <a:r>
              <a:rPr lang="en-US" altLang="zh-CN" dirty="0"/>
              <a:t>PPT</a:t>
            </a:r>
            <a:r>
              <a:rPr lang="zh-CN" altLang="en-US" dirty="0"/>
              <a:t>、分享自己完成的“我的一生”。老师注意观察每个孩子的表现和他们完成的“我的一生”，并酌情指导有需要的孩子。分享时间控制在 </a:t>
            </a:r>
            <a:r>
              <a:rPr lang="en-US" altLang="zh-CN" dirty="0"/>
              <a:t>3 </a:t>
            </a:r>
            <a:r>
              <a:rPr lang="zh-CN" altLang="en-US" dirty="0"/>
              <a:t>分钟以内。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22698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最后，我们一起对神说：我要称谢你，因我受造奇妙可畏。你的作为奇妙，这是我心深知道的。（诗篇 </a:t>
            </a:r>
            <a:r>
              <a:rPr lang="en-US" altLang="zh-CN" dirty="0"/>
              <a:t>139:14</a:t>
            </a:r>
            <a:r>
              <a:rPr lang="zh-CN" altLang="en-US" dirty="0"/>
              <a:t>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342942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dirty="0"/>
              <a:t>祷告结束！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8764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34581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90628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09339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38D3BB9-F833-65BF-F621-3B2419C14B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187483" y="-1"/>
            <a:ext cx="2737509" cy="369675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63282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36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720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536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C56A9D-7AB7-6AE8-2BF3-75D4A22F1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5290E1E-5FAC-3203-0317-B467A24677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40A9D9B7-1E1C-1445-A77A-E4C5F327D2A6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4437AC2E-85BD-3349-126A-49EF3009CB85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E78FFED8-BEE4-0D60-10A2-DF98D303827F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142510F8-031D-48BE-65D5-ED754E07790F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5665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3F95F89-112D-4BAE-4C14-EAA26C68E7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882AF97-381E-AE5B-C5B2-21355C3D6A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F505F140-D616-E7AB-E51F-FF850E95EFE7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F0828223-7C6D-8ACF-94CA-F5A7DBBD486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A15DCCE8-10FB-482E-C2E7-E14E9335F385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25D51EF1-565E-5DF7-F094-604B754E1A62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5210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9A3767B-85AA-C70E-A0B9-126B41F07E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1FC907-A161-0A1C-F7CD-E9F3C497E4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B95C1608-F047-31A8-F3F0-79BAD5DB4DF1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0512F41D-197E-F4E4-CB34-630B8F145C51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D25DB1B-30E3-5FCC-C455-F9ED9A80887F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2209C443-6A38-0994-258E-264FC0663A28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4134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1E38866-9121-4E54-8A19-6F762B7A14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60D6D6B-AB7C-90C1-0733-5DED50B2E2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6A4C9CC4-8683-9C4A-0BEB-8119CCA63ED7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94145D02-FCA9-2B4C-B857-764B644084F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74D5050E-6E36-7C64-96C5-5B3BCD6475EA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5B2AE502-F594-A64E-9943-E5FF39A2AFD6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7279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AF54427-94BF-02E9-C867-F6E80E0783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E37ED21-D7AB-64BC-61E2-3FB3066629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EDA33973-FF77-8F3F-DEFF-98D18FB8B6A5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96B94C60-A598-0264-B6F9-08986551A0D7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BB4C0CAE-DBE4-73AB-AB58-94A828E5A8C1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C3558E13-3932-CD5A-E1C9-47130FC727FB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1664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CE3769F-E632-D6F1-9BE6-CBA8CE9FC4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3F2DE10-89D4-368D-5DCE-D0183E280B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E7839CCA-8BCE-F1A6-A956-F076046E2F22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46B1E8B8-4815-2C0B-03D4-81B7487F653A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AFD60BAC-45E1-55C5-1AFC-A0CB4144B46F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CE31F5F1-00B8-7932-1F40-80C7ED175E33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1837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7A4DDC28-AA4B-FD00-80D6-46C43AFFD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3D79032-3DB4-1E8D-B7F1-4646DA8D5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26" name="直线连接符 20">
            <a:extLst>
              <a:ext uri="{FF2B5EF4-FFF2-40B4-BE49-F238E27FC236}">
                <a16:creationId xmlns:a16="http://schemas.microsoft.com/office/drawing/2014/main" id="{B76CE9D7-21E2-B837-7F15-EF63B103849B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7" name="直线连接符 21">
            <a:extLst>
              <a:ext uri="{FF2B5EF4-FFF2-40B4-BE49-F238E27FC236}">
                <a16:creationId xmlns:a16="http://schemas.microsoft.com/office/drawing/2014/main" id="{EF76FBEF-ABDF-92A4-BD45-B55863CF364A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8" name="直线连接符 22">
            <a:extLst>
              <a:ext uri="{FF2B5EF4-FFF2-40B4-BE49-F238E27FC236}">
                <a16:creationId xmlns:a16="http://schemas.microsoft.com/office/drawing/2014/main" id="{9FE0535F-DA64-75E0-ECE8-FB830B1B8C4C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" name="直线连接符 23">
            <a:extLst>
              <a:ext uri="{FF2B5EF4-FFF2-40B4-BE49-F238E27FC236}">
                <a16:creationId xmlns:a16="http://schemas.microsoft.com/office/drawing/2014/main" id="{A37D968E-AD25-915A-9DA5-671B838D68BC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4801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12F4116-B88E-38AE-20B4-3FD30C1129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21F86DA-729D-4B28-028B-53A8DF1490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2" name="直线连接符 20">
            <a:extLst>
              <a:ext uri="{FF2B5EF4-FFF2-40B4-BE49-F238E27FC236}">
                <a16:creationId xmlns:a16="http://schemas.microsoft.com/office/drawing/2014/main" id="{4F0EE773-1110-93F7-2330-65B47B9D768E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1">
            <a:extLst>
              <a:ext uri="{FF2B5EF4-FFF2-40B4-BE49-F238E27FC236}">
                <a16:creationId xmlns:a16="http://schemas.microsoft.com/office/drawing/2014/main" id="{75B7C13D-D49E-799A-9711-F5B611826B4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2">
            <a:extLst>
              <a:ext uri="{FF2B5EF4-FFF2-40B4-BE49-F238E27FC236}">
                <a16:creationId xmlns:a16="http://schemas.microsoft.com/office/drawing/2014/main" id="{B0E84D56-2843-EA15-6A6B-1584AC237320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直线连接符 23">
            <a:extLst>
              <a:ext uri="{FF2B5EF4-FFF2-40B4-BE49-F238E27FC236}">
                <a16:creationId xmlns:a16="http://schemas.microsoft.com/office/drawing/2014/main" id="{BD400E1C-B95B-239F-E9AD-25B5108183FD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726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1EA165A7-0F63-58AC-7A05-9CC4ECAF7F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E0C47B2-EDA1-F1C6-58F8-EC8A74E94C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6" name="直线连接符 20">
            <a:extLst>
              <a:ext uri="{FF2B5EF4-FFF2-40B4-BE49-F238E27FC236}">
                <a16:creationId xmlns:a16="http://schemas.microsoft.com/office/drawing/2014/main" id="{FEFA5409-34AF-A4E2-0C27-AF78C866C571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1">
            <a:extLst>
              <a:ext uri="{FF2B5EF4-FFF2-40B4-BE49-F238E27FC236}">
                <a16:creationId xmlns:a16="http://schemas.microsoft.com/office/drawing/2014/main" id="{95F5E38D-C04D-3BB1-1BA7-FA1B2E030DE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2">
            <a:extLst>
              <a:ext uri="{FF2B5EF4-FFF2-40B4-BE49-F238E27FC236}">
                <a16:creationId xmlns:a16="http://schemas.microsoft.com/office/drawing/2014/main" id="{6EF8EB85-C2A2-15EF-22A5-36EECB74D7AD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3">
            <a:extLst>
              <a:ext uri="{FF2B5EF4-FFF2-40B4-BE49-F238E27FC236}">
                <a16:creationId xmlns:a16="http://schemas.microsoft.com/office/drawing/2014/main" id="{4A76820C-E3A8-F2A7-B5A4-E78117B09F53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193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AB7A112-0CAD-6523-2B22-B644D03CD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519319" y="1684664"/>
            <a:ext cx="2349661" cy="259218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3994815" y="2216564"/>
            <a:ext cx="14157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832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351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线连接符 20">
            <a:extLst>
              <a:ext uri="{FF2B5EF4-FFF2-40B4-BE49-F238E27FC236}">
                <a16:creationId xmlns:a16="http://schemas.microsoft.com/office/drawing/2014/main" id="{85440118-AE49-0D24-B088-8D31A4643A4A}"/>
              </a:ext>
            </a:extLst>
          </p:cNvPr>
          <p:cNvSpPr/>
          <p:nvPr userDrawn="1"/>
        </p:nvSpPr>
        <p:spPr>
          <a:xfrm flipH="1">
            <a:off x="454531" y="2195535"/>
            <a:ext cx="0" cy="4187634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" name="直线连接符 21">
            <a:extLst>
              <a:ext uri="{FF2B5EF4-FFF2-40B4-BE49-F238E27FC236}">
                <a16:creationId xmlns:a16="http://schemas.microsoft.com/office/drawing/2014/main" id="{EF321F55-D79B-E504-DE4C-5EBA40C9F0D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2">
            <a:extLst>
              <a:ext uri="{FF2B5EF4-FFF2-40B4-BE49-F238E27FC236}">
                <a16:creationId xmlns:a16="http://schemas.microsoft.com/office/drawing/2014/main" id="{D7AB3158-228D-4C6B-9FBF-2045F8E70A57}"/>
              </a:ext>
            </a:extLst>
          </p:cNvPr>
          <p:cNvSpPr/>
          <p:nvPr userDrawn="1"/>
        </p:nvSpPr>
        <p:spPr>
          <a:xfrm flipH="1" flipV="1">
            <a:off x="971601" y="2195534"/>
            <a:ext cx="7742668" cy="1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3">
            <a:extLst>
              <a:ext uri="{FF2B5EF4-FFF2-40B4-BE49-F238E27FC236}">
                <a16:creationId xmlns:a16="http://schemas.microsoft.com/office/drawing/2014/main" id="{D2E4860A-4AA6-0BA8-5323-24750ADDA493}"/>
              </a:ext>
            </a:extLst>
          </p:cNvPr>
          <p:cNvSpPr/>
          <p:nvPr userDrawn="1"/>
        </p:nvSpPr>
        <p:spPr>
          <a:xfrm flipH="1">
            <a:off x="8714268" y="2195535"/>
            <a:ext cx="0" cy="4049346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872F4C3-A713-DCFA-479A-245961FBEE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406998" y="2007386"/>
            <a:ext cx="579512" cy="432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863EE78-5401-C31C-07D9-64639B2C5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07294" y="6128807"/>
            <a:ext cx="579512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405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023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830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">
              <a:srgbClr val="FFF992"/>
            </a:gs>
            <a:gs pos="100000">
              <a:srgbClr val="FEFAB9"/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234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714" r:id="rId5"/>
    <p:sldLayoutId id="2147483717" r:id="rId6"/>
    <p:sldLayoutId id="2147483718" r:id="rId7"/>
    <p:sldLayoutId id="2147483715" r:id="rId8"/>
    <p:sldLayoutId id="2147483719" r:id="rId9"/>
    <p:sldLayoutId id="2147483720" r:id="rId10"/>
    <p:sldLayoutId id="2147483716" r:id="rId11"/>
    <p:sldLayoutId id="2147483721" r:id="rId12"/>
    <p:sldLayoutId id="2147483722" r:id="rId13"/>
    <p:sldLayoutId id="2147483701" r:id="rId14"/>
    <p:sldLayoutId id="2147483702" r:id="rId15"/>
    <p:sldLayoutId id="2147483707" r:id="rId16"/>
    <p:sldLayoutId id="2147483699" r:id="rId17"/>
    <p:sldLayoutId id="2147483708" r:id="rId18"/>
    <p:sldLayoutId id="2147483710" r:id="rId19"/>
    <p:sldLayoutId id="2147483711" r:id="rId20"/>
    <p:sldLayoutId id="2147483713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0.jpeg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5.jpg"/><Relationship Id="rId5" Type="http://schemas.openxmlformats.org/officeDocument/2006/relationships/image" Target="../media/image46.jpg"/><Relationship Id="rId4" Type="http://schemas.openxmlformats.org/officeDocument/2006/relationships/image" Target="../media/image54.jpeg"/><Relationship Id="rId9" Type="http://schemas.openxmlformats.org/officeDocument/2006/relationships/image" Target="../media/image57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tiff"/><Relationship Id="rId3" Type="http://schemas.openxmlformats.org/officeDocument/2006/relationships/image" Target="../media/image61.png"/><Relationship Id="rId7" Type="http://schemas.openxmlformats.org/officeDocument/2006/relationships/image" Target="../media/image6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g"/><Relationship Id="rId5" Type="http://schemas.openxmlformats.org/officeDocument/2006/relationships/image" Target="../media/image54.jpeg"/><Relationship Id="rId10" Type="http://schemas.openxmlformats.org/officeDocument/2006/relationships/image" Target="../media/image66.png"/><Relationship Id="rId4" Type="http://schemas.openxmlformats.org/officeDocument/2006/relationships/image" Target="../media/image40.jpeg"/><Relationship Id="rId9" Type="http://schemas.openxmlformats.org/officeDocument/2006/relationships/image" Target="../media/image6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927CF43D-B656-6527-D9D2-77485853A8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2868033" y="4259137"/>
            <a:ext cx="918154" cy="71782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3F0C894-B4CD-D51B-65CC-5BDF5B3068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111789" y="1807574"/>
            <a:ext cx="918154" cy="717825"/>
          </a:xfrm>
          <a:prstGeom prst="rect">
            <a:avLst/>
          </a:prstGeom>
        </p:spPr>
      </p:pic>
      <p:sp>
        <p:nvSpPr>
          <p:cNvPr id="15" name="标题 1">
            <a:extLst>
              <a:ext uri="{FF2B5EF4-FFF2-40B4-BE49-F238E27FC236}">
                <a16:creationId xmlns:a16="http://schemas.microsoft.com/office/drawing/2014/main" id="{636FBAC9-55D1-F605-BA7D-E9FA540536F3}"/>
              </a:ext>
            </a:extLst>
          </p:cNvPr>
          <p:cNvSpPr txBox="1">
            <a:spLocks/>
          </p:cNvSpPr>
          <p:nvPr/>
        </p:nvSpPr>
        <p:spPr>
          <a:xfrm>
            <a:off x="292298" y="2405995"/>
            <a:ext cx="3406702" cy="185314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人为什么会死？死后会去哪儿？</a:t>
            </a: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AA9D142A-FE8D-834C-3A0C-0A93AD29C656}"/>
              </a:ext>
            </a:extLst>
          </p:cNvPr>
          <p:cNvSpPr txBox="1">
            <a:spLocks/>
          </p:cNvSpPr>
          <p:nvPr/>
        </p:nvSpPr>
        <p:spPr>
          <a:xfrm>
            <a:off x="245998" y="3764026"/>
            <a:ext cx="3406702" cy="8367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诗篇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139:14</a:t>
            </a:r>
          </a:p>
          <a:p>
            <a:pPr algn="ctr">
              <a:lnSpc>
                <a:spcPct val="10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F600A48-68BB-D24D-2864-66D3D8520CEB}"/>
              </a:ext>
            </a:extLst>
          </p:cNvPr>
          <p:cNvGrpSpPr/>
          <p:nvPr/>
        </p:nvGrpSpPr>
        <p:grpSpPr>
          <a:xfrm>
            <a:off x="989520" y="2080168"/>
            <a:ext cx="2684717" cy="2391643"/>
            <a:chOff x="6224954" y="1265960"/>
            <a:chExt cx="2684717" cy="2391643"/>
          </a:xfrm>
        </p:grpSpPr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83E66076-9D4D-67AD-F4EF-B506EEFBAF89}"/>
                </a:ext>
              </a:extLst>
            </p:cNvPr>
            <p:cNvCxnSpPr>
              <a:cxnSpLocks/>
            </p:cNvCxnSpPr>
            <p:nvPr/>
          </p:nvCxnSpPr>
          <p:spPr>
            <a:xfrm>
              <a:off x="6224954" y="1274351"/>
              <a:ext cx="2684717" cy="0"/>
            </a:xfrm>
            <a:prstGeom prst="line">
              <a:avLst/>
            </a:prstGeom>
            <a:ln w="28575">
              <a:solidFill>
                <a:srgbClr val="FFC855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45D4EB4D-6393-CE06-D7E7-A2687B757823}"/>
                </a:ext>
              </a:extLst>
            </p:cNvPr>
            <p:cNvCxnSpPr>
              <a:cxnSpLocks/>
            </p:cNvCxnSpPr>
            <p:nvPr/>
          </p:nvCxnSpPr>
          <p:spPr>
            <a:xfrm>
              <a:off x="8909671" y="1265960"/>
              <a:ext cx="0" cy="2391643"/>
            </a:xfrm>
            <a:prstGeom prst="line">
              <a:avLst/>
            </a:prstGeom>
            <a:ln w="28575">
              <a:solidFill>
                <a:srgbClr val="FFC855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EF239C6-8D0E-7301-DD23-537C1BD081A1}"/>
              </a:ext>
            </a:extLst>
          </p:cNvPr>
          <p:cNvGrpSpPr/>
          <p:nvPr/>
        </p:nvGrpSpPr>
        <p:grpSpPr>
          <a:xfrm rot="10800000">
            <a:off x="239045" y="2342012"/>
            <a:ext cx="2684717" cy="2422873"/>
            <a:chOff x="6224954" y="1265960"/>
            <a:chExt cx="2684717" cy="2422873"/>
          </a:xfrm>
        </p:grpSpPr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580F4819-8968-541C-B56C-E2959FFCD6ED}"/>
                </a:ext>
              </a:extLst>
            </p:cNvPr>
            <p:cNvCxnSpPr>
              <a:cxnSpLocks/>
            </p:cNvCxnSpPr>
            <p:nvPr/>
          </p:nvCxnSpPr>
          <p:spPr>
            <a:xfrm>
              <a:off x="6224954" y="1274351"/>
              <a:ext cx="2684717" cy="0"/>
            </a:xfrm>
            <a:prstGeom prst="line">
              <a:avLst/>
            </a:prstGeom>
            <a:ln w="28575">
              <a:solidFill>
                <a:srgbClr val="FFC8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85BCD0DF-B216-F0C5-7FED-B9FB2AB8BD1D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8909670" y="1265960"/>
              <a:ext cx="0" cy="2422873"/>
            </a:xfrm>
            <a:prstGeom prst="line">
              <a:avLst/>
            </a:prstGeom>
            <a:ln w="28575">
              <a:solidFill>
                <a:srgbClr val="FFC8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 descr="草地上的围栏里&#10;&#10;描述已自动生成">
            <a:extLst>
              <a:ext uri="{FF2B5EF4-FFF2-40B4-BE49-F238E27FC236}">
                <a16:creationId xmlns:a16="http://schemas.microsoft.com/office/drawing/2014/main" id="{9FAA9D40-9629-ECB0-344F-287B56F2B3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973" r="5813"/>
          <a:stretch/>
        </p:blipFill>
        <p:spPr>
          <a:xfrm>
            <a:off x="3978443" y="0"/>
            <a:ext cx="516555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82355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84D6202-9498-8722-1204-6CFCC4461CAE}"/>
              </a:ext>
            </a:extLst>
          </p:cNvPr>
          <p:cNvSpPr txBox="1"/>
          <p:nvPr/>
        </p:nvSpPr>
        <p:spPr>
          <a:xfrm>
            <a:off x="713066" y="1741496"/>
            <a:ext cx="5603413" cy="4380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3100"/>
              </a:lnSpc>
            </a:pPr>
            <a:r>
              <a:rPr lang="zh-CN" altLang="en-US" sz="24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有一个小男孩叫安迪。</a:t>
            </a:r>
          </a:p>
          <a:p>
            <a:pPr algn="l">
              <a:lnSpc>
                <a:spcPts val="3100"/>
              </a:lnSpc>
            </a:pPr>
            <a:r>
              <a:rPr lang="zh-CN" altLang="en-US" sz="24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安迪最喜欢的就是爷爷霍格尔了。</a:t>
            </a:r>
          </a:p>
          <a:p>
            <a:pPr algn="l">
              <a:lnSpc>
                <a:spcPts val="3100"/>
              </a:lnSpc>
            </a:pPr>
            <a:r>
              <a:rPr lang="zh-CN" altLang="en-US" sz="24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可是，他再也没有爷爷了。</a:t>
            </a:r>
          </a:p>
          <a:p>
            <a:pPr algn="l">
              <a:lnSpc>
                <a:spcPts val="3100"/>
              </a:lnSpc>
            </a:pPr>
            <a:r>
              <a:rPr lang="zh-CN" altLang="en-US" sz="24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爷爷死了，因为心脏病发作，他突然倒在了大街上。</a:t>
            </a:r>
          </a:p>
          <a:p>
            <a:pPr algn="l">
              <a:lnSpc>
                <a:spcPts val="3100"/>
              </a:lnSpc>
            </a:pPr>
            <a:r>
              <a:rPr lang="zh-CN" altLang="en-US" sz="24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安迪伤心极了，趴在桌上，哭个不停。</a:t>
            </a:r>
            <a:endParaRPr lang="en-US" altLang="zh-CN" sz="2400" dirty="0">
              <a:solidFill>
                <a:srgbClr val="171414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l">
              <a:lnSpc>
                <a:spcPts val="3100"/>
              </a:lnSpc>
            </a:pPr>
            <a:endParaRPr lang="en-US" altLang="zh-CN" sz="2400" dirty="0">
              <a:solidFill>
                <a:srgbClr val="17141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l">
              <a:lnSpc>
                <a:spcPts val="3100"/>
              </a:lnSpc>
            </a:pPr>
            <a:r>
              <a:rPr lang="zh-CN" altLang="en-US" sz="24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问题：</a:t>
            </a:r>
            <a:endParaRPr lang="en-US" altLang="zh-CN" sz="2400" dirty="0">
              <a:solidFill>
                <a:srgbClr val="171414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为什么安迪再也没有爷爷了？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爷爷是怎么死的？</a:t>
            </a:r>
            <a:endParaRPr lang="en-US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面对爷爷的死，安迪的感受如何？</a:t>
            </a:r>
            <a:endParaRPr lang="zh-CN" altLang="en-US" sz="2400" dirty="0">
              <a:solidFill>
                <a:srgbClr val="171414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5AB1898-C07E-9EAC-5FD6-61C17129DE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214770"/>
            <a:ext cx="636609" cy="4977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935133F-2CC1-3286-EF32-4B379FC7B7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9" name="直线连接符 20">
            <a:extLst>
              <a:ext uri="{FF2B5EF4-FFF2-40B4-BE49-F238E27FC236}">
                <a16:creationId xmlns:a16="http://schemas.microsoft.com/office/drawing/2014/main" id="{31058F8A-853E-0E79-9D6E-CA32153E0DD6}"/>
              </a:ext>
            </a:extLst>
          </p:cNvPr>
          <p:cNvSpPr/>
          <p:nvPr/>
        </p:nvSpPr>
        <p:spPr>
          <a:xfrm flipH="1">
            <a:off x="454529" y="1414492"/>
            <a:ext cx="0" cy="4968678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1">
            <a:extLst>
              <a:ext uri="{FF2B5EF4-FFF2-40B4-BE49-F238E27FC236}">
                <a16:creationId xmlns:a16="http://schemas.microsoft.com/office/drawing/2014/main" id="{D6245D4D-E64B-E07B-6891-61CD9CBFFA1B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2">
            <a:extLst>
              <a:ext uri="{FF2B5EF4-FFF2-40B4-BE49-F238E27FC236}">
                <a16:creationId xmlns:a16="http://schemas.microsoft.com/office/drawing/2014/main" id="{BCE0E8C1-5A1D-C104-462B-BFEF84E30EE2}"/>
              </a:ext>
            </a:extLst>
          </p:cNvPr>
          <p:cNvSpPr/>
          <p:nvPr/>
        </p:nvSpPr>
        <p:spPr>
          <a:xfrm flipH="1" flipV="1">
            <a:off x="971601" y="141449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3">
            <a:extLst>
              <a:ext uri="{FF2B5EF4-FFF2-40B4-BE49-F238E27FC236}">
                <a16:creationId xmlns:a16="http://schemas.microsoft.com/office/drawing/2014/main" id="{538100BB-B8E8-3266-E801-1B9E520B2ECA}"/>
              </a:ext>
            </a:extLst>
          </p:cNvPr>
          <p:cNvSpPr/>
          <p:nvPr/>
        </p:nvSpPr>
        <p:spPr>
          <a:xfrm flipH="1">
            <a:off x="8714268" y="1414492"/>
            <a:ext cx="0" cy="4830389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36FEC96-4224-FC6F-F6C3-645250F77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927" y="1936738"/>
            <a:ext cx="2846073" cy="350676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60057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84D6202-9498-8722-1204-6CFCC4461CAE}"/>
              </a:ext>
            </a:extLst>
          </p:cNvPr>
          <p:cNvSpPr txBox="1"/>
          <p:nvPr/>
        </p:nvSpPr>
        <p:spPr>
          <a:xfrm>
            <a:off x="1293979" y="5721805"/>
            <a:ext cx="7381097" cy="463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3100"/>
              </a:lnSpc>
            </a:pPr>
            <a:r>
              <a:rPr lang="zh-CN" altLang="en-US" sz="24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你是否和安迪一样，曾经历过亲人离开世界？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08D0772-4638-1E15-596D-D1BBE2914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540" y="471853"/>
            <a:ext cx="6350920" cy="506088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56787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84D6202-9498-8722-1204-6CFCC4461CAE}"/>
              </a:ext>
            </a:extLst>
          </p:cNvPr>
          <p:cNvSpPr txBox="1"/>
          <p:nvPr/>
        </p:nvSpPr>
        <p:spPr>
          <a:xfrm>
            <a:off x="659309" y="3206262"/>
            <a:ext cx="5477517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altLang="zh-CN" sz="28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28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爷爷为什么会死？</a:t>
            </a:r>
          </a:p>
          <a:p>
            <a:pPr algn="l">
              <a:lnSpc>
                <a:spcPts val="3900"/>
              </a:lnSpc>
            </a:pPr>
            <a:r>
              <a:rPr lang="en-US" altLang="zh-CN" sz="28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28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这个世界为什么会有病痛？</a:t>
            </a:r>
          </a:p>
          <a:p>
            <a:pPr algn="l">
              <a:lnSpc>
                <a:spcPts val="3900"/>
              </a:lnSpc>
            </a:pPr>
            <a:r>
              <a:rPr lang="en-US" altLang="zh-CN" sz="28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3.</a:t>
            </a:r>
            <a:r>
              <a:rPr lang="zh-CN" altLang="en-US" sz="28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爷爷死后去了哪里？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12D264A-FDFC-E380-90F8-93CF1A77A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170" y="1058136"/>
            <a:ext cx="3593610" cy="474172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2013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F7F000-9FA0-9406-6A03-EDAA9399B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死亡是每个人都逃避不了的现实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B1BA198-1ED0-525B-C36C-DA85759698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151"/>
          <a:stretch/>
        </p:blipFill>
        <p:spPr>
          <a:xfrm>
            <a:off x="1170918" y="1354735"/>
            <a:ext cx="6802163" cy="379642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566E68E-032A-BE4E-2445-BF93DDE42B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747" t="4858" r="35747" b="48279"/>
          <a:stretch/>
        </p:blipFill>
        <p:spPr>
          <a:xfrm>
            <a:off x="2069909" y="4974166"/>
            <a:ext cx="1333006" cy="189824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6CCB476-B6B6-29AF-1B09-F0BCB103CD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288" t="53137" r="38355"/>
          <a:stretch/>
        </p:blipFill>
        <p:spPr>
          <a:xfrm>
            <a:off x="5893262" y="5147820"/>
            <a:ext cx="1157469" cy="189824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7F0395A-5EA6-2650-019E-F29C07A2A4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663" t="4858" b="48279"/>
          <a:stretch/>
        </p:blipFill>
        <p:spPr>
          <a:xfrm>
            <a:off x="4638998" y="4994183"/>
            <a:ext cx="1495093" cy="189824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53ADDDE-CD25-F041-F320-D5B7477331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58" r="67093" b="48279"/>
          <a:stretch/>
        </p:blipFill>
        <p:spPr>
          <a:xfrm>
            <a:off x="852690" y="4959752"/>
            <a:ext cx="1392264" cy="189824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7BBE004-EE43-3235-8E67-DB7AEF43FA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3137" r="67093"/>
          <a:stretch/>
        </p:blipFill>
        <p:spPr>
          <a:xfrm>
            <a:off x="6775345" y="5147820"/>
            <a:ext cx="1392265" cy="189824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8D7F069-8A3E-4651-A067-5D4B97F997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884" t="53137"/>
          <a:stretch/>
        </p:blipFill>
        <p:spPr>
          <a:xfrm>
            <a:off x="3412265" y="5147819"/>
            <a:ext cx="1485743" cy="189824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C7B32842-8F33-CB29-BFBC-31C4943C1A92}"/>
              </a:ext>
            </a:extLst>
          </p:cNvPr>
          <p:cNvSpPr txBox="1"/>
          <p:nvPr/>
        </p:nvSpPr>
        <p:spPr>
          <a:xfrm>
            <a:off x="1225308" y="5707846"/>
            <a:ext cx="7617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200" b="1" spc="50" dirty="0">
                <a:ln w="0"/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23000">
                      <a:schemeClr val="tx1">
                        <a:lumMod val="50000"/>
                        <a:lumOff val="50000"/>
                      </a:schemeClr>
                    </a:gs>
                    <a:gs pos="69000">
                      <a:schemeClr val="tx1">
                        <a:lumMod val="75000"/>
                        <a:lumOff val="25000"/>
                      </a:schemeClr>
                    </a:gs>
                    <a:gs pos="97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儿子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9DE58C2-44AE-8466-335B-54BD2C427C40}"/>
              </a:ext>
            </a:extLst>
          </p:cNvPr>
          <p:cNvSpPr txBox="1"/>
          <p:nvPr/>
        </p:nvSpPr>
        <p:spPr>
          <a:xfrm>
            <a:off x="2362284" y="5883733"/>
            <a:ext cx="7617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200" b="1" spc="50" dirty="0">
                <a:ln w="0"/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23000">
                      <a:schemeClr val="tx1">
                        <a:lumMod val="50000"/>
                        <a:lumOff val="50000"/>
                      </a:schemeClr>
                    </a:gs>
                    <a:gs pos="69000">
                      <a:schemeClr val="tx1">
                        <a:lumMod val="75000"/>
                        <a:lumOff val="25000"/>
                      </a:schemeClr>
                    </a:gs>
                    <a:gs pos="97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爸爸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6CE21AC-809A-2C73-1FE2-6000DD63C52B}"/>
              </a:ext>
            </a:extLst>
          </p:cNvPr>
          <p:cNvSpPr txBox="1"/>
          <p:nvPr/>
        </p:nvSpPr>
        <p:spPr>
          <a:xfrm>
            <a:off x="3762822" y="5733262"/>
            <a:ext cx="7617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200" b="1" spc="50" dirty="0">
                <a:ln w="0"/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23000">
                      <a:schemeClr val="tx1">
                        <a:lumMod val="50000"/>
                        <a:lumOff val="50000"/>
                      </a:schemeClr>
                    </a:gs>
                    <a:gs pos="69000">
                      <a:schemeClr val="tx1">
                        <a:lumMod val="75000"/>
                        <a:lumOff val="25000"/>
                      </a:schemeClr>
                    </a:gs>
                    <a:gs pos="97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爷爷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5D2968B-C33F-4942-88FF-BC612DF884B8}"/>
              </a:ext>
            </a:extLst>
          </p:cNvPr>
          <p:cNvSpPr txBox="1"/>
          <p:nvPr/>
        </p:nvSpPr>
        <p:spPr>
          <a:xfrm>
            <a:off x="4885566" y="5733262"/>
            <a:ext cx="7617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200" b="1" spc="50" dirty="0">
                <a:ln w="0"/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23000">
                      <a:schemeClr val="tx1">
                        <a:lumMod val="50000"/>
                        <a:lumOff val="50000"/>
                      </a:schemeClr>
                    </a:gs>
                    <a:gs pos="69000">
                      <a:schemeClr val="tx1">
                        <a:lumMod val="75000"/>
                        <a:lumOff val="25000"/>
                      </a:schemeClr>
                    </a:gs>
                    <a:gs pos="97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奶奶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155882-2ABF-199E-0CF5-AD062942BA94}"/>
              </a:ext>
            </a:extLst>
          </p:cNvPr>
          <p:cNvSpPr txBox="1"/>
          <p:nvPr/>
        </p:nvSpPr>
        <p:spPr>
          <a:xfrm>
            <a:off x="6112483" y="5733262"/>
            <a:ext cx="7617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200" b="1" spc="50" dirty="0">
                <a:ln w="0"/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23000">
                      <a:schemeClr val="tx1">
                        <a:lumMod val="50000"/>
                        <a:lumOff val="50000"/>
                      </a:schemeClr>
                    </a:gs>
                    <a:gs pos="69000">
                      <a:schemeClr val="tx1">
                        <a:lumMod val="75000"/>
                        <a:lumOff val="25000"/>
                      </a:schemeClr>
                    </a:gs>
                    <a:gs pos="97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妈妈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B585A47-DB1B-5CB1-47E5-5E922AE0C2CE}"/>
              </a:ext>
            </a:extLst>
          </p:cNvPr>
          <p:cNvSpPr txBox="1"/>
          <p:nvPr/>
        </p:nvSpPr>
        <p:spPr>
          <a:xfrm>
            <a:off x="7084756" y="5721687"/>
            <a:ext cx="7617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200" b="1" spc="50" dirty="0">
                <a:ln w="0"/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23000">
                      <a:schemeClr val="tx1">
                        <a:lumMod val="50000"/>
                        <a:lumOff val="50000"/>
                      </a:schemeClr>
                    </a:gs>
                    <a:gs pos="69000">
                      <a:schemeClr val="tx1">
                        <a:lumMod val="75000"/>
                        <a:lumOff val="25000"/>
                      </a:schemeClr>
                    </a:gs>
                    <a:gs pos="97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女儿</a:t>
            </a:r>
          </a:p>
        </p:txBody>
      </p:sp>
    </p:spTree>
    <p:extLst>
      <p:ext uri="{BB962C8B-B14F-4D97-AF65-F5344CB8AC3E}">
        <p14:creationId xmlns:p14="http://schemas.microsoft.com/office/powerpoint/2010/main" val="575682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DC3697-CE2B-496D-7A90-16E1977CB88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学习内容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B4DE02D-F140-58FA-5FD6-3080D71B5FD1}"/>
              </a:ext>
            </a:extLst>
          </p:cNvPr>
          <p:cNvSpPr txBox="1"/>
          <p:nvPr/>
        </p:nvSpPr>
        <p:spPr>
          <a:xfrm>
            <a:off x="732470" y="3443159"/>
            <a:ext cx="2698175" cy="1052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人为什么会死？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人死后去哪里？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9998047-4801-1392-17ED-FE17AB1625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50" r="19235"/>
          <a:stretch/>
        </p:blipFill>
        <p:spPr>
          <a:xfrm>
            <a:off x="3663859" y="1676400"/>
            <a:ext cx="5280849" cy="426975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53577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Picture 4" descr="Picture 4"/>
          <p:cNvPicPr>
            <a:picLocks noChangeAspect="1"/>
          </p:cNvPicPr>
          <p:nvPr/>
        </p:nvPicPr>
        <p:blipFill>
          <a:blip r:embed="rId3"/>
          <a:srcRect l="10834" t="22221" r="63333" b="45715"/>
          <a:stretch>
            <a:fillRect/>
          </a:stretch>
        </p:blipFill>
        <p:spPr>
          <a:xfrm>
            <a:off x="7325" y="274090"/>
            <a:ext cx="3030355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0" name="Picture 7" descr="Picture 7"/>
          <p:cNvPicPr>
            <a:picLocks noChangeAspect="1"/>
          </p:cNvPicPr>
          <p:nvPr/>
        </p:nvPicPr>
        <p:blipFill>
          <a:blip r:embed="rId4"/>
          <a:srcRect l="37407" t="23256" r="37500" b="45715"/>
          <a:stretch>
            <a:fillRect/>
          </a:stretch>
        </p:blipFill>
        <p:spPr>
          <a:xfrm>
            <a:off x="3047475" y="274090"/>
            <a:ext cx="3040876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1" name="Picture 10" descr="Picture 10"/>
          <p:cNvPicPr>
            <a:picLocks noChangeAspect="1"/>
          </p:cNvPicPr>
          <p:nvPr/>
        </p:nvPicPr>
        <p:blipFill>
          <a:blip r:embed="rId5"/>
          <a:srcRect l="64906" t="23256" r="10000" b="45715"/>
          <a:stretch>
            <a:fillRect/>
          </a:stretch>
        </p:blipFill>
        <p:spPr>
          <a:xfrm>
            <a:off x="6078410" y="274090"/>
            <a:ext cx="3040877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2" name="Picture 13" descr="Picture 13"/>
          <p:cNvPicPr>
            <a:picLocks noChangeAspect="1"/>
          </p:cNvPicPr>
          <p:nvPr/>
        </p:nvPicPr>
        <p:blipFill>
          <a:blip r:embed="rId6"/>
          <a:srcRect l="10001" t="56667" r="64999" b="11764"/>
          <a:stretch>
            <a:fillRect/>
          </a:stretch>
        </p:blipFill>
        <p:spPr>
          <a:xfrm>
            <a:off x="7323" y="3542486"/>
            <a:ext cx="3030356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3" name="Picture 16" descr="Picture 16"/>
          <p:cNvPicPr>
            <a:picLocks noChangeAspect="1"/>
          </p:cNvPicPr>
          <p:nvPr/>
        </p:nvPicPr>
        <p:blipFill>
          <a:blip r:embed="rId7"/>
          <a:srcRect l="37407" t="56667" r="37500" b="11764"/>
          <a:stretch>
            <a:fillRect/>
          </a:stretch>
        </p:blipFill>
        <p:spPr>
          <a:xfrm>
            <a:off x="3047473" y="3542486"/>
            <a:ext cx="3040878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4" name="Picture 19" descr="Picture 19"/>
          <p:cNvPicPr>
            <a:picLocks noChangeAspect="1"/>
          </p:cNvPicPr>
          <p:nvPr/>
        </p:nvPicPr>
        <p:blipFill>
          <a:blip r:embed="rId8"/>
          <a:srcRect l="64906" t="56667" r="10000" b="11764"/>
          <a:stretch>
            <a:fillRect/>
          </a:stretch>
        </p:blipFill>
        <p:spPr>
          <a:xfrm>
            <a:off x="6078408" y="3542486"/>
            <a:ext cx="3040878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sp>
        <p:nvSpPr>
          <p:cNvPr id="275" name="文本框 2"/>
          <p:cNvSpPr txBox="1"/>
          <p:nvPr/>
        </p:nvSpPr>
        <p:spPr>
          <a:xfrm>
            <a:off x="0" y="3019890"/>
            <a:ext cx="304501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第一日</a:t>
            </a:r>
            <a:r>
              <a:rPr lang="zh-CN" altLang="en-US" sz="2000" b="1" dirty="0"/>
              <a:t>：地球和光</a:t>
            </a:r>
            <a:endParaRPr sz="2000" b="1" dirty="0"/>
          </a:p>
        </p:txBody>
      </p:sp>
      <p:sp>
        <p:nvSpPr>
          <p:cNvPr id="276" name="文本框 21"/>
          <p:cNvSpPr txBox="1"/>
          <p:nvPr/>
        </p:nvSpPr>
        <p:spPr>
          <a:xfrm>
            <a:off x="3045013" y="3019890"/>
            <a:ext cx="3033395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第二日</a:t>
            </a:r>
            <a:r>
              <a:rPr lang="zh-CN" altLang="en-US" sz="2000" b="1" dirty="0"/>
              <a:t>：大气层</a:t>
            </a:r>
            <a:endParaRPr sz="2000" b="1" dirty="0"/>
          </a:p>
        </p:txBody>
      </p:sp>
      <p:sp>
        <p:nvSpPr>
          <p:cNvPr id="277" name="文本框 22"/>
          <p:cNvSpPr txBox="1"/>
          <p:nvPr/>
        </p:nvSpPr>
        <p:spPr>
          <a:xfrm>
            <a:off x="6078409" y="3019890"/>
            <a:ext cx="306559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第三日</a:t>
            </a:r>
            <a:r>
              <a:rPr lang="zh-CN" altLang="en-US" sz="2000" b="1" dirty="0"/>
              <a:t>：陆地和植物</a:t>
            </a:r>
            <a:endParaRPr sz="2000" b="1" dirty="0"/>
          </a:p>
        </p:txBody>
      </p:sp>
      <p:sp>
        <p:nvSpPr>
          <p:cNvPr id="278" name="文本框 25"/>
          <p:cNvSpPr txBox="1"/>
          <p:nvPr/>
        </p:nvSpPr>
        <p:spPr>
          <a:xfrm>
            <a:off x="0" y="6346346"/>
            <a:ext cx="304501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第四日</a:t>
            </a:r>
            <a:r>
              <a:rPr lang="zh-CN" altLang="en-US" sz="2000" b="1" dirty="0"/>
              <a:t>：太阳等光体</a:t>
            </a:r>
            <a:endParaRPr sz="2000" b="1" dirty="0"/>
          </a:p>
        </p:txBody>
      </p:sp>
      <p:sp>
        <p:nvSpPr>
          <p:cNvPr id="279" name="文本框 26"/>
          <p:cNvSpPr txBox="1"/>
          <p:nvPr/>
        </p:nvSpPr>
        <p:spPr>
          <a:xfrm>
            <a:off x="3045014" y="6346346"/>
            <a:ext cx="3053975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第五日</a:t>
            </a:r>
            <a:r>
              <a:rPr lang="zh-CN" altLang="en-US" sz="2000" b="1" dirty="0"/>
              <a:t>：海洋生物和鸟类</a:t>
            </a:r>
            <a:endParaRPr sz="2000" b="1" dirty="0"/>
          </a:p>
        </p:txBody>
      </p:sp>
      <p:sp>
        <p:nvSpPr>
          <p:cNvPr id="280" name="文本框 27"/>
          <p:cNvSpPr txBox="1"/>
          <p:nvPr/>
        </p:nvSpPr>
        <p:spPr>
          <a:xfrm>
            <a:off x="6088350" y="6346346"/>
            <a:ext cx="305564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第六日</a:t>
            </a:r>
            <a:r>
              <a:rPr lang="zh-CN" altLang="en-US" sz="2000" b="1" dirty="0"/>
              <a:t>：陆地动物和人</a:t>
            </a:r>
            <a:endParaRPr sz="2000" b="1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BAD104B-56E6-70BF-7DFB-73E8DC004CF8}"/>
              </a:ext>
            </a:extLst>
          </p:cNvPr>
          <p:cNvSpPr/>
          <p:nvPr/>
        </p:nvSpPr>
        <p:spPr>
          <a:xfrm>
            <a:off x="1" y="0"/>
            <a:ext cx="9144000" cy="98384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36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“一切所造的都甚好”（创世记</a:t>
            </a:r>
            <a:r>
              <a:rPr lang="en-US" altLang="zh-CN" sz="36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1:31</a:t>
            </a:r>
            <a:r>
              <a:rPr lang="zh-CN" altLang="zh-CN" sz="36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endParaRPr lang="zh-CN" altLang="en-US" sz="3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961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3048A4D-C5D7-919D-7767-CCAA86BBAD77}"/>
              </a:ext>
            </a:extLst>
          </p:cNvPr>
          <p:cNvSpPr txBox="1"/>
          <p:nvPr/>
        </p:nvSpPr>
        <p:spPr>
          <a:xfrm>
            <a:off x="1174236" y="5114403"/>
            <a:ext cx="7251539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亚当和夏娃在伊甸园里生活得很美满，他们无病、无灾、无死亡。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6CF82BB-D387-90AA-0ADC-8FBDA355D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41" y="0"/>
            <a:ext cx="8728717" cy="494078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604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3048A4D-C5D7-919D-7767-CCAA86BBAD77}"/>
              </a:ext>
            </a:extLst>
          </p:cNvPr>
          <p:cNvSpPr txBox="1"/>
          <p:nvPr/>
        </p:nvSpPr>
        <p:spPr>
          <a:xfrm>
            <a:off x="449036" y="4632767"/>
            <a:ext cx="8133261" cy="155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“死亡”究竟是怎么闯入起初“甚好”的世界的？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当时到底发生了什么事情，才导致亚当和夏娃会死呢？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16B58F2-64A6-0A8D-3F3B-A05CAC97C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870" y="0"/>
            <a:ext cx="5906259" cy="434050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8969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6EB96B2-47F2-4DCC-B2D6-7C6854EFACBB}"/>
              </a:ext>
            </a:extLst>
          </p:cNvPr>
          <p:cNvSpPr/>
          <p:nvPr/>
        </p:nvSpPr>
        <p:spPr>
          <a:xfrm>
            <a:off x="509438" y="3698680"/>
            <a:ext cx="8195461" cy="66248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耶和华对人的吩咐中，不许人做的是：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005580C-7F25-4BA1-97D3-8DB9EFD98D60}"/>
              </a:ext>
            </a:extLst>
          </p:cNvPr>
          <p:cNvSpPr txBox="1"/>
          <p:nvPr/>
        </p:nvSpPr>
        <p:spPr>
          <a:xfrm>
            <a:off x="718726" y="2101019"/>
            <a:ext cx="7862566" cy="151785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840"/>
              </a:lnSpc>
            </a:pPr>
            <a:r>
              <a:rPr lang="zh-CN" altLang="en-US" sz="2800" dirty="0"/>
              <a:t>创世记</a:t>
            </a:r>
            <a:r>
              <a:rPr lang="en-US" altLang="zh-CN" sz="2800" dirty="0"/>
              <a:t> 2:16</a:t>
            </a:r>
            <a:r>
              <a:rPr lang="zh-CN" altLang="en-US" sz="2800" dirty="0"/>
              <a:t> 耶和华 神吩咐他说：“园中各样树上的果子，你可以随意吃；</a:t>
            </a:r>
            <a:r>
              <a:rPr lang="en-US" altLang="zh-CN" sz="2800" dirty="0"/>
              <a:t>17 </a:t>
            </a:r>
            <a:r>
              <a:rPr lang="zh-CN" altLang="en-US" sz="2800" dirty="0"/>
              <a:t>只是分别善恶树上的果子，你不可吃，因为你吃的日子必定死！”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2873694-7E56-4183-88D0-E8D112F8AD29}"/>
              </a:ext>
            </a:extLst>
          </p:cNvPr>
          <p:cNvSpPr txBox="1"/>
          <p:nvPr/>
        </p:nvSpPr>
        <p:spPr>
          <a:xfrm>
            <a:off x="986596" y="4355140"/>
            <a:ext cx="64556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“分别善恶树上的果子，你不可吃。”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279BED1-A84F-4CFE-9978-79166E58BCFB}"/>
              </a:ext>
            </a:extLst>
          </p:cNvPr>
          <p:cNvSpPr txBox="1"/>
          <p:nvPr/>
        </p:nvSpPr>
        <p:spPr>
          <a:xfrm>
            <a:off x="949732" y="5540301"/>
            <a:ext cx="23870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“必定死。”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89A521E-29E1-43C2-AE70-EF69BD4A7A10}"/>
              </a:ext>
            </a:extLst>
          </p:cNvPr>
          <p:cNvCxnSpPr>
            <a:cxnSpLocks/>
          </p:cNvCxnSpPr>
          <p:nvPr/>
        </p:nvCxnSpPr>
        <p:spPr>
          <a:xfrm>
            <a:off x="986596" y="4903224"/>
            <a:ext cx="6023804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74437357-314F-4EE8-9D1C-07E7D4E7E332}"/>
              </a:ext>
            </a:extLst>
          </p:cNvPr>
          <p:cNvCxnSpPr>
            <a:cxnSpLocks/>
          </p:cNvCxnSpPr>
          <p:nvPr/>
        </p:nvCxnSpPr>
        <p:spPr>
          <a:xfrm>
            <a:off x="949733" y="6083544"/>
            <a:ext cx="6060667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4305C423-0439-4075-9E1F-4129BC8EDDBD}"/>
              </a:ext>
            </a:extLst>
          </p:cNvPr>
          <p:cNvSpPr txBox="1"/>
          <p:nvPr/>
        </p:nvSpPr>
        <p:spPr>
          <a:xfrm>
            <a:off x="497715" y="4955995"/>
            <a:ext cx="8765272" cy="66248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/>
              <a:t>如果不遵守这个吩咐，就会：</a:t>
            </a:r>
            <a:endParaRPr lang="en-US" altLang="zh-CN" sz="2800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神的吩咐</a:t>
            </a:r>
          </a:p>
        </p:txBody>
      </p:sp>
    </p:spTree>
    <p:extLst>
      <p:ext uri="{BB962C8B-B14F-4D97-AF65-F5344CB8AC3E}">
        <p14:creationId xmlns:p14="http://schemas.microsoft.com/office/powerpoint/2010/main" val="2388706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EB0E9A4-9DE3-D333-94EA-FBFAB2DE9D4F}"/>
              </a:ext>
            </a:extLst>
          </p:cNvPr>
          <p:cNvSpPr txBox="1"/>
          <p:nvPr/>
        </p:nvSpPr>
        <p:spPr>
          <a:xfrm>
            <a:off x="1075654" y="3943596"/>
            <a:ext cx="7294623" cy="223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神一开始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就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赋予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亚当和夏娃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自由选择的能力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</a:pP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亚当夏娃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既可以选择顺服和爱，也可以选择不顺服和不爱。</a:t>
            </a:r>
            <a:endParaRPr lang="en-US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同时，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神也给了他们选择不顺服的后果：吃的日子必定死。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所以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重点在于亚当和夏娃的选择。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5D74968-7EDF-E8D9-36A0-7E5BC1CAC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544" y="173570"/>
            <a:ext cx="3840842" cy="356649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95548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1005580C-7F25-4BA1-97D3-8DB9EFD98D60}"/>
              </a:ext>
            </a:extLst>
          </p:cNvPr>
          <p:cNvSpPr txBox="1"/>
          <p:nvPr/>
        </p:nvSpPr>
        <p:spPr>
          <a:xfrm>
            <a:off x="641590" y="3703506"/>
            <a:ext cx="7885619" cy="252517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240"/>
              </a:lnSpc>
            </a:pPr>
            <a:r>
              <a:rPr lang="zh-CN" altLang="en-US" sz="2400" dirty="0"/>
              <a:t>创世记 </a:t>
            </a:r>
            <a:r>
              <a:rPr lang="en-US" altLang="zh-CN" sz="2400" dirty="0"/>
              <a:t>3:1 ……</a:t>
            </a:r>
            <a:r>
              <a:rPr lang="zh-CN" altLang="en-US" sz="2400" dirty="0"/>
              <a:t>蛇</a:t>
            </a:r>
            <a:r>
              <a:rPr lang="en-US" altLang="zh-CN" sz="2400" dirty="0"/>
              <a:t>【</a:t>
            </a:r>
            <a:r>
              <a:rPr lang="zh-CN" altLang="en-US" sz="2400" dirty="0"/>
              <a:t>魔鬼</a:t>
            </a:r>
            <a:r>
              <a:rPr lang="en-US" altLang="zh-CN" sz="2400" dirty="0"/>
              <a:t>】</a:t>
            </a:r>
            <a:r>
              <a:rPr lang="zh-CN" altLang="en-US" sz="2400" dirty="0"/>
              <a:t>对女人说：“神岂是真说不许你们吃园中所有树上的果子吗？”</a:t>
            </a:r>
            <a:r>
              <a:rPr lang="en-US" altLang="zh-CN" sz="2400" dirty="0"/>
              <a:t>2 </a:t>
            </a:r>
            <a:r>
              <a:rPr lang="zh-CN" altLang="en-US" sz="2400" dirty="0"/>
              <a:t>女人对蛇说：“园中树上的果子，我们可以吃；</a:t>
            </a:r>
            <a:r>
              <a:rPr lang="en-US" altLang="zh-CN" sz="2400" dirty="0"/>
              <a:t>3 </a:t>
            </a:r>
            <a:r>
              <a:rPr lang="zh-CN" altLang="en-US" sz="2400" dirty="0"/>
              <a:t>惟有园当中那棵树上的果子，　神曾说：‘你们不可吃，也不可摸，免得你们死。’”</a:t>
            </a:r>
            <a:r>
              <a:rPr lang="en-US" altLang="zh-CN" sz="2400" dirty="0"/>
              <a:t>4 </a:t>
            </a:r>
            <a:r>
              <a:rPr lang="zh-CN" altLang="en-US" sz="2400" dirty="0"/>
              <a:t>蛇对女人说：“你们不一定死，</a:t>
            </a:r>
            <a:r>
              <a:rPr lang="en-US" altLang="zh-CN" sz="2400" dirty="0"/>
              <a:t>5 </a:t>
            </a:r>
            <a:r>
              <a:rPr lang="zh-CN" altLang="en-US" sz="2400" dirty="0"/>
              <a:t>因为神知道，你们吃的日子眼睛就明亮了，你们便如神能知道善恶。”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伊甸园里的诱惑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371F591-0FD5-3F41-AA4A-DEA285215BA7}"/>
              </a:ext>
            </a:extLst>
          </p:cNvPr>
          <p:cNvSpPr txBox="1"/>
          <p:nvPr/>
        </p:nvSpPr>
        <p:spPr>
          <a:xfrm>
            <a:off x="641590" y="3703506"/>
            <a:ext cx="7885619" cy="252517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240"/>
              </a:lnSpc>
            </a:pPr>
            <a:r>
              <a:rPr lang="zh-CN" altLang="en-US" sz="2400" dirty="0"/>
              <a:t>创世记 </a:t>
            </a:r>
            <a:r>
              <a:rPr lang="en-US" altLang="zh-CN" sz="2400" dirty="0"/>
              <a:t>3:1 ……</a:t>
            </a:r>
            <a:r>
              <a:rPr lang="zh-CN" altLang="en-US" sz="2400" dirty="0"/>
              <a:t>蛇</a:t>
            </a:r>
            <a:r>
              <a:rPr lang="en-US" altLang="zh-CN" sz="2400" dirty="0"/>
              <a:t>【</a:t>
            </a:r>
            <a:r>
              <a:rPr lang="zh-CN" altLang="en-US" sz="2400" dirty="0"/>
              <a:t>魔鬼</a:t>
            </a:r>
            <a:r>
              <a:rPr lang="en-US" altLang="zh-CN" sz="2400" dirty="0"/>
              <a:t>】</a:t>
            </a:r>
            <a:r>
              <a:rPr lang="zh-CN" altLang="en-US" sz="2400" dirty="0"/>
              <a:t>对女人说：“</a:t>
            </a:r>
            <a:r>
              <a:rPr lang="zh-CN" altLang="en-US" sz="2400" b="1" dirty="0">
                <a:solidFill>
                  <a:srgbClr val="FF0000"/>
                </a:solidFill>
              </a:rPr>
              <a:t>神岂是真说不许</a:t>
            </a:r>
            <a:r>
              <a:rPr lang="zh-CN" altLang="en-US" sz="2400" dirty="0"/>
              <a:t>你们吃园中所有树上的果子吗？”</a:t>
            </a:r>
            <a:r>
              <a:rPr lang="en-US" altLang="zh-CN" sz="2400" dirty="0"/>
              <a:t>2 </a:t>
            </a:r>
            <a:r>
              <a:rPr lang="zh-CN" altLang="en-US" sz="2400" dirty="0"/>
              <a:t>女人对蛇说：“园中树上的果子，我们可以吃；</a:t>
            </a:r>
            <a:r>
              <a:rPr lang="en-US" altLang="zh-CN" sz="2400" dirty="0"/>
              <a:t>3 </a:t>
            </a:r>
            <a:r>
              <a:rPr lang="zh-CN" altLang="en-US" sz="2400" dirty="0"/>
              <a:t>惟有园当中那棵树上的果子，　神曾说：‘你们不可吃，也不可摸，免得你们死。’”</a:t>
            </a:r>
            <a:r>
              <a:rPr lang="en-US" altLang="zh-CN" sz="2400" dirty="0"/>
              <a:t>4 </a:t>
            </a:r>
            <a:r>
              <a:rPr lang="zh-CN" altLang="en-US" sz="2400" dirty="0"/>
              <a:t>蛇对女人说：“你们不一定死，</a:t>
            </a:r>
            <a:r>
              <a:rPr lang="en-US" altLang="zh-CN" sz="2400" dirty="0"/>
              <a:t>5 </a:t>
            </a:r>
            <a:r>
              <a:rPr lang="zh-CN" altLang="en-US" sz="2400" dirty="0"/>
              <a:t>因为神知道，你们吃的日子眼睛就明亮了，你们便如神能知道善恶。”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D5B54AE-2A4F-5343-9FB1-21F65DA3CF9E}"/>
              </a:ext>
            </a:extLst>
          </p:cNvPr>
          <p:cNvSpPr txBox="1"/>
          <p:nvPr/>
        </p:nvSpPr>
        <p:spPr>
          <a:xfrm>
            <a:off x="641590" y="3703506"/>
            <a:ext cx="7885619" cy="252517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240"/>
              </a:lnSpc>
            </a:pPr>
            <a:r>
              <a:rPr lang="zh-CN" altLang="en-US" sz="2400" dirty="0"/>
              <a:t>创世记 </a:t>
            </a:r>
            <a:r>
              <a:rPr lang="en-US" altLang="zh-CN" sz="2400" dirty="0"/>
              <a:t>3:1 ……</a:t>
            </a:r>
            <a:r>
              <a:rPr lang="zh-CN" altLang="en-US" sz="2400" dirty="0"/>
              <a:t>蛇</a:t>
            </a:r>
            <a:r>
              <a:rPr lang="en-US" altLang="zh-CN" sz="2400" dirty="0"/>
              <a:t>【</a:t>
            </a:r>
            <a:r>
              <a:rPr lang="zh-CN" altLang="en-US" sz="2400" dirty="0"/>
              <a:t>魔鬼</a:t>
            </a:r>
            <a:r>
              <a:rPr lang="en-US" altLang="zh-CN" sz="2400" dirty="0"/>
              <a:t>】</a:t>
            </a:r>
            <a:r>
              <a:rPr lang="zh-CN" altLang="en-US" sz="2400" dirty="0"/>
              <a:t>对女人说：“</a:t>
            </a:r>
            <a:r>
              <a:rPr lang="zh-CN" altLang="en-US" sz="2400" b="1" dirty="0">
                <a:solidFill>
                  <a:srgbClr val="FF0000"/>
                </a:solidFill>
              </a:rPr>
              <a:t>神岂是真说不许</a:t>
            </a:r>
            <a:r>
              <a:rPr lang="zh-CN" altLang="en-US" sz="2400" dirty="0"/>
              <a:t>你们吃园中所有树上的果子吗？”</a:t>
            </a:r>
            <a:r>
              <a:rPr lang="en-US" altLang="zh-CN" sz="2400" dirty="0"/>
              <a:t>2 </a:t>
            </a:r>
            <a:r>
              <a:rPr lang="zh-CN" altLang="en-US" sz="2400" dirty="0"/>
              <a:t>女人对蛇说：“园中树上的果子，我们可以吃；</a:t>
            </a:r>
            <a:r>
              <a:rPr lang="en-US" altLang="zh-CN" sz="2400" dirty="0"/>
              <a:t>3 </a:t>
            </a:r>
            <a:r>
              <a:rPr lang="zh-CN" altLang="en-US" sz="2400" dirty="0"/>
              <a:t>惟有园当中那棵树上的果子，　神曾说：‘你们不可吃，也不可摸，免得你们死。’”</a:t>
            </a:r>
            <a:r>
              <a:rPr lang="en-US" altLang="zh-CN" sz="2400" dirty="0"/>
              <a:t>4 </a:t>
            </a:r>
            <a:r>
              <a:rPr lang="zh-CN" altLang="en-US" sz="2400" dirty="0"/>
              <a:t>蛇对女人说：“你们</a:t>
            </a:r>
            <a:r>
              <a:rPr lang="zh-CN" altLang="en-US" sz="2400" b="1" dirty="0">
                <a:solidFill>
                  <a:srgbClr val="FF0000"/>
                </a:solidFill>
              </a:rPr>
              <a:t>不一定死</a:t>
            </a:r>
            <a:r>
              <a:rPr lang="zh-CN" altLang="en-US" sz="2400" dirty="0"/>
              <a:t>，</a:t>
            </a:r>
            <a:r>
              <a:rPr lang="en-US" altLang="zh-CN" sz="2400" dirty="0"/>
              <a:t>5 </a:t>
            </a:r>
            <a:r>
              <a:rPr lang="zh-CN" altLang="en-US" sz="2400" dirty="0"/>
              <a:t>因为神知道，你们吃的日子眼睛就明亮了，你们便如神能知道善恶。”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701A256-766D-3502-5A2F-7B247E678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792" y="1222365"/>
            <a:ext cx="4158416" cy="235382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7689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3048A4D-C5D7-919D-7767-CCAA86BBAD77}"/>
              </a:ext>
            </a:extLst>
          </p:cNvPr>
          <p:cNvSpPr txBox="1"/>
          <p:nvPr/>
        </p:nvSpPr>
        <p:spPr>
          <a:xfrm>
            <a:off x="957802" y="4632767"/>
            <a:ext cx="7402011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亚当和夏娃面临一个必须要用自由选择才能做出的决定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到底是听神的话不吃呢？还是听魔鬼的话吃呢？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68B0A4D-0248-B277-635C-F6A69B56E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09" y="532038"/>
            <a:ext cx="6912982" cy="391300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85FE017-7A4C-7E25-3A76-8B40A3934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838" y="672116"/>
            <a:ext cx="1975937" cy="19759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384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1005580C-7F25-4BA1-97D3-8DB9EFD98D60}"/>
              </a:ext>
            </a:extLst>
          </p:cNvPr>
          <p:cNvSpPr txBox="1"/>
          <p:nvPr/>
        </p:nvSpPr>
        <p:spPr>
          <a:xfrm>
            <a:off x="674874" y="2140012"/>
            <a:ext cx="4290666" cy="217572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340"/>
              </a:lnSpc>
            </a:pPr>
            <a:r>
              <a:rPr lang="zh-CN" altLang="en-US" sz="2400" dirty="0"/>
              <a:t>创世记</a:t>
            </a:r>
            <a:r>
              <a:rPr lang="en-US" altLang="zh-CN" sz="2400" dirty="0"/>
              <a:t>3:6 </a:t>
            </a:r>
            <a:r>
              <a:rPr lang="zh-CN" altLang="en-US" sz="2400" dirty="0"/>
              <a:t>于是，女人见那棵树的果子好作食物，也悦人的眼目，且是可喜爱的，能使人有智慧，就摘下果子来吃了；又给她丈夫，她丈夫也吃了。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他们按照神的吩咐做到了吗？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AFF6799-FE02-D449-77C9-88BB5A7D93BA}"/>
              </a:ext>
            </a:extLst>
          </p:cNvPr>
          <p:cNvSpPr txBox="1"/>
          <p:nvPr/>
        </p:nvSpPr>
        <p:spPr>
          <a:xfrm>
            <a:off x="698020" y="4511155"/>
            <a:ext cx="7802449" cy="179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380"/>
              </a:lnSpc>
            </a:pP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面对魔鬼的诱惑，夏娃选择了什么？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    ）</a:t>
            </a: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ts val="3380"/>
              </a:lnSpc>
            </a:pP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．顺从神</a:t>
            </a: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			B.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不顺从神</a:t>
            </a:r>
          </a:p>
          <a:p>
            <a:pPr algn="just">
              <a:lnSpc>
                <a:spcPts val="3380"/>
              </a:lnSpc>
            </a:pP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面对自己同伴的屈服，亚当选择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了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什么？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    ）</a:t>
            </a: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</a:pP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．顺从神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			B.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不顺从神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080B0BA-ECCF-8CA0-728D-31FEF426C7EB}"/>
              </a:ext>
            </a:extLst>
          </p:cNvPr>
          <p:cNvSpPr txBox="1"/>
          <p:nvPr/>
        </p:nvSpPr>
        <p:spPr>
          <a:xfrm>
            <a:off x="6319778" y="4545880"/>
            <a:ext cx="3935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en-US" altLang="zh-CN" sz="2800" dirty="0">
                <a:solidFill>
                  <a:schemeClr val="tx1"/>
                </a:solidFill>
              </a:rPr>
              <a:t>B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2B00437-6DD2-326A-F0EE-FF8E84447A8F}"/>
              </a:ext>
            </a:extLst>
          </p:cNvPr>
          <p:cNvSpPr txBox="1"/>
          <p:nvPr/>
        </p:nvSpPr>
        <p:spPr>
          <a:xfrm>
            <a:off x="6910087" y="5406785"/>
            <a:ext cx="3935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en-US" altLang="zh-CN" sz="2800" dirty="0">
                <a:solidFill>
                  <a:schemeClr val="tx1"/>
                </a:solidFill>
              </a:rPr>
              <a:t>B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08DDDF2-8B67-BEED-17FF-4C00AF5A9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541" y="904281"/>
            <a:ext cx="4178460" cy="3411455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2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4749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C2CA44-3C74-FA80-065C-F2E053E74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罪导致死</a:t>
            </a:r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C491DE72-1A8E-C634-9062-2265E07639B5}"/>
              </a:ext>
            </a:extLst>
          </p:cNvPr>
          <p:cNvSpPr/>
          <p:nvPr/>
        </p:nvSpPr>
        <p:spPr>
          <a:xfrm>
            <a:off x="3666500" y="3752806"/>
            <a:ext cx="905500" cy="578734"/>
          </a:xfrm>
          <a:prstGeom prst="rightArrow">
            <a:avLst/>
          </a:prstGeom>
          <a:solidFill>
            <a:srgbClr val="EBA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74AD5C5-AE56-A982-6D78-DAF60D221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537750"/>
            <a:ext cx="45720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86E7DF6-4499-05B6-F2F7-8122A321A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6071"/>
            <a:ext cx="3666500" cy="2993471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2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979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6EB96B2-47F2-4DCC-B2D6-7C6854EFACBB}"/>
              </a:ext>
            </a:extLst>
          </p:cNvPr>
          <p:cNvSpPr/>
          <p:nvPr/>
        </p:nvSpPr>
        <p:spPr>
          <a:xfrm>
            <a:off x="948539" y="4599686"/>
            <a:ext cx="8195461" cy="13088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死亡是如何进入这个世界的？用几个字来回答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答：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2873694-7E56-4183-88D0-E8D112F8AD29}"/>
              </a:ext>
            </a:extLst>
          </p:cNvPr>
          <p:cNvSpPr txBox="1"/>
          <p:nvPr/>
        </p:nvSpPr>
        <p:spPr>
          <a:xfrm>
            <a:off x="1692360" y="5385286"/>
            <a:ext cx="43377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因为亚当和夏娃犯罪。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89A521E-29E1-43C2-AE70-EF69BD4A7A10}"/>
              </a:ext>
            </a:extLst>
          </p:cNvPr>
          <p:cNvCxnSpPr>
            <a:cxnSpLocks/>
          </p:cNvCxnSpPr>
          <p:nvPr/>
        </p:nvCxnSpPr>
        <p:spPr>
          <a:xfrm>
            <a:off x="1692359" y="5933370"/>
            <a:ext cx="6023804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0DDD6CD1-5DE2-A5B1-DB1A-DA95D08A9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624" y="265708"/>
            <a:ext cx="6102752" cy="406850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5039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F80DCA94-339D-34B9-D078-9993C9334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罪带给世界哪些影响？</a:t>
            </a:r>
          </a:p>
        </p:txBody>
      </p:sp>
      <p:pic>
        <p:nvPicPr>
          <p:cNvPr id="3" name="Es L04 Why Die 230921">
            <a:hlinkClick r:id="" action="ppaction://media"/>
            <a:extLst>
              <a:ext uri="{FF2B5EF4-FFF2-40B4-BE49-F238E27FC236}">
                <a16:creationId xmlns:a16="http://schemas.microsoft.com/office/drawing/2014/main" id="{0B08D341-9271-55FA-08C3-37E3BAB5C6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163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6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0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6EB96B2-47F2-4DCC-B2D6-7C6854EFACBB}"/>
              </a:ext>
            </a:extLst>
          </p:cNvPr>
          <p:cNvSpPr/>
          <p:nvPr/>
        </p:nvSpPr>
        <p:spPr>
          <a:xfrm>
            <a:off x="670748" y="2624116"/>
            <a:ext cx="4491562" cy="13088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世上为什么有苦难？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答：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2873694-7E56-4183-88D0-E8D112F8AD29}"/>
              </a:ext>
            </a:extLst>
          </p:cNvPr>
          <p:cNvSpPr txBox="1"/>
          <p:nvPr/>
        </p:nvSpPr>
        <p:spPr>
          <a:xfrm>
            <a:off x="1414568" y="3409716"/>
            <a:ext cx="43377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因为人犯罪。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89A521E-29E1-43C2-AE70-EF69BD4A7A10}"/>
              </a:ext>
            </a:extLst>
          </p:cNvPr>
          <p:cNvCxnSpPr>
            <a:cxnSpLocks/>
          </p:cNvCxnSpPr>
          <p:nvPr/>
        </p:nvCxnSpPr>
        <p:spPr>
          <a:xfrm>
            <a:off x="1414567" y="3957800"/>
            <a:ext cx="3076410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132D9091-455B-46B7-7F1C-4A7CF61DBB6F}"/>
              </a:ext>
            </a:extLst>
          </p:cNvPr>
          <p:cNvSpPr/>
          <p:nvPr/>
        </p:nvSpPr>
        <p:spPr>
          <a:xfrm>
            <a:off x="670748" y="4175124"/>
            <a:ext cx="4919826" cy="13088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人为什么会死？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答：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A7EA427-DF90-9B4F-BA93-FCC1ADD3644E}"/>
              </a:ext>
            </a:extLst>
          </p:cNvPr>
          <p:cNvSpPr txBox="1"/>
          <p:nvPr/>
        </p:nvSpPr>
        <p:spPr>
          <a:xfrm>
            <a:off x="1414568" y="4960724"/>
            <a:ext cx="43377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因为人犯罪。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cxnSp>
        <p:nvCxnSpPr>
          <p:cNvPr id="9" name="直接连接符 5">
            <a:extLst>
              <a:ext uri="{FF2B5EF4-FFF2-40B4-BE49-F238E27FC236}">
                <a16:creationId xmlns:a16="http://schemas.microsoft.com/office/drawing/2014/main" id="{3A8480E4-E390-7B53-94AD-8D8C6560A004}"/>
              </a:ext>
            </a:extLst>
          </p:cNvPr>
          <p:cNvCxnSpPr>
            <a:cxnSpLocks/>
          </p:cNvCxnSpPr>
          <p:nvPr/>
        </p:nvCxnSpPr>
        <p:spPr>
          <a:xfrm>
            <a:off x="1414567" y="5508808"/>
            <a:ext cx="3076410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E7D3D1BA-509D-FD8C-9D5F-5C497753C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698" y="1823194"/>
            <a:ext cx="4527302" cy="3696263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2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34318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6EB96B2-47F2-4DCC-B2D6-7C6854EFACBB}"/>
              </a:ext>
            </a:extLst>
          </p:cNvPr>
          <p:cNvSpPr/>
          <p:nvPr/>
        </p:nvSpPr>
        <p:spPr>
          <a:xfrm>
            <a:off x="989355" y="1963695"/>
            <a:ext cx="7311616" cy="92858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380"/>
              </a:lnSpc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当你发现这个世界的一切死亡和苦难都是人犯罪导致的以后，你有什么感受？（表格中的词供你参考）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B69B4618-8C15-060E-F22D-B610AC540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182349"/>
              </p:ext>
            </p:extLst>
          </p:nvPr>
        </p:nvGraphicFramePr>
        <p:xfrm>
          <a:off x="842588" y="3393599"/>
          <a:ext cx="7535702" cy="277071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894255">
                  <a:extLst>
                    <a:ext uri="{9D8B030D-6E8A-4147-A177-3AD203B41FA5}">
                      <a16:colId xmlns:a16="http://schemas.microsoft.com/office/drawing/2014/main" val="1814330411"/>
                    </a:ext>
                  </a:extLst>
                </a:gridCol>
                <a:gridCol w="2563553">
                  <a:extLst>
                    <a:ext uri="{9D8B030D-6E8A-4147-A177-3AD203B41FA5}">
                      <a16:colId xmlns:a16="http://schemas.microsoft.com/office/drawing/2014/main" val="3549186847"/>
                    </a:ext>
                  </a:extLst>
                </a:gridCol>
                <a:gridCol w="2077894">
                  <a:extLst>
                    <a:ext uri="{9D8B030D-6E8A-4147-A177-3AD203B41FA5}">
                      <a16:colId xmlns:a16="http://schemas.microsoft.com/office/drawing/2014/main" val="387293104"/>
                    </a:ext>
                  </a:extLst>
                </a:gridCol>
              </a:tblGrid>
              <a:tr h="866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吃惊</a:t>
                      </a:r>
                      <a:endParaRPr lang="zh-TW" altLang="zh-CN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失望</a:t>
                      </a:r>
                      <a:endParaRPr lang="zh-TW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盼望</a:t>
                      </a:r>
                      <a:endParaRPr lang="zh-TW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0885940"/>
                  </a:ext>
                </a:extLst>
              </a:tr>
              <a:tr h="93687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CN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开心</a:t>
                      </a:r>
                      <a:endParaRPr lang="zh-TW" altLang="en-US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难过</a:t>
                      </a:r>
                      <a:endParaRPr lang="zh-TW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zh-CN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焦虑</a:t>
                      </a:r>
                      <a:endParaRPr lang="zh-TW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760898"/>
                  </a:ext>
                </a:extLst>
              </a:tr>
              <a:tr h="9674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恍然大悟</a:t>
                      </a:r>
                      <a:endParaRPr lang="zh-TW" altLang="zh-CN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振奋</a:t>
                      </a:r>
                      <a:endParaRPr lang="zh-TW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其他</a:t>
                      </a:r>
                      <a:endParaRPr lang="zh-TW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9726572"/>
                  </a:ext>
                </a:extLst>
              </a:tr>
            </a:tbl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21205B74-B5AB-1AD1-A389-A29B069D15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9072" b="68270"/>
          <a:stretch/>
        </p:blipFill>
        <p:spPr>
          <a:xfrm>
            <a:off x="7219020" y="3405174"/>
            <a:ext cx="801040" cy="82180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0BDEF2B-0C56-5D34-4562-6FCCA9779C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160" r="66852" b="33920"/>
          <a:stretch/>
        </p:blipFill>
        <p:spPr>
          <a:xfrm>
            <a:off x="4645163" y="4238553"/>
            <a:ext cx="916203" cy="93755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25F49F3-A4A3-89D6-7B45-C4CDE34712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564" r="66433"/>
          <a:stretch/>
        </p:blipFill>
        <p:spPr>
          <a:xfrm>
            <a:off x="1929389" y="3370449"/>
            <a:ext cx="927777" cy="92416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8A47E60-EF99-74D2-64D4-D26C7F1AE1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73" r="33152" b="65681"/>
          <a:stretch/>
        </p:blipFill>
        <p:spPr>
          <a:xfrm>
            <a:off x="4583597" y="3370449"/>
            <a:ext cx="977769" cy="94857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122E831-0E15-1A45-5F8A-BFAB3E900D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73" t="65681" r="33152"/>
          <a:stretch/>
        </p:blipFill>
        <p:spPr>
          <a:xfrm>
            <a:off x="7199583" y="5172196"/>
            <a:ext cx="977769" cy="94857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971DEE9-6A0B-1BA8-2BBE-10F7808704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624" t="34319" b="31362"/>
          <a:stretch/>
        </p:blipFill>
        <p:spPr>
          <a:xfrm>
            <a:off x="4614379" y="5232161"/>
            <a:ext cx="977769" cy="94857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70D5FA0-28AC-17CD-E329-F89D7B72F4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624" t="65682" b="-1"/>
          <a:stretch/>
        </p:blipFill>
        <p:spPr>
          <a:xfrm>
            <a:off x="1904392" y="4235200"/>
            <a:ext cx="977769" cy="94857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4F40FDE-3E08-8CE0-0FBB-91A20EA25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272" y="5255309"/>
            <a:ext cx="897662" cy="86400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290C1D0F-B22B-B493-0E9B-CE20A10B8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6862" y="4230094"/>
            <a:ext cx="1002065" cy="100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6679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6EB96B2-47F2-4DCC-B2D6-7C6854EFACBB}"/>
              </a:ext>
            </a:extLst>
          </p:cNvPr>
          <p:cNvSpPr/>
          <p:nvPr/>
        </p:nvSpPr>
        <p:spPr>
          <a:xfrm>
            <a:off x="948539" y="4599686"/>
            <a:ext cx="8195461" cy="13088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安迪：我的爷爷为什么会死？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你：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2873694-7E56-4183-88D0-E8D112F8AD29}"/>
              </a:ext>
            </a:extLst>
          </p:cNvPr>
          <p:cNvSpPr txBox="1"/>
          <p:nvPr/>
        </p:nvSpPr>
        <p:spPr>
          <a:xfrm>
            <a:off x="1692360" y="5385286"/>
            <a:ext cx="43377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归根到底是因为人犯罪。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89A521E-29E1-43C2-AE70-EF69BD4A7A10}"/>
              </a:ext>
            </a:extLst>
          </p:cNvPr>
          <p:cNvCxnSpPr>
            <a:cxnSpLocks/>
          </p:cNvCxnSpPr>
          <p:nvPr/>
        </p:nvCxnSpPr>
        <p:spPr>
          <a:xfrm>
            <a:off x="1692359" y="5933370"/>
            <a:ext cx="6023804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75575E20-21E6-9538-A645-780236824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163" y="84569"/>
            <a:ext cx="5455673" cy="434748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494818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6EB96B2-47F2-4DCC-B2D6-7C6854EFACBB}"/>
              </a:ext>
            </a:extLst>
          </p:cNvPr>
          <p:cNvSpPr/>
          <p:nvPr/>
        </p:nvSpPr>
        <p:spPr>
          <a:xfrm>
            <a:off x="948539" y="4599686"/>
            <a:ext cx="8195461" cy="130882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安迪：我的爷爷为什么会有心脏病？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你：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2873694-7E56-4183-88D0-E8D112F8AD29}"/>
              </a:ext>
            </a:extLst>
          </p:cNvPr>
          <p:cNvSpPr txBox="1"/>
          <p:nvPr/>
        </p:nvSpPr>
        <p:spPr>
          <a:xfrm>
            <a:off x="1692360" y="5385286"/>
            <a:ext cx="43377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归根到底也是因为人犯罪。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89A521E-29E1-43C2-AE70-EF69BD4A7A10}"/>
              </a:ext>
            </a:extLst>
          </p:cNvPr>
          <p:cNvCxnSpPr>
            <a:cxnSpLocks/>
          </p:cNvCxnSpPr>
          <p:nvPr/>
        </p:nvCxnSpPr>
        <p:spPr>
          <a:xfrm>
            <a:off x="1692359" y="5933370"/>
            <a:ext cx="6023804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DE78908A-408C-E06C-D6D7-E37CCFC4A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152" y="117671"/>
            <a:ext cx="3677695" cy="428128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239403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6EB96B2-47F2-4DCC-B2D6-7C6854EFACBB}"/>
              </a:ext>
            </a:extLst>
          </p:cNvPr>
          <p:cNvSpPr/>
          <p:nvPr/>
        </p:nvSpPr>
        <p:spPr>
          <a:xfrm>
            <a:off x="885462" y="4703859"/>
            <a:ext cx="7373075" cy="155311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罪是这个世界上最丑陋的东西，因为罪，我们每一个亲人、我们所养的每一盆植物、每一只宠物也会死。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3DAA5F7-A42B-D7A2-9D62-95AB69EF6192}"/>
              </a:ext>
            </a:extLst>
          </p:cNvPr>
          <p:cNvGrpSpPr/>
          <p:nvPr/>
        </p:nvGrpSpPr>
        <p:grpSpPr>
          <a:xfrm>
            <a:off x="456469" y="555585"/>
            <a:ext cx="8231062" cy="3965293"/>
            <a:chOff x="1150745" y="601882"/>
            <a:chExt cx="7894695" cy="380324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244B344-07C4-3E72-21A0-EDDAC07F1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0745" y="601882"/>
              <a:ext cx="5070999" cy="380324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E451670-0AFF-63B5-60F9-62BAA2855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5" r="51043"/>
            <a:stretch/>
          </p:blipFill>
          <p:spPr>
            <a:xfrm>
              <a:off x="6221743" y="601882"/>
              <a:ext cx="2823697" cy="380324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96675944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852644-0AD1-8645-9D67-5833B7C4D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死亡：动物和人不一样 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4E2BF2B-28D1-78C2-5DF7-0839CE255522}"/>
              </a:ext>
            </a:extLst>
          </p:cNvPr>
          <p:cNvGrpSpPr/>
          <p:nvPr/>
        </p:nvGrpSpPr>
        <p:grpSpPr>
          <a:xfrm>
            <a:off x="0" y="2327465"/>
            <a:ext cx="9144000" cy="3076140"/>
            <a:chOff x="0" y="2327465"/>
            <a:chExt cx="9097700" cy="306056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AA4D56E-1E03-BD4F-85DD-4D9D8D7341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05" r="7166"/>
            <a:stretch/>
          </p:blipFill>
          <p:spPr>
            <a:xfrm>
              <a:off x="0" y="2327465"/>
              <a:ext cx="4418835" cy="306056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9E9923F-0938-1B46-AB33-E8A6DD8A9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73827" y="2327465"/>
              <a:ext cx="4623873" cy="306056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548627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84D6202-9498-8722-1204-6CFCC4461CAE}"/>
              </a:ext>
            </a:extLst>
          </p:cNvPr>
          <p:cNvSpPr txBox="1"/>
          <p:nvPr/>
        </p:nvSpPr>
        <p:spPr>
          <a:xfrm>
            <a:off x="667452" y="3031583"/>
            <a:ext cx="3742502" cy="2005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3800"/>
              </a:lnSpc>
            </a:pPr>
            <a:r>
              <a:rPr lang="zh-CN" altLang="en-US" sz="28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你知道安迪的爷爷死了以后去哪儿了吗？</a:t>
            </a:r>
            <a:endParaRPr lang="en-US" altLang="zh-CN" sz="2800" dirty="0">
              <a:solidFill>
                <a:srgbClr val="171414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l">
              <a:lnSpc>
                <a:spcPts val="3800"/>
              </a:lnSpc>
            </a:pPr>
            <a:r>
              <a:rPr lang="zh-CN" altLang="en-US" sz="2800" dirty="0">
                <a:solidFill>
                  <a:srgbClr val="17141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你知道他死后还要经历些什么吗？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36FEC96-4224-FC6F-F6C3-645250F77A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70" b="6545"/>
          <a:stretch/>
        </p:blipFill>
        <p:spPr>
          <a:xfrm>
            <a:off x="4826642" y="985668"/>
            <a:ext cx="4317357" cy="526466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3930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F746A274-912C-99C4-9E76-48856A834A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051" b="19665"/>
          <a:stretch/>
        </p:blipFill>
        <p:spPr>
          <a:xfrm>
            <a:off x="2285999" y="232648"/>
            <a:ext cx="4572000" cy="2801943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DA99336-2172-3CE6-FF7B-6EA62CDCD32D}"/>
              </a:ext>
            </a:extLst>
          </p:cNvPr>
          <p:cNvSpPr txBox="1"/>
          <p:nvPr/>
        </p:nvSpPr>
        <p:spPr>
          <a:xfrm>
            <a:off x="2885533" y="940742"/>
            <a:ext cx="3465532" cy="1517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  <a:spcBef>
                <a:spcPts val="12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人死了不代表一切就结束了，死亡并不是人生的终点。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2888673" y="940742"/>
            <a:ext cx="3483175" cy="1517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希伯来书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9:27 </a:t>
            </a:r>
          </a:p>
          <a:p>
            <a:pPr>
              <a:lnSpc>
                <a:spcPts val="38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按着定命，人人都有一死，死后且有审判。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7F279B5-B220-7720-ADB3-DA2E5862B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4603" y="3034591"/>
            <a:ext cx="5514793" cy="367293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892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3E6E1219-C6C4-CC8F-5807-800CF8C42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你知道审判是怎样的吗？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1CFE400-C1E8-4C6A-99A2-F2FAC0025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16" y="1718518"/>
            <a:ext cx="8518967" cy="473275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3099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21D6745-2D73-4406-96D0-C1EB38885098}"/>
              </a:ext>
            </a:extLst>
          </p:cNvPr>
          <p:cNvSpPr txBox="1"/>
          <p:nvPr/>
        </p:nvSpPr>
        <p:spPr>
          <a:xfrm>
            <a:off x="971601" y="4082779"/>
            <a:ext cx="7560849" cy="206550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386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sz="2800" dirty="0"/>
              <a:t>启示录20:12 我又看见死了的人，无论大小，都站在宝座前。案卷展开了，并且另有一卷展开，就是生命册。死了的人都凭着这些案卷所记载的，照他们所行的受审判。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CE92D73-CA63-49EF-81CC-D16F24545B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52862" y="324269"/>
            <a:ext cx="6038276" cy="356807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49044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61428A94-7B3C-734E-850F-D2FCECBFF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569" y="0"/>
            <a:ext cx="5720862" cy="429064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731A0C0-6A37-6C47-B705-61A355362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509" y="4179725"/>
            <a:ext cx="9366740" cy="2884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7680CC3-DAEB-384F-AC3B-7A7C5238C5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399"/>
          <a:stretch/>
        </p:blipFill>
        <p:spPr>
          <a:xfrm>
            <a:off x="127755" y="5004915"/>
            <a:ext cx="1701045" cy="11145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A34EFB4-A32B-554D-840E-85D6021B093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652" t="26857" r="59950" b="28444"/>
          <a:stretch/>
        </p:blipFill>
        <p:spPr>
          <a:xfrm>
            <a:off x="1934307" y="4946300"/>
            <a:ext cx="1723292" cy="128954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663EE6C-4A62-2A44-8A49-3FE2B5FAF24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200" t="27264" r="21652" b="31326"/>
          <a:stretch/>
        </p:blipFill>
        <p:spPr>
          <a:xfrm>
            <a:off x="5521570" y="4969746"/>
            <a:ext cx="1699846" cy="119467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83FA7D9-97A1-DA4F-92BF-A5E2451F619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349" t="28482" r="2754" b="30883"/>
          <a:stretch/>
        </p:blipFill>
        <p:spPr>
          <a:xfrm>
            <a:off x="7339844" y="5003837"/>
            <a:ext cx="1676401" cy="117230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ED3BC83-FD79-F940-908F-FB87C28C01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3593"/>
          <a:stretch/>
        </p:blipFill>
        <p:spPr>
          <a:xfrm>
            <a:off x="3776028" y="5015560"/>
            <a:ext cx="1627114" cy="111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21D6745-2D73-4406-96D0-C1EB38885098}"/>
              </a:ext>
            </a:extLst>
          </p:cNvPr>
          <p:cNvSpPr txBox="1"/>
          <p:nvPr/>
        </p:nvSpPr>
        <p:spPr>
          <a:xfrm>
            <a:off x="1216036" y="5238667"/>
            <a:ext cx="7028372" cy="105304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386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sz="2800" dirty="0"/>
              <a:t>启示录20:</a:t>
            </a:r>
            <a:r>
              <a:rPr lang="en-US" altLang="zh-CN" sz="2800" dirty="0"/>
              <a:t>15</a:t>
            </a:r>
            <a:r>
              <a:rPr lang="zh-CN" altLang="en-US" sz="2800" dirty="0"/>
              <a:t>若有人名字没记在生命册上，他就被扔在火湖里。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2E386D7-C8BB-865F-4E8F-14926951C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157" y="309274"/>
            <a:ext cx="5908130" cy="468697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31171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BAB4C4-89A8-3C4F-817E-FEF18A03E20D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这才是人生的终点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46F8048-E39A-584C-AB2B-C941561AD1EF}"/>
              </a:ext>
            </a:extLst>
          </p:cNvPr>
          <p:cNvSpPr/>
          <p:nvPr/>
        </p:nvSpPr>
        <p:spPr>
          <a:xfrm>
            <a:off x="692813" y="5078370"/>
            <a:ext cx="8221362" cy="155311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马可福音</a:t>
            </a:r>
            <a:r>
              <a:rPr lang="en-US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9:48 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在那里，虫是不死的，火是不灭的。</a:t>
            </a:r>
            <a:endParaRPr lang="en-US" altLang="zh-CN" sz="26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3860"/>
              </a:lnSpc>
            </a:pP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启示录</a:t>
            </a:r>
            <a:r>
              <a:rPr lang="en-US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20:10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他们必昼夜受痛苦，直到永永远远。</a:t>
            </a:r>
          </a:p>
          <a:p>
            <a:pPr>
              <a:lnSpc>
                <a:spcPts val="3860"/>
              </a:lnSpc>
            </a:pPr>
            <a:endParaRPr lang="zh-CN" altLang="en-US" sz="26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86B9A21-4BDE-2D43-89E5-5827BD45F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418" y="1404861"/>
            <a:ext cx="6335164" cy="356353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1603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682911" y="3429000"/>
            <a:ext cx="4518922" cy="1635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1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“还好我没有罪，所以不用下地狱！“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41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这种说法对吗？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2BB5075-AC06-1BCB-14E7-AB631E413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808" y="1608125"/>
            <a:ext cx="4023191" cy="545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3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2DF9D58D-C247-C149-9CB3-919AFFE3C39E}"/>
              </a:ext>
            </a:extLst>
          </p:cNvPr>
          <p:cNvGrpSpPr/>
          <p:nvPr/>
        </p:nvGrpSpPr>
        <p:grpSpPr>
          <a:xfrm>
            <a:off x="796041" y="732383"/>
            <a:ext cx="7551918" cy="5393233"/>
            <a:chOff x="837644" y="100361"/>
            <a:chExt cx="7551918" cy="5393233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E75E75C-5097-CB44-BE1F-0514DCC4B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7645" y="100361"/>
              <a:ext cx="3734355" cy="280076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634A41F-56FA-E94A-8CC1-8F3128462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50833" y="100361"/>
              <a:ext cx="3738729" cy="280076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67B8A0DD-A2E6-744F-9E2A-902ACB4963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359" b="4995"/>
            <a:stretch/>
          </p:blipFill>
          <p:spPr>
            <a:xfrm>
              <a:off x="837644" y="3001108"/>
              <a:ext cx="3734355" cy="247509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1DDABDD-EC19-0945-9BAD-9526E6980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50833" y="3001108"/>
              <a:ext cx="3738729" cy="24924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001D5C1-252E-2A41-91FB-FB5E113DFF70}"/>
              </a:ext>
            </a:extLst>
          </p:cNvPr>
          <p:cNvSpPr txBox="1"/>
          <p:nvPr/>
        </p:nvSpPr>
        <p:spPr>
          <a:xfrm>
            <a:off x="796041" y="199051"/>
            <a:ext cx="3734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说谎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6921ADD-C4F0-6244-AF91-C327BDFBC99F}"/>
              </a:ext>
            </a:extLst>
          </p:cNvPr>
          <p:cNvSpPr txBox="1"/>
          <p:nvPr/>
        </p:nvSpPr>
        <p:spPr>
          <a:xfrm>
            <a:off x="4606041" y="199051"/>
            <a:ext cx="3734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作弊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AEA4273-28E8-D64E-8093-40CDB470AEE2}"/>
              </a:ext>
            </a:extLst>
          </p:cNvPr>
          <p:cNvSpPr txBox="1"/>
          <p:nvPr/>
        </p:nvSpPr>
        <p:spPr>
          <a:xfrm>
            <a:off x="796041" y="6119205"/>
            <a:ext cx="3734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偷东西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971BB47-F9FD-614A-961A-DFAF02611C7B}"/>
              </a:ext>
            </a:extLst>
          </p:cNvPr>
          <p:cNvSpPr txBox="1"/>
          <p:nvPr/>
        </p:nvSpPr>
        <p:spPr>
          <a:xfrm>
            <a:off x="4606041" y="6119205"/>
            <a:ext cx="3734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打人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27657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446F8048-E39A-584C-AB2B-C941561AD1EF}"/>
              </a:ext>
            </a:extLst>
          </p:cNvPr>
          <p:cNvSpPr/>
          <p:nvPr/>
        </p:nvSpPr>
        <p:spPr>
          <a:xfrm>
            <a:off x="995538" y="4951050"/>
            <a:ext cx="8011233" cy="104689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罪人的结局就是地狱！</a:t>
            </a:r>
          </a:p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你想死后永远待在这痛苦的地狱里吗？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86B9A21-4BDE-2D43-89E5-5827BD45F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539" y="629505"/>
            <a:ext cx="7152921" cy="402351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29870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B73C6B4-B2D9-7844-9303-C46CFAE4C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225" y="0"/>
            <a:ext cx="476942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0B77D29-A45E-4303-877D-ED9C22823403}"/>
              </a:ext>
            </a:extLst>
          </p:cNvPr>
          <p:cNvSpPr txBox="1"/>
          <p:nvPr/>
        </p:nvSpPr>
        <p:spPr>
          <a:xfrm>
            <a:off x="598633" y="2400813"/>
            <a:ext cx="3556678" cy="3553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860"/>
              </a:lnSpc>
            </a:pPr>
            <a:r>
              <a:rPr lang="zh-CN" altLang="en-US" sz="2800" b="1" kern="100" dirty="0">
                <a:effectLst/>
                <a:cs typeface="Times New Roman" panose="02020603050405020304" pitchFamily="18" charset="0"/>
              </a:rPr>
              <a:t>上帝的“越狱计划”</a:t>
            </a:r>
            <a:endParaRPr lang="en-US" altLang="zh-CN" sz="2800" b="1" kern="100" dirty="0">
              <a:effectLst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endParaRPr lang="en-US" altLang="zh-CN" sz="2800" kern="100" dirty="0">
              <a:effectLst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zh-CN" altLang="zh-CN" sz="2800" kern="100" dirty="0">
                <a:effectLst/>
                <a:cs typeface="Times New Roman" panose="02020603050405020304" pitchFamily="18" charset="0"/>
              </a:rPr>
              <a:t>约翰福音</a:t>
            </a:r>
            <a:r>
              <a:rPr lang="en-US" altLang="zh-CN" sz="2800" kern="100" dirty="0">
                <a:effectLst/>
                <a:cs typeface="Times New Roman" panose="02020603050405020304" pitchFamily="18" charset="0"/>
              </a:rPr>
              <a:t>3:16 </a:t>
            </a:r>
          </a:p>
          <a:p>
            <a:pPr>
              <a:lnSpc>
                <a:spcPts val="3860"/>
              </a:lnSpc>
            </a:pPr>
            <a:r>
              <a:rPr lang="zh-CN" altLang="zh-CN" sz="2800" kern="100" dirty="0">
                <a:effectLst/>
                <a:cs typeface="Times New Roman" panose="02020603050405020304" pitchFamily="18" charset="0"/>
              </a:rPr>
              <a:t>神爱世人，甚至将他的独生子赐给他们，叫一切信他的，不致灭亡，反得永生。</a:t>
            </a:r>
          </a:p>
        </p:txBody>
      </p:sp>
    </p:spTree>
    <p:extLst>
      <p:ext uri="{BB962C8B-B14F-4D97-AF65-F5344CB8AC3E}">
        <p14:creationId xmlns:p14="http://schemas.microsoft.com/office/powerpoint/2010/main" val="31121153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19CE058-DD3F-440B-8569-FA50D48A4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06" y="17585"/>
            <a:ext cx="4673789" cy="367456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BC35F1F-0EDC-4C00-BC40-89D18383E57B}"/>
              </a:ext>
            </a:extLst>
          </p:cNvPr>
          <p:cNvSpPr/>
          <p:nvPr/>
        </p:nvSpPr>
        <p:spPr>
          <a:xfrm>
            <a:off x="701400" y="3778597"/>
            <a:ext cx="8012855" cy="255339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启示录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21:1-5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我又看见一个新天新地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...…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3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……【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】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要与人同住，他们要作他的子民；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...... 4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神要擦去他们一切的眼泪，不再有死亡，也不再有悲哀、哭号、疼痛，因为以前的事都过去了。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5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坐宝座的说：“看哪，我将一切都更新了。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”……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2534385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1414850" y="4985799"/>
            <a:ext cx="6314300" cy="113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2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人生的终点：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42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要么在天堂、要么在地狱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C08438E-C1C7-4DCD-8DB6-9AE9111CA6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63" y="1495642"/>
            <a:ext cx="3877445" cy="317168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CA7B75D-163E-C16D-3695-3D4B19EC5B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313"/>
          <a:stretch/>
        </p:blipFill>
        <p:spPr>
          <a:xfrm>
            <a:off x="3917826" y="1498884"/>
            <a:ext cx="5226174" cy="317168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38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1414850" y="5272891"/>
            <a:ext cx="6314300" cy="1030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是由你今天选择如何面对耶稣的十字架决定的。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C08438E-C1C7-4DCD-8DB6-9AE9111CA6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616" y="2153236"/>
            <a:ext cx="3398826" cy="278017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CA7B75D-163E-C16D-3695-3D4B19EC5B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313"/>
          <a:stretch/>
        </p:blipFill>
        <p:spPr>
          <a:xfrm>
            <a:off x="4000312" y="2156078"/>
            <a:ext cx="4581072" cy="278017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0464659-46FB-918C-3256-DB4E0E716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7921"/>
            <a:ext cx="9144000" cy="1325563"/>
          </a:xfrm>
        </p:spPr>
        <p:txBody>
          <a:bodyPr/>
          <a:lstStyle/>
          <a:p>
            <a:r>
              <a:rPr lang="zh-CN" altLang="en-US" dirty="0"/>
              <a:t>你知道你将来是在天堂还是地狱，</a:t>
            </a:r>
            <a:br>
              <a:rPr lang="zh-CN" altLang="en-US" dirty="0"/>
            </a:br>
            <a:r>
              <a:rPr lang="zh-CN" altLang="en-US" dirty="0"/>
              <a:t>是由什么决定的吗？</a:t>
            </a:r>
          </a:p>
        </p:txBody>
      </p:sp>
      <p:sp>
        <p:nvSpPr>
          <p:cNvPr id="4" name="右箭头 3">
            <a:extLst>
              <a:ext uri="{FF2B5EF4-FFF2-40B4-BE49-F238E27FC236}">
                <a16:creationId xmlns:a16="http://schemas.microsoft.com/office/drawing/2014/main" id="{23CF9846-95AA-8BE9-D081-F1AF50CAB8A1}"/>
              </a:ext>
            </a:extLst>
          </p:cNvPr>
          <p:cNvSpPr/>
          <p:nvPr/>
        </p:nvSpPr>
        <p:spPr>
          <a:xfrm>
            <a:off x="4873314" y="2446130"/>
            <a:ext cx="1481559" cy="905961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拒绝</a:t>
            </a:r>
          </a:p>
        </p:txBody>
      </p:sp>
      <p:sp>
        <p:nvSpPr>
          <p:cNvPr id="11" name="右箭头 10">
            <a:extLst>
              <a:ext uri="{FF2B5EF4-FFF2-40B4-BE49-F238E27FC236}">
                <a16:creationId xmlns:a16="http://schemas.microsoft.com/office/drawing/2014/main" id="{EF06DF86-78A5-C53D-B5F9-D041E403031E}"/>
              </a:ext>
            </a:extLst>
          </p:cNvPr>
          <p:cNvSpPr/>
          <p:nvPr/>
        </p:nvSpPr>
        <p:spPr>
          <a:xfrm flipH="1">
            <a:off x="1559582" y="2455899"/>
            <a:ext cx="1481559" cy="905961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接受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D767079-0C9F-A709-5551-FFD33A27AD08}"/>
              </a:ext>
            </a:extLst>
          </p:cNvPr>
          <p:cNvGrpSpPr/>
          <p:nvPr/>
        </p:nvGrpSpPr>
        <p:grpSpPr>
          <a:xfrm>
            <a:off x="2971437" y="1921744"/>
            <a:ext cx="1980009" cy="3201716"/>
            <a:chOff x="3217762" y="1226916"/>
            <a:chExt cx="2720051" cy="4398380"/>
          </a:xfrm>
          <a:solidFill>
            <a:schemeClr val="accent4">
              <a:lumMod val="5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CE567E6-3281-3A33-F648-CFBF03107105}"/>
                </a:ext>
              </a:extLst>
            </p:cNvPr>
            <p:cNvSpPr/>
            <p:nvPr/>
          </p:nvSpPr>
          <p:spPr>
            <a:xfrm>
              <a:off x="3217762" y="2349661"/>
              <a:ext cx="2720051" cy="439838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61620F6C-B5EE-7E59-E023-67B041E6D590}"/>
                </a:ext>
              </a:extLst>
            </p:cNvPr>
            <p:cNvSpPr/>
            <p:nvPr/>
          </p:nvSpPr>
          <p:spPr>
            <a:xfrm>
              <a:off x="4357868" y="1226916"/>
              <a:ext cx="428263" cy="4398380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7521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76 -0.09653 L -0.14982 -0.09144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2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57 -0.09491 L 0.11597 -0.09491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446F8048-E39A-584C-AB2B-C941561AD1EF}"/>
              </a:ext>
            </a:extLst>
          </p:cNvPr>
          <p:cNvSpPr/>
          <p:nvPr/>
        </p:nvSpPr>
        <p:spPr>
          <a:xfrm>
            <a:off x="845067" y="3087526"/>
            <a:ext cx="3379692" cy="255339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关键问题：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marL="457200" indent="-45720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你准备如何面对耶稣的十字架？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marL="457200" indent="-45720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你将选择哪里作为你生命的终点？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B422614-46DB-6AE6-A369-EC90420A6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656" y="-1"/>
            <a:ext cx="4780344" cy="687369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19734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BE240D4-FDEC-D351-0954-9A0744835338}"/>
              </a:ext>
            </a:extLst>
          </p:cNvPr>
          <p:cNvSpPr txBox="1"/>
          <p:nvPr/>
        </p:nvSpPr>
        <p:spPr>
          <a:xfrm>
            <a:off x="191328" y="1703406"/>
            <a:ext cx="2154653" cy="1258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80"/>
              </a:lnSpc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首先，人类起源于上帝的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080"/>
              </a:lnSpc>
            </a:pP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1. </a:t>
            </a:r>
            <a:r>
              <a:rPr lang="zh-CN" altLang="en-US" sz="2400" u="sng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76FFCBA-D84A-2629-9D8C-A40CB964FD6C}"/>
              </a:ext>
            </a:extLst>
          </p:cNvPr>
          <p:cNvSpPr txBox="1"/>
          <p:nvPr/>
        </p:nvSpPr>
        <p:spPr>
          <a:xfrm>
            <a:off x="3292346" y="1703406"/>
            <a:ext cx="2510500" cy="1258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80"/>
              </a:lnSpc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接着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080"/>
              </a:lnSpc>
            </a:pP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2. </a:t>
            </a:r>
            <a:r>
              <a:rPr lang="zh-CN" altLang="en-US" sz="2400" u="sng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      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导致地被咒诅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8470E8A0-6F50-8D38-6738-75E10384FF83}"/>
              </a:ext>
            </a:extLst>
          </p:cNvPr>
          <p:cNvSpPr/>
          <p:nvPr/>
        </p:nvSpPr>
        <p:spPr>
          <a:xfrm>
            <a:off x="2696734" y="663622"/>
            <a:ext cx="401542" cy="248478"/>
          </a:xfrm>
          <a:prstGeom prst="rightArrow">
            <a:avLst/>
          </a:prstGeom>
          <a:solidFill>
            <a:srgbClr val="EBA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E7F99FC4-6DE5-8B2D-1092-8CD72B9BF38A}"/>
              </a:ext>
            </a:extLst>
          </p:cNvPr>
          <p:cNvSpPr/>
          <p:nvPr/>
        </p:nvSpPr>
        <p:spPr>
          <a:xfrm>
            <a:off x="6040425" y="663622"/>
            <a:ext cx="401542" cy="248478"/>
          </a:xfrm>
          <a:prstGeom prst="rightArrow">
            <a:avLst/>
          </a:prstGeom>
          <a:solidFill>
            <a:srgbClr val="EBA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97A5BB9-D4C4-6D93-E0E5-96BEF577875A}"/>
              </a:ext>
            </a:extLst>
          </p:cNvPr>
          <p:cNvSpPr txBox="1"/>
          <p:nvPr/>
        </p:nvSpPr>
        <p:spPr>
          <a:xfrm>
            <a:off x="6623539" y="1703406"/>
            <a:ext cx="2464769" cy="1258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80"/>
              </a:lnSpc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从此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人在世上就要经历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3. </a:t>
            </a:r>
            <a:r>
              <a:rPr lang="zh-CN" altLang="en-US" sz="2400" u="sng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和痛苦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AD1D0607-A20D-1BDA-E77B-D83092E3FB6B}"/>
              </a:ext>
            </a:extLst>
          </p:cNvPr>
          <p:cNvSpPr/>
          <p:nvPr/>
        </p:nvSpPr>
        <p:spPr>
          <a:xfrm rot="5400000">
            <a:off x="7670423" y="3093810"/>
            <a:ext cx="367153" cy="244633"/>
          </a:xfrm>
          <a:prstGeom prst="rightArrow">
            <a:avLst/>
          </a:prstGeom>
          <a:solidFill>
            <a:srgbClr val="EBA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AC1A449-B621-9225-D272-82C25FF7D229}"/>
              </a:ext>
            </a:extLst>
          </p:cNvPr>
          <p:cNvSpPr txBox="1"/>
          <p:nvPr/>
        </p:nvSpPr>
        <p:spPr>
          <a:xfrm>
            <a:off x="6698149" y="5484696"/>
            <a:ext cx="2556336" cy="861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80"/>
              </a:lnSpc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人死后要面对</a:t>
            </a:r>
            <a:endParaRPr lang="en-US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080"/>
              </a:lnSpc>
            </a:pP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4. </a:t>
            </a:r>
            <a:r>
              <a:rPr lang="zh-CN" altLang="en-US" sz="2400" u="sng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     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C60429E-39A7-D51D-2B52-8666F682F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149" y="3489609"/>
            <a:ext cx="2464769" cy="184857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14C201C0-BD32-CB6B-40AA-50AD94008CFC}"/>
              </a:ext>
            </a:extLst>
          </p:cNvPr>
          <p:cNvSpPr txBox="1"/>
          <p:nvPr/>
        </p:nvSpPr>
        <p:spPr>
          <a:xfrm>
            <a:off x="3022941" y="5467877"/>
            <a:ext cx="3200400" cy="1258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80"/>
              </a:lnSpc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再下来，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人将通往他们最后的终点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要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么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在 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5. </a:t>
            </a:r>
            <a:r>
              <a:rPr lang="zh-CN" altLang="en-US" sz="2400" u="sng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要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么在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6.</a:t>
            </a:r>
            <a:r>
              <a:rPr lang="zh-CN" altLang="en-US" sz="2400" u="sng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4F89B381-A25E-CE87-4218-B1D195E94B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52"/>
          <a:stretch/>
        </p:blipFill>
        <p:spPr>
          <a:xfrm>
            <a:off x="0" y="3492208"/>
            <a:ext cx="2010340" cy="141498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2C03A49-056F-3A2A-BB2D-11131F4175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42" r="10042"/>
          <a:stretch/>
        </p:blipFill>
        <p:spPr>
          <a:xfrm>
            <a:off x="0" y="4962445"/>
            <a:ext cx="2010340" cy="141498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710D89B-6468-F43B-F353-4EEB1CF09E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919"/>
          <a:stretch/>
        </p:blipFill>
        <p:spPr>
          <a:xfrm>
            <a:off x="1838" y="167509"/>
            <a:ext cx="2457317" cy="141498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4F6D5AC-4AD8-0207-1C9E-6064B62DF259}"/>
              </a:ext>
            </a:extLst>
          </p:cNvPr>
          <p:cNvSpPr txBox="1"/>
          <p:nvPr/>
        </p:nvSpPr>
        <p:spPr>
          <a:xfrm>
            <a:off x="647052" y="246095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4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创造</a:t>
            </a:r>
            <a:endParaRPr kumimoji="1" lang="zh-CN" altLang="en-US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28B8C94-4EE8-1111-7384-0BEB0B74816E}"/>
              </a:ext>
            </a:extLst>
          </p:cNvPr>
          <p:cNvSpPr txBox="1"/>
          <p:nvPr/>
        </p:nvSpPr>
        <p:spPr>
          <a:xfrm>
            <a:off x="3672044" y="206680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犯罪堕落</a:t>
            </a:r>
            <a:endParaRPr kumimoji="1" lang="zh-CN" altLang="en-US" sz="24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E9BE0D5-2DFF-9E5B-A202-11146F198D49}"/>
              </a:ext>
            </a:extLst>
          </p:cNvPr>
          <p:cNvSpPr txBox="1"/>
          <p:nvPr/>
        </p:nvSpPr>
        <p:spPr>
          <a:xfrm>
            <a:off x="8199345" y="206680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死亡</a:t>
            </a:r>
            <a:endParaRPr kumimoji="1" lang="zh-CN" altLang="en-US" sz="2400" b="1" dirty="0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ED5E4224-C582-961D-D294-727F7F1C146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7170" b="12579"/>
          <a:stretch/>
        </p:blipFill>
        <p:spPr>
          <a:xfrm>
            <a:off x="3335855" y="167510"/>
            <a:ext cx="2466991" cy="141498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CD855D7-9E81-67AE-AD54-D68F60DB5AA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3876"/>
          <a:stretch/>
        </p:blipFill>
        <p:spPr>
          <a:xfrm>
            <a:off x="6679547" y="167506"/>
            <a:ext cx="2464453" cy="141498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1BE7E4A4-BDC3-DBA1-FAE3-1AE3600DB9CF}"/>
              </a:ext>
            </a:extLst>
          </p:cNvPr>
          <p:cNvCxnSpPr>
            <a:cxnSpLocks/>
          </p:cNvCxnSpPr>
          <p:nvPr/>
        </p:nvCxnSpPr>
        <p:spPr>
          <a:xfrm>
            <a:off x="8208437" y="2460952"/>
            <a:ext cx="87987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A390EC07-65EF-910B-BF17-F417405D8596}"/>
              </a:ext>
            </a:extLst>
          </p:cNvPr>
          <p:cNvSpPr txBox="1"/>
          <p:nvPr/>
        </p:nvSpPr>
        <p:spPr>
          <a:xfrm>
            <a:off x="7176098" y="585184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审判</a:t>
            </a:r>
            <a:endParaRPr kumimoji="1" lang="zh-CN" altLang="en-US" sz="2400" b="1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0F93A40-890B-ADEF-B694-676738C08443}"/>
              </a:ext>
            </a:extLst>
          </p:cNvPr>
          <p:cNvSpPr txBox="1"/>
          <p:nvPr/>
        </p:nvSpPr>
        <p:spPr>
          <a:xfrm>
            <a:off x="3399167" y="622502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天堂</a:t>
            </a:r>
            <a:endParaRPr kumimoji="1" lang="zh-CN" altLang="en-US" sz="2400" b="1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4FC018C-75AF-127C-8DD7-28DDE196E6B1}"/>
              </a:ext>
            </a:extLst>
          </p:cNvPr>
          <p:cNvSpPr txBox="1"/>
          <p:nvPr/>
        </p:nvSpPr>
        <p:spPr>
          <a:xfrm>
            <a:off x="5282292" y="622502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地狱</a:t>
            </a:r>
            <a:endParaRPr kumimoji="1" lang="zh-CN" altLang="en-US" sz="2400" b="1" dirty="0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B5BB57DD-2D95-9900-58AA-35CA104B2D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8390" y="3486872"/>
            <a:ext cx="2500895" cy="184857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4" name="箭头: 右 9">
            <a:extLst>
              <a:ext uri="{FF2B5EF4-FFF2-40B4-BE49-F238E27FC236}">
                <a16:creationId xmlns:a16="http://schemas.microsoft.com/office/drawing/2014/main" id="{10A91F47-F4AF-83AD-6E0B-DBDD3B1A8432}"/>
              </a:ext>
            </a:extLst>
          </p:cNvPr>
          <p:cNvSpPr/>
          <p:nvPr/>
        </p:nvSpPr>
        <p:spPr>
          <a:xfrm rot="10800000">
            <a:off x="6022283" y="4286922"/>
            <a:ext cx="401542" cy="248478"/>
          </a:xfrm>
          <a:prstGeom prst="rightArrow">
            <a:avLst/>
          </a:prstGeom>
          <a:solidFill>
            <a:srgbClr val="EBA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箭头: 右 9">
            <a:extLst>
              <a:ext uri="{FF2B5EF4-FFF2-40B4-BE49-F238E27FC236}">
                <a16:creationId xmlns:a16="http://schemas.microsoft.com/office/drawing/2014/main" id="{8CDF3F24-DAA3-DDCB-F124-D3BF91F2E82B}"/>
              </a:ext>
            </a:extLst>
          </p:cNvPr>
          <p:cNvSpPr/>
          <p:nvPr/>
        </p:nvSpPr>
        <p:spPr>
          <a:xfrm rot="12698127">
            <a:off x="2193959" y="4241816"/>
            <a:ext cx="873053" cy="258092"/>
          </a:xfrm>
          <a:prstGeom prst="rightArrow">
            <a:avLst/>
          </a:prstGeom>
          <a:solidFill>
            <a:srgbClr val="EBA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箭头: 右 9">
            <a:extLst>
              <a:ext uri="{FF2B5EF4-FFF2-40B4-BE49-F238E27FC236}">
                <a16:creationId xmlns:a16="http://schemas.microsoft.com/office/drawing/2014/main" id="{8FD9D2DD-6A6D-6A9F-0DA3-00AF8CF0E1A1}"/>
              </a:ext>
            </a:extLst>
          </p:cNvPr>
          <p:cNvSpPr/>
          <p:nvPr/>
        </p:nvSpPr>
        <p:spPr>
          <a:xfrm rot="8901873" flipV="1">
            <a:off x="2193959" y="5046888"/>
            <a:ext cx="873053" cy="258092"/>
          </a:xfrm>
          <a:prstGeom prst="rightArrow">
            <a:avLst/>
          </a:prstGeom>
          <a:solidFill>
            <a:srgbClr val="EBA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89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3" grpId="0"/>
      <p:bldP spid="14" grpId="0" animBg="1"/>
      <p:bldP spid="16" grpId="0"/>
      <p:bldP spid="20" grpId="0"/>
      <p:bldP spid="6" grpId="0"/>
      <p:bldP spid="12" grpId="0"/>
      <p:bldP spid="15" grpId="0"/>
      <p:bldP spid="32" grpId="0"/>
      <p:bldP spid="34" grpId="0"/>
      <p:bldP spid="37" grpId="0"/>
      <p:bldP spid="44" grpId="0" animBg="1"/>
      <p:bldP spid="45" grpId="0" animBg="1"/>
      <p:bldP spid="4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1261646" y="2045569"/>
            <a:ext cx="6829057" cy="190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40"/>
              </a:lnSpc>
              <a:spcBef>
                <a:spcPts val="600"/>
              </a:spcBef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请结合今天所学到的内容，一边默想，一边完成你自己的“我的一生”时间轴。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marL="514350" indent="-514350">
              <a:lnSpc>
                <a:spcPts val="334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保持安静</a:t>
            </a:r>
          </a:p>
          <a:p>
            <a:pPr marL="514350" indent="-514350">
              <a:lnSpc>
                <a:spcPts val="334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预备红、黄、绿彩笔各一支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1B751DE-35D2-51BE-D908-D75FAD78E7B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学以致用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DE6432B-0295-54B0-6974-6A18D3D3B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217927"/>
            <a:ext cx="4572000" cy="19177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19484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4913C93-8278-0595-6E41-1CA7A030D378}"/>
              </a:ext>
            </a:extLst>
          </p:cNvPr>
          <p:cNvSpPr txBox="1"/>
          <p:nvPr/>
        </p:nvSpPr>
        <p:spPr>
          <a:xfrm>
            <a:off x="943336" y="2319527"/>
            <a:ext cx="7257327" cy="4416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ts val="3380"/>
              </a:lnSpc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请按照以下步骤完成“我的一生”。</a:t>
            </a:r>
            <a:endParaRPr lang="en-US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3380"/>
              </a:lnSpc>
              <a:buFont typeface="+mj-lt"/>
              <a:buAutoNum type="arabi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完成</a:t>
            </a: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1-4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的填空题</a:t>
            </a:r>
          </a:p>
          <a:p>
            <a:pPr marL="342900" lvl="0" indent="-342900" algn="just">
              <a:lnSpc>
                <a:spcPts val="3380"/>
              </a:lnSpc>
              <a:buFont typeface="+mj-lt"/>
              <a:buAutoNum type="arabi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用黄色大“</a:t>
            </a:r>
            <a:r>
              <a:rPr lang="zh-CN" altLang="zh-CN" sz="2400" kern="100" dirty="0">
                <a:solidFill>
                  <a:srgbClr val="FFC957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▇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”标出你目前所在的位置</a:t>
            </a:r>
          </a:p>
          <a:p>
            <a:pPr marL="342900" lvl="0" indent="-342900" algn="just">
              <a:lnSpc>
                <a:spcPts val="3380"/>
              </a:lnSpc>
              <a:buFont typeface="+mj-lt"/>
              <a:buAutoNum type="arabi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用红色大“</a:t>
            </a:r>
            <a:r>
              <a:rPr lang="zh-CN" altLang="zh-CN" sz="2400" kern="10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★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”标出你死后想去的终点。</a:t>
            </a:r>
          </a:p>
          <a:p>
            <a:pPr marL="342900" lvl="0" indent="-342900" algn="just">
              <a:lnSpc>
                <a:spcPts val="3380"/>
              </a:lnSpc>
              <a:buFont typeface="+mj-lt"/>
              <a:buAutoNum type="arabicPeriod"/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为要达到这个终点，你要做出哪个选择。</a:t>
            </a:r>
            <a:endParaRPr lang="en-US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lvl="0" algn="just">
              <a:lnSpc>
                <a:spcPts val="3380"/>
              </a:lnSpc>
            </a:pPr>
            <a:r>
              <a:rPr lang="zh-CN" altLang="en-US" sz="24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（用绿笔填充相应选择的方框）</a:t>
            </a:r>
          </a:p>
          <a:p>
            <a:pPr>
              <a:lnSpc>
                <a:spcPts val="3380"/>
              </a:lnSpc>
            </a:pP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5. 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如果要做出这个选择，你今天需要做什么决定？</a:t>
            </a:r>
            <a:endParaRPr lang="en-US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</a:pP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6. 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我想对天父说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（写或画都可以）</a:t>
            </a: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___________________________________________</a:t>
            </a: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</a:pPr>
            <a:endParaRPr lang="zh-CN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4143107-1349-E879-F46C-6E5D616E7A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44" t="6920" r="13094" b="10548"/>
          <a:stretch/>
        </p:blipFill>
        <p:spPr>
          <a:xfrm>
            <a:off x="6805542" y="121751"/>
            <a:ext cx="2214029" cy="340459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敬拜 纯音乐" descr="敬拜 纯音乐">
            <a:hlinkClick r:id="" action="ppaction://media"/>
            <a:extLst>
              <a:ext uri="{FF2B5EF4-FFF2-40B4-BE49-F238E27FC236}">
                <a16:creationId xmlns:a16="http://schemas.microsoft.com/office/drawing/2014/main" id="{A4C93DAD-E50E-9BD2-5C47-3F3220FD1B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06156" y="37150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2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9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>
            <a:extLst>
              <a:ext uri="{FF2B5EF4-FFF2-40B4-BE49-F238E27FC236}">
                <a16:creationId xmlns:a16="http://schemas.microsoft.com/office/drawing/2014/main" id="{FC515095-DCD4-3995-3E28-E8D1B7881CBC}"/>
              </a:ext>
            </a:extLst>
          </p:cNvPr>
          <p:cNvGrpSpPr/>
          <p:nvPr/>
        </p:nvGrpSpPr>
        <p:grpSpPr>
          <a:xfrm>
            <a:off x="4536688" y="1425634"/>
            <a:ext cx="4587340" cy="4281887"/>
            <a:chOff x="4536688" y="1425634"/>
            <a:chExt cx="4587340" cy="4281887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FE3D6194-29A0-2210-C49E-4828933A4B1D}"/>
                </a:ext>
              </a:extLst>
            </p:cNvPr>
            <p:cNvGrpSpPr/>
            <p:nvPr/>
          </p:nvGrpSpPr>
          <p:grpSpPr>
            <a:xfrm>
              <a:off x="4536688" y="1425634"/>
              <a:ext cx="4587340" cy="4281887"/>
              <a:chOff x="4536688" y="1425634"/>
              <a:chExt cx="4587340" cy="4281887"/>
            </a:xfrm>
          </p:grpSpPr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B7B714B9-6A9E-A8ED-7335-81FA04090DCA}"/>
                  </a:ext>
                </a:extLst>
              </p:cNvPr>
              <p:cNvSpPr/>
              <p:nvPr/>
            </p:nvSpPr>
            <p:spPr>
              <a:xfrm>
                <a:off x="8049382" y="1437615"/>
                <a:ext cx="1074645" cy="709374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我的终点：</a:t>
                </a:r>
                <a:endParaRPr lang="en-US" altLang="zh-CN" sz="16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algn="ctr"/>
                <a:r>
                  <a:rPr lang="en-US" sz="1600" b="1" u="sng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</a:t>
                </a:r>
                <a:endParaRPr lang="en-US" sz="1600" b="1" u="sng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1AFB4409-5497-7DD3-AC43-8D132BDC48CB}"/>
                  </a:ext>
                </a:extLst>
              </p:cNvPr>
              <p:cNvSpPr/>
              <p:nvPr/>
            </p:nvSpPr>
            <p:spPr>
              <a:xfrm>
                <a:off x="4885474" y="2289690"/>
                <a:ext cx="1452899" cy="673075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我的选择</a:t>
                </a:r>
                <a:r>
                  <a:rPr lang="en-US" altLang="zh-CN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一：</a:t>
                </a:r>
                <a:r>
                  <a:rPr lang="en-US" altLang="zh-CN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5.</a:t>
                </a:r>
                <a:r>
                  <a:rPr lang="zh-CN" altLang="en-US" sz="1600" b="1" u="sng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     </a:t>
                </a:r>
                <a:r>
                  <a:rPr lang="zh-CN" altLang="en-US" sz="1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十字架</a:t>
                </a:r>
                <a:endParaRPr lang="en-US" altLang="zh-CN" sz="16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2" name="左大括号 11">
                <a:extLst>
                  <a:ext uri="{FF2B5EF4-FFF2-40B4-BE49-F238E27FC236}">
                    <a16:creationId xmlns:a16="http://schemas.microsoft.com/office/drawing/2014/main" id="{2848EEB6-B0C4-3CD4-82EF-B12D24D58BA4}"/>
                  </a:ext>
                </a:extLst>
              </p:cNvPr>
              <p:cNvSpPr/>
              <p:nvPr/>
            </p:nvSpPr>
            <p:spPr>
              <a:xfrm>
                <a:off x="4536688" y="3065208"/>
                <a:ext cx="518004" cy="1713730"/>
              </a:xfrm>
              <a:prstGeom prst="leftBrace">
                <a:avLst/>
              </a:prstGeom>
              <a:ln w="3810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线箭头连接符 18">
                <a:extLst>
                  <a:ext uri="{FF2B5EF4-FFF2-40B4-BE49-F238E27FC236}">
                    <a16:creationId xmlns:a16="http://schemas.microsoft.com/office/drawing/2014/main" id="{12E76CB5-137F-1AFF-0E76-F6F5ACA1F0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9618" y="3066949"/>
                <a:ext cx="4011626" cy="2620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oval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6A8778B8-7D29-09D9-40C0-39C478AAF53D}"/>
                  </a:ext>
                </a:extLst>
              </p:cNvPr>
              <p:cNvGrpSpPr/>
              <p:nvPr/>
            </p:nvGrpSpPr>
            <p:grpSpPr>
              <a:xfrm>
                <a:off x="6780792" y="4865167"/>
                <a:ext cx="518005" cy="842354"/>
                <a:chOff x="7887565" y="3846194"/>
                <a:chExt cx="1256434" cy="3011806"/>
              </a:xfrm>
            </p:grpSpPr>
            <p:pic>
              <p:nvPicPr>
                <p:cNvPr id="34" name="图片 33">
                  <a:extLst>
                    <a:ext uri="{FF2B5EF4-FFF2-40B4-BE49-F238E27FC236}">
                      <a16:creationId xmlns:a16="http://schemas.microsoft.com/office/drawing/2014/main" id="{4D5C1350-B599-E3D2-95A1-0E7F1AAA1F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86259" t="34125"/>
                <a:stretch/>
              </p:blipFill>
              <p:spPr>
                <a:xfrm>
                  <a:off x="7887565" y="3846194"/>
                  <a:ext cx="1256434" cy="3011806"/>
                </a:xfrm>
                <a:prstGeom prst="rect">
                  <a:avLst/>
                </a:prstGeom>
              </p:spPr>
            </p:pic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0C751A13-DEDD-FF9B-F6F2-EBCE83B2696E}"/>
                    </a:ext>
                  </a:extLst>
                </p:cNvPr>
                <p:cNvSpPr/>
                <p:nvPr/>
              </p:nvSpPr>
              <p:spPr>
                <a:xfrm>
                  <a:off x="8195733" y="4805209"/>
                  <a:ext cx="691642" cy="582858"/>
                </a:xfrm>
                <a:prstGeom prst="rect">
                  <a:avLst/>
                </a:prstGeom>
                <a:solidFill>
                  <a:srgbClr val="000000"/>
                </a:solidFill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600" b="1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死亡</a:t>
                  </a:r>
                  <a:endParaRPr lang="en-US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DD150A45-1FF1-B954-11DA-CFD2F6D7D9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6705658" y="4156848"/>
                <a:ext cx="680964" cy="510723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28575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cxnSp>
            <p:nvCxnSpPr>
              <p:cNvPr id="19" name="直线箭头连接符 18">
                <a:extLst>
                  <a:ext uri="{FF2B5EF4-FFF2-40B4-BE49-F238E27FC236}">
                    <a16:creationId xmlns:a16="http://schemas.microsoft.com/office/drawing/2014/main" id="{E42ACB3E-25ED-B3CB-9857-8DC1145BC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5918" y="4780004"/>
                <a:ext cx="4058110" cy="3227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oval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E2BAF485-3C26-70D2-8851-60CC82D99B7B}"/>
                  </a:ext>
                </a:extLst>
              </p:cNvPr>
              <p:cNvSpPr/>
              <p:nvPr/>
            </p:nvSpPr>
            <p:spPr>
              <a:xfrm>
                <a:off x="8049382" y="3167548"/>
                <a:ext cx="1074646" cy="600108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我的终点：</a:t>
                </a:r>
                <a:r>
                  <a:rPr lang="en-US" altLang="zh-CN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7.</a:t>
                </a:r>
                <a:r>
                  <a:rPr lang="zh-CN" altLang="en-US" sz="1600" b="1" u="sng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   </a:t>
                </a:r>
                <a:endParaRPr lang="en-US" sz="1600" b="1" u="sng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EFFBE8FD-000B-17EA-8FE7-78B469E87EBC}"/>
                  </a:ext>
                </a:extLst>
              </p:cNvPr>
              <p:cNvSpPr/>
              <p:nvPr/>
            </p:nvSpPr>
            <p:spPr>
              <a:xfrm>
                <a:off x="6699313" y="3783833"/>
                <a:ext cx="680964" cy="355351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审判</a:t>
                </a:r>
                <a:endParaRPr lang="en-US" sz="16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506F707C-9162-8B62-B0CC-05A9EA52ED5B}"/>
                  </a:ext>
                </a:extLst>
              </p:cNvPr>
              <p:cNvSpPr/>
              <p:nvPr/>
            </p:nvSpPr>
            <p:spPr>
              <a:xfrm>
                <a:off x="4885474" y="4014318"/>
                <a:ext cx="1452899" cy="673075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我的选择</a:t>
                </a:r>
                <a:r>
                  <a:rPr lang="en-US" altLang="zh-CN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二：</a:t>
                </a:r>
                <a:r>
                  <a:rPr lang="en-US" altLang="zh-CN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6.</a:t>
                </a:r>
                <a:r>
                  <a:rPr lang="zh-CN" altLang="en-US" sz="1600" b="1" u="sng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     </a:t>
                </a:r>
                <a:r>
                  <a:rPr lang="zh-CN" altLang="en-US" sz="1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十字架</a:t>
                </a:r>
                <a:endParaRPr lang="en-US" altLang="zh-CN" sz="16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7B5ACB1B-72E8-2EDA-6648-8EA7D86820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77543" y="4728950"/>
                <a:ext cx="144000" cy="144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0EEB958E-912A-363A-867E-1451B68259D3}"/>
                  </a:ext>
                </a:extLst>
              </p:cNvPr>
              <p:cNvGrpSpPr/>
              <p:nvPr/>
            </p:nvGrpSpPr>
            <p:grpSpPr>
              <a:xfrm>
                <a:off x="6780792" y="2346659"/>
                <a:ext cx="518005" cy="842354"/>
                <a:chOff x="7887565" y="3846194"/>
                <a:chExt cx="1256434" cy="3011806"/>
              </a:xfrm>
            </p:grpSpPr>
            <p:pic>
              <p:nvPicPr>
                <p:cNvPr id="49" name="图片 48">
                  <a:extLst>
                    <a:ext uri="{FF2B5EF4-FFF2-40B4-BE49-F238E27FC236}">
                      <a16:creationId xmlns:a16="http://schemas.microsoft.com/office/drawing/2014/main" id="{12460771-844A-F699-9E49-E395FD1A5E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86259" t="34125"/>
                <a:stretch/>
              </p:blipFill>
              <p:spPr>
                <a:xfrm>
                  <a:off x="7887565" y="3846194"/>
                  <a:ext cx="1256434" cy="3011806"/>
                </a:xfrm>
                <a:prstGeom prst="rect">
                  <a:avLst/>
                </a:prstGeom>
              </p:spPr>
            </p:pic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13D12C19-BF77-8DFF-72AF-46C4BB1CCDFF}"/>
                    </a:ext>
                  </a:extLst>
                </p:cNvPr>
                <p:cNvSpPr/>
                <p:nvPr/>
              </p:nvSpPr>
              <p:spPr>
                <a:xfrm>
                  <a:off x="8195733" y="4805209"/>
                  <a:ext cx="691642" cy="582858"/>
                </a:xfrm>
                <a:prstGeom prst="rect">
                  <a:avLst/>
                </a:prstGeom>
                <a:solidFill>
                  <a:srgbClr val="000000"/>
                </a:solidFill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600" b="1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死亡</a:t>
                  </a:r>
                  <a:endParaRPr lang="en-US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pic>
            <p:nvPicPr>
              <p:cNvPr id="51" name="图片 50">
                <a:extLst>
                  <a:ext uri="{FF2B5EF4-FFF2-40B4-BE49-F238E27FC236}">
                    <a16:creationId xmlns:a16="http://schemas.microsoft.com/office/drawing/2014/main" id="{A853D17B-4238-B2E8-59BD-2C7897A31C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6705658" y="1798649"/>
                <a:ext cx="680964" cy="510723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28575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F91477EA-1694-C653-EC15-BBCD86321D96}"/>
                  </a:ext>
                </a:extLst>
              </p:cNvPr>
              <p:cNvSpPr/>
              <p:nvPr/>
            </p:nvSpPr>
            <p:spPr>
              <a:xfrm>
                <a:off x="6699313" y="1425634"/>
                <a:ext cx="680964" cy="355351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审判</a:t>
                </a:r>
                <a:endParaRPr lang="en-US" sz="16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E165D22B-7CBA-4CF7-80F6-325DFBA8DE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77543" y="3015897"/>
                <a:ext cx="144000" cy="144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C3F0CD8B-3256-00A1-D3B0-4A55A765C3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055727" y="2106490"/>
                <a:ext cx="1056995" cy="864603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28575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AE08F3DF-4193-CC7B-0A16-DD6267F51F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14368" t="-406" r="6319" b="329"/>
              <a:stretch/>
            </p:blipFill>
            <p:spPr>
              <a:xfrm>
                <a:off x="8055726" y="3766496"/>
                <a:ext cx="1068301" cy="902744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38100" cap="sq">
                <a:solidFill>
                  <a:schemeClr val="bg1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</p:grp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05DBA321-5738-EC17-7C63-9BC98172A93E}"/>
                </a:ext>
              </a:extLst>
            </p:cNvPr>
            <p:cNvCxnSpPr/>
            <p:nvPr/>
          </p:nvCxnSpPr>
          <p:spPr>
            <a:xfrm>
              <a:off x="8275969" y="2041112"/>
              <a:ext cx="5968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401137A3-095B-9280-25CD-3BCB327B96E1}"/>
                </a:ext>
              </a:extLst>
            </p:cNvPr>
            <p:cNvCxnSpPr/>
            <p:nvPr/>
          </p:nvCxnSpPr>
          <p:spPr>
            <a:xfrm>
              <a:off x="8401834" y="3701453"/>
              <a:ext cx="5968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0AE4B921-D8E5-FE9C-F26F-AE0EF55F8C77}"/>
              </a:ext>
            </a:extLst>
          </p:cNvPr>
          <p:cNvGrpSpPr/>
          <p:nvPr/>
        </p:nvGrpSpPr>
        <p:grpSpPr>
          <a:xfrm>
            <a:off x="0" y="2392009"/>
            <a:ext cx="4672824" cy="3151356"/>
            <a:chOff x="0" y="2392009"/>
            <a:chExt cx="4672824" cy="3151356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6DB46DDA-CAC7-E794-BF8A-8975BCDE3C44}"/>
                </a:ext>
              </a:extLst>
            </p:cNvPr>
            <p:cNvGrpSpPr/>
            <p:nvPr/>
          </p:nvGrpSpPr>
          <p:grpSpPr>
            <a:xfrm>
              <a:off x="0" y="2392009"/>
              <a:ext cx="4672824" cy="3151356"/>
              <a:chOff x="0" y="2392009"/>
              <a:chExt cx="4672824" cy="3151356"/>
            </a:xfrm>
          </p:grpSpPr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69492849-6A65-1334-C899-D4982F9FE9C0}"/>
                  </a:ext>
                </a:extLst>
              </p:cNvPr>
              <p:cNvGrpSpPr/>
              <p:nvPr/>
            </p:nvGrpSpPr>
            <p:grpSpPr>
              <a:xfrm>
                <a:off x="0" y="2392009"/>
                <a:ext cx="4672824" cy="3151356"/>
                <a:chOff x="0" y="2392009"/>
                <a:chExt cx="4672824" cy="3151356"/>
              </a:xfrm>
            </p:grpSpPr>
            <p:sp>
              <p:nvSpPr>
                <p:cNvPr id="3" name="椭圆 2">
                  <a:extLst>
                    <a:ext uri="{FF2B5EF4-FFF2-40B4-BE49-F238E27FC236}">
                      <a16:creationId xmlns:a16="http://schemas.microsoft.com/office/drawing/2014/main" id="{8C68B246-573B-9B7D-78DF-631362FFB96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34026" y="3846452"/>
                  <a:ext cx="144000" cy="144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" name="椭圆 3">
                  <a:extLst>
                    <a:ext uri="{FF2B5EF4-FFF2-40B4-BE49-F238E27FC236}">
                      <a16:creationId xmlns:a16="http://schemas.microsoft.com/office/drawing/2014/main" id="{5DDBE757-55BE-4308-B338-1E9B1C6DEBE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38547" y="3847899"/>
                  <a:ext cx="144000" cy="144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pic>
              <p:nvPicPr>
                <p:cNvPr id="25" name="图片 24">
                  <a:extLst>
                    <a:ext uri="{FF2B5EF4-FFF2-40B4-BE49-F238E27FC236}">
                      <a16:creationId xmlns:a16="http://schemas.microsoft.com/office/drawing/2014/main" id="{FE1E07AF-95BD-8316-A9CC-AAE93F6587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14314" t="16439" r="11628" b="15470"/>
                <a:stretch/>
              </p:blipFill>
              <p:spPr>
                <a:xfrm>
                  <a:off x="0" y="3208332"/>
                  <a:ext cx="1057329" cy="583862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28575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75A725B2-2886-013E-C3AD-3A9D5D866F19}"/>
                    </a:ext>
                  </a:extLst>
                </p:cNvPr>
                <p:cNvSpPr/>
                <p:nvPr/>
              </p:nvSpPr>
              <p:spPr>
                <a:xfrm>
                  <a:off x="11951" y="4027777"/>
                  <a:ext cx="921764" cy="1501168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zh-CN" altLang="en-US" sz="1600" b="1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我的起点：</a:t>
                  </a:r>
                  <a:endParaRPr lang="en-US" altLang="zh-CN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  <a:p>
                  <a:r>
                    <a:rPr lang="en-US" altLang="zh-CN" sz="1600" b="1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1. </a:t>
                  </a:r>
                  <a:r>
                    <a:rPr lang="zh-CN" altLang="en-US" sz="1600" b="1" u="sng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  </a:t>
                  </a:r>
                  <a:endParaRPr lang="en-US" sz="1600" b="1" u="sng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83033F4A-349B-DE8E-6D45-EBDA75AA5C70}"/>
                    </a:ext>
                  </a:extLst>
                </p:cNvPr>
                <p:cNvSpPr/>
                <p:nvPr/>
              </p:nvSpPr>
              <p:spPr>
                <a:xfrm>
                  <a:off x="1070785" y="4026656"/>
                  <a:ext cx="886602" cy="1502288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zh-CN" altLang="en-US" sz="1600" b="1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我活着的目的：</a:t>
                  </a:r>
                  <a:r>
                    <a:rPr lang="en-US" altLang="zh-CN" sz="1600" b="1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2.</a:t>
                  </a:r>
                  <a:r>
                    <a:rPr lang="zh-CN" altLang="en-US" sz="1600" b="1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 </a:t>
                  </a:r>
                  <a:endParaRPr lang="en-US" altLang="zh-CN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grpSp>
              <p:nvGrpSpPr>
                <p:cNvPr id="20" name="组合 19">
                  <a:extLst>
                    <a:ext uri="{FF2B5EF4-FFF2-40B4-BE49-F238E27FC236}">
                      <a16:creationId xmlns:a16="http://schemas.microsoft.com/office/drawing/2014/main" id="{B03E080F-EE89-1367-FD43-08D01D159C2D}"/>
                    </a:ext>
                  </a:extLst>
                </p:cNvPr>
                <p:cNvGrpSpPr/>
                <p:nvPr/>
              </p:nvGrpSpPr>
              <p:grpSpPr>
                <a:xfrm>
                  <a:off x="1107293" y="2392009"/>
                  <a:ext cx="816529" cy="1405594"/>
                  <a:chOff x="1107293" y="2168422"/>
                  <a:chExt cx="816529" cy="1405594"/>
                </a:xfrm>
              </p:grpSpPr>
              <p:pic>
                <p:nvPicPr>
                  <p:cNvPr id="28" name="图片 27">
                    <a:extLst>
                      <a:ext uri="{FF2B5EF4-FFF2-40B4-BE49-F238E27FC236}">
                        <a16:creationId xmlns:a16="http://schemas.microsoft.com/office/drawing/2014/main" id="{063DF3E5-B2F4-AC8D-A858-845012223B7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1128830" y="2168422"/>
                    <a:ext cx="794992" cy="794992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28575" cap="sq">
                    <a:solidFill>
                      <a:srgbClr val="FFFFFF"/>
                    </a:solidFill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  <p:pic>
                <p:nvPicPr>
                  <p:cNvPr id="29" name="图片 28">
                    <a:extLst>
                      <a:ext uri="{FF2B5EF4-FFF2-40B4-BE49-F238E27FC236}">
                        <a16:creationId xmlns:a16="http://schemas.microsoft.com/office/drawing/2014/main" id="{7070A354-73B6-DC35-E41E-178634703FB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107293" y="3021745"/>
                    <a:ext cx="816529" cy="552271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28575" cap="sq">
                    <a:solidFill>
                      <a:srgbClr val="FFFFFF"/>
                    </a:solidFill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</p:grp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11D63618-DD94-2D97-2D27-8B8AFD47545C}"/>
                    </a:ext>
                  </a:extLst>
                </p:cNvPr>
                <p:cNvSpPr/>
                <p:nvPr/>
              </p:nvSpPr>
              <p:spPr>
                <a:xfrm>
                  <a:off x="3770591" y="4053776"/>
                  <a:ext cx="902233" cy="1475165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zh-CN" altLang="en-US" sz="1600" b="1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神赐下耶稣十字架的救恩</a:t>
                  </a:r>
                  <a:endParaRPr lang="en-US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1F3DE746-1FB2-BE70-AFFD-5BC36D41C260}"/>
                    </a:ext>
                  </a:extLst>
                </p:cNvPr>
                <p:cNvSpPr/>
                <p:nvPr/>
              </p:nvSpPr>
              <p:spPr>
                <a:xfrm>
                  <a:off x="2094457" y="4042197"/>
                  <a:ext cx="1509077" cy="1501168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>
                    <a:lnSpc>
                      <a:spcPts val="2000"/>
                    </a:lnSpc>
                  </a:pPr>
                  <a:r>
                    <a:rPr lang="zh-CN" altLang="en-US" sz="1600" b="1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我的难题：</a:t>
                  </a:r>
                  <a:endParaRPr lang="en-US" altLang="zh-CN" sz="16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  <a:p>
                  <a:pPr>
                    <a:lnSpc>
                      <a:spcPts val="2000"/>
                    </a:lnSpc>
                  </a:pPr>
                  <a:r>
                    <a:rPr lang="zh-CN" altLang="en-US" sz="1600" b="1" dirty="0">
                      <a:solidFill>
                        <a:schemeClr val="tx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我违背过神，犯了</a:t>
                  </a:r>
                  <a:r>
                    <a:rPr lang="en-US" altLang="zh-CN" sz="1600" b="1" dirty="0">
                      <a:solidFill>
                        <a:schemeClr val="tx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3.</a:t>
                  </a:r>
                  <a:r>
                    <a:rPr lang="zh-CN" altLang="en-US" sz="1600" b="1" u="sng" dirty="0">
                      <a:solidFill>
                        <a:schemeClr val="tx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       </a:t>
                  </a:r>
                  <a:r>
                    <a:rPr lang="zh-CN" altLang="en-US" sz="1600" b="1" dirty="0">
                      <a:solidFill>
                        <a:schemeClr val="tx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。</a:t>
                  </a:r>
                  <a:endParaRPr lang="en-US" altLang="zh-CN" sz="1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  <a:p>
                  <a:pPr>
                    <a:lnSpc>
                      <a:spcPts val="2000"/>
                    </a:lnSpc>
                  </a:pPr>
                  <a:r>
                    <a:rPr lang="zh-CN" altLang="en-US" sz="1600" b="1" dirty="0">
                      <a:solidFill>
                        <a:schemeClr val="tx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罪人的结局是</a:t>
                  </a:r>
                  <a:r>
                    <a:rPr lang="en-US" altLang="zh-CN" sz="1600" b="1" dirty="0">
                      <a:solidFill>
                        <a:schemeClr val="tx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4.</a:t>
                  </a:r>
                  <a:r>
                    <a:rPr lang="zh-CN" altLang="en-US" sz="1600" b="1" u="sng" dirty="0">
                      <a:solidFill>
                        <a:schemeClr val="tx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  </a:t>
                  </a:r>
                  <a:endParaRPr lang="en-US" altLang="zh-CN" sz="1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  <p:grpSp>
              <p:nvGrpSpPr>
                <p:cNvPr id="36" name="组合 35">
                  <a:extLst>
                    <a:ext uri="{FF2B5EF4-FFF2-40B4-BE49-F238E27FC236}">
                      <a16:creationId xmlns:a16="http://schemas.microsoft.com/office/drawing/2014/main" id="{9528A5D7-D6BD-D044-4449-9AD5AB37E6B9}"/>
                    </a:ext>
                  </a:extLst>
                </p:cNvPr>
                <p:cNvGrpSpPr/>
                <p:nvPr/>
              </p:nvGrpSpPr>
              <p:grpSpPr>
                <a:xfrm>
                  <a:off x="3868846" y="2763751"/>
                  <a:ext cx="673789" cy="1089531"/>
                  <a:chOff x="3217762" y="1226916"/>
                  <a:chExt cx="2720051" cy="4398380"/>
                </a:xfrm>
                <a:solidFill>
                  <a:schemeClr val="accent4">
                    <a:lumMod val="50000"/>
                  </a:schemeClr>
                </a:solidFill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38" name="矩形 37">
                    <a:extLst>
                      <a:ext uri="{FF2B5EF4-FFF2-40B4-BE49-F238E27FC236}">
                        <a16:creationId xmlns:a16="http://schemas.microsoft.com/office/drawing/2014/main" id="{3FE29FFD-EECA-4AC6-67F4-E65091B82A81}"/>
                      </a:ext>
                    </a:extLst>
                  </p:cNvPr>
                  <p:cNvSpPr/>
                  <p:nvPr/>
                </p:nvSpPr>
                <p:spPr>
                  <a:xfrm>
                    <a:off x="3217762" y="2349661"/>
                    <a:ext cx="2720051" cy="439838"/>
                  </a:xfrm>
                  <a:prstGeom prst="rect">
                    <a:avLst/>
                  </a:prstGeom>
                  <a:grpFill/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43" name="矩形 42">
                    <a:extLst>
                      <a:ext uri="{FF2B5EF4-FFF2-40B4-BE49-F238E27FC236}">
                        <a16:creationId xmlns:a16="http://schemas.microsoft.com/office/drawing/2014/main" id="{7B95FE99-73F9-B2B4-9F64-2B7A56C64939}"/>
                      </a:ext>
                    </a:extLst>
                  </p:cNvPr>
                  <p:cNvSpPr/>
                  <p:nvPr/>
                </p:nvSpPr>
                <p:spPr>
                  <a:xfrm>
                    <a:off x="4357868" y="1226916"/>
                    <a:ext cx="428263" cy="4398380"/>
                  </a:xfrm>
                  <a:prstGeom prst="rect">
                    <a:avLst/>
                  </a:prstGeom>
                  <a:grpFill/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cxnSp>
              <p:nvCxnSpPr>
                <p:cNvPr id="15" name="直线箭头连接符 14">
                  <a:extLst>
                    <a:ext uri="{FF2B5EF4-FFF2-40B4-BE49-F238E27FC236}">
                      <a16:creationId xmlns:a16="http://schemas.microsoft.com/office/drawing/2014/main" id="{0657EC73-E9DB-D2F1-955B-FA423D7ED9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059" y="3919899"/>
                  <a:ext cx="4562166" cy="0"/>
                </a:xfrm>
                <a:prstGeom prst="straightConnector1">
                  <a:avLst/>
                </a:prstGeom>
                <a:ln w="38100">
                  <a:headEnd type="oval" w="med" len="med"/>
                  <a:tailEnd type="triangl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836FFE79-F75C-DAFE-BDA6-FA61C341BF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83114" y="2403128"/>
                <a:ext cx="1831817" cy="1386813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28575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</p:grp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E910BA12-6E27-0A07-AB12-7851FB3F5A52}"/>
                </a:ext>
              </a:extLst>
            </p:cNvPr>
            <p:cNvCxnSpPr/>
            <p:nvPr/>
          </p:nvCxnSpPr>
          <p:spPr>
            <a:xfrm>
              <a:off x="280737" y="5133388"/>
              <a:ext cx="5968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F6D12883-97DD-5F10-AAC9-712BB5D45213}"/>
                </a:ext>
              </a:extLst>
            </p:cNvPr>
            <p:cNvCxnSpPr/>
            <p:nvPr/>
          </p:nvCxnSpPr>
          <p:spPr>
            <a:xfrm>
              <a:off x="280737" y="5414124"/>
              <a:ext cx="5968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EF0C625-4F21-0ED7-C96C-8C5F4FE9DA5D}"/>
                </a:ext>
              </a:extLst>
            </p:cNvPr>
            <p:cNvCxnSpPr/>
            <p:nvPr/>
          </p:nvCxnSpPr>
          <p:spPr>
            <a:xfrm>
              <a:off x="1299958" y="5133388"/>
              <a:ext cx="5968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D71E90D4-0197-3285-6387-61EC16F147E2}"/>
                </a:ext>
              </a:extLst>
            </p:cNvPr>
            <p:cNvCxnSpPr/>
            <p:nvPr/>
          </p:nvCxnSpPr>
          <p:spPr>
            <a:xfrm>
              <a:off x="1299958" y="5414124"/>
              <a:ext cx="5968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FCAFFF5A-3BD8-4F71-28AB-0394E7F7D217}"/>
                </a:ext>
              </a:extLst>
            </p:cNvPr>
            <p:cNvCxnSpPr/>
            <p:nvPr/>
          </p:nvCxnSpPr>
          <p:spPr>
            <a:xfrm>
              <a:off x="2406693" y="5416907"/>
              <a:ext cx="5968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标题 4">
            <a:extLst>
              <a:ext uri="{FF2B5EF4-FFF2-40B4-BE49-F238E27FC236}">
                <a16:creationId xmlns:a16="http://schemas.microsoft.com/office/drawing/2014/main" id="{1ED409B9-1BAD-DB16-3892-2C211E5E1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890934"/>
          </a:xfrm>
        </p:spPr>
        <p:txBody>
          <a:bodyPr/>
          <a:lstStyle/>
          <a:p>
            <a:r>
              <a:rPr lang="zh-CN" altLang="zh-CN" sz="3600" dirty="0">
                <a:effectLst/>
                <a:cs typeface="Times New Roman" panose="02020603050405020304" pitchFamily="18" charset="0"/>
              </a:rPr>
              <a:t>分组分享</a:t>
            </a:r>
            <a:r>
              <a:rPr lang="zh-CN" altLang="en-US" sz="3600" dirty="0">
                <a:effectLst/>
                <a:cs typeface="Times New Roman" panose="02020603050405020304" pitchFamily="18" charset="0"/>
              </a:rPr>
              <a:t>“</a:t>
            </a:r>
            <a:r>
              <a:rPr lang="zh-CN" altLang="en-US" dirty="0"/>
              <a:t>我的一生”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66C87DB-8C44-A6F4-DC59-AAB202EBE001}"/>
              </a:ext>
            </a:extLst>
          </p:cNvPr>
          <p:cNvSpPr txBox="1"/>
          <p:nvPr/>
        </p:nvSpPr>
        <p:spPr>
          <a:xfrm>
            <a:off x="275204" y="4838932"/>
            <a:ext cx="8595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上帝</a:t>
            </a:r>
            <a:endParaRPr lang="zh-CN" altLang="en-US" sz="16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9E77D26-1C46-D13C-F9D6-002B3830CDB7}"/>
              </a:ext>
            </a:extLst>
          </p:cNvPr>
          <p:cNvSpPr txBox="1"/>
          <p:nvPr/>
        </p:nvSpPr>
        <p:spPr>
          <a:xfrm>
            <a:off x="303708" y="5121456"/>
            <a:ext cx="7038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创造</a:t>
            </a:r>
            <a:endParaRPr lang="zh-CN" altLang="en-US" sz="16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CE64A8D-E526-9E71-2A22-C4ECAB52ED89}"/>
              </a:ext>
            </a:extLst>
          </p:cNvPr>
          <p:cNvSpPr txBox="1"/>
          <p:nvPr/>
        </p:nvSpPr>
        <p:spPr>
          <a:xfrm>
            <a:off x="1294425" y="4838932"/>
            <a:ext cx="8595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爱神</a:t>
            </a:r>
            <a:endParaRPr lang="zh-CN" altLang="en-US" sz="1600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9FB203A-F4DD-1A98-0C0D-852855D8E12B}"/>
              </a:ext>
            </a:extLst>
          </p:cNvPr>
          <p:cNvSpPr txBox="1"/>
          <p:nvPr/>
        </p:nvSpPr>
        <p:spPr>
          <a:xfrm>
            <a:off x="1322929" y="5121456"/>
            <a:ext cx="7038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爱人</a:t>
            </a:r>
            <a:endParaRPr lang="zh-CN" altLang="en-US" sz="1600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AAC495DC-B2D4-2108-BB44-27BE4679BECD}"/>
              </a:ext>
            </a:extLst>
          </p:cNvPr>
          <p:cNvSpPr txBox="1"/>
          <p:nvPr/>
        </p:nvSpPr>
        <p:spPr>
          <a:xfrm>
            <a:off x="2789718" y="4607267"/>
            <a:ext cx="7038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罪</a:t>
            </a:r>
            <a:endParaRPr lang="zh-CN" altLang="en-US" sz="1600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365A9084-13CB-9740-348C-9E292761207E}"/>
              </a:ext>
            </a:extLst>
          </p:cNvPr>
          <p:cNvSpPr txBox="1"/>
          <p:nvPr/>
        </p:nvSpPr>
        <p:spPr>
          <a:xfrm>
            <a:off x="2397580" y="5124239"/>
            <a:ext cx="7038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地狱</a:t>
            </a:r>
            <a:endParaRPr lang="zh-CN" altLang="en-US" sz="1600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E6AEC45-D88D-EEB2-584E-D869C3ECDFED}"/>
              </a:ext>
            </a:extLst>
          </p:cNvPr>
          <p:cNvSpPr txBox="1"/>
          <p:nvPr/>
        </p:nvSpPr>
        <p:spPr>
          <a:xfrm>
            <a:off x="5074340" y="2578625"/>
            <a:ext cx="7038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接受</a:t>
            </a:r>
            <a:endParaRPr lang="zh-CN" altLang="en-US" sz="1600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E863DF77-2D24-82FB-29EB-592512640376}"/>
              </a:ext>
            </a:extLst>
          </p:cNvPr>
          <p:cNvSpPr txBox="1"/>
          <p:nvPr/>
        </p:nvSpPr>
        <p:spPr>
          <a:xfrm>
            <a:off x="5076957" y="4308592"/>
            <a:ext cx="7038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拒绝</a:t>
            </a:r>
            <a:endParaRPr lang="zh-CN" altLang="en-US" sz="1600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D4637AD-B626-9FB7-4948-E3AB6C2B9898}"/>
              </a:ext>
            </a:extLst>
          </p:cNvPr>
          <p:cNvSpPr txBox="1"/>
          <p:nvPr/>
        </p:nvSpPr>
        <p:spPr>
          <a:xfrm>
            <a:off x="8266856" y="1748444"/>
            <a:ext cx="7038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天堂</a:t>
            </a:r>
            <a:endParaRPr lang="zh-CN" altLang="en-US" sz="1600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24AA87F8-7981-E272-0472-71C8025530B7}"/>
              </a:ext>
            </a:extLst>
          </p:cNvPr>
          <p:cNvSpPr txBox="1"/>
          <p:nvPr/>
        </p:nvSpPr>
        <p:spPr>
          <a:xfrm>
            <a:off x="8392721" y="3408785"/>
            <a:ext cx="7038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地狱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6219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7" grpId="0"/>
      <p:bldP spid="42" grpId="0"/>
      <p:bldP spid="54" grpId="0"/>
      <p:bldP spid="56" grpId="0"/>
      <p:bldP spid="58" grpId="0"/>
      <p:bldP spid="60" grpId="0"/>
      <p:bldP spid="62" grpId="0"/>
      <p:bldP spid="6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E6DB1CE-3219-06FA-BFC6-C57E397326C5}"/>
              </a:ext>
            </a:extLst>
          </p:cNvPr>
          <p:cNvSpPr txBox="1"/>
          <p:nvPr/>
        </p:nvSpPr>
        <p:spPr>
          <a:xfrm>
            <a:off x="960079" y="5233621"/>
            <a:ext cx="7808782" cy="92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80"/>
              </a:lnSpc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我要称谢你，因我受造奇妙可畏。</a:t>
            </a:r>
            <a:endParaRPr lang="en-US" altLang="zh-CN" sz="24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</a:pPr>
            <a:r>
              <a:rPr lang="zh-CN" altLang="zh-CN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你的作为奇妙，这是我心深知道的。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（诗</a:t>
            </a:r>
            <a:r>
              <a:rPr lang="zh-CN" altLang="zh-CN" sz="24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篇</a:t>
            </a:r>
            <a:r>
              <a:rPr lang="en-US" altLang="zh-CN" sz="24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139:14 </a:t>
            </a:r>
            <a:r>
              <a:rPr lang="zh-CN" altLang="en-US" sz="24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endParaRPr kumimoji="1"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109DC89-8749-84A1-6319-BFA8C67DEF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376"/>
          <a:stretch/>
        </p:blipFill>
        <p:spPr>
          <a:xfrm>
            <a:off x="1780695" y="0"/>
            <a:ext cx="5582610" cy="511500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27513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9682801"/>
      </p:ext>
    </p:extLst>
  </p:cSld>
  <p:clrMapOvr>
    <a:masterClrMapping/>
  </p:clrMapOvr>
</p:sld>
</file>

<file path=ppt/theme/theme1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5088</Words>
  <Application>Microsoft Office PowerPoint</Application>
  <PresentationFormat>全屏显示(4:3)</PresentationFormat>
  <Paragraphs>323</Paragraphs>
  <Slides>44</Slides>
  <Notes>44</Notes>
  <HiddenSlides>0</HiddenSlides>
  <MMClips>2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0" baseType="lpstr">
      <vt:lpstr>Microsoft YaHei</vt:lpstr>
      <vt:lpstr>Arial</vt:lpstr>
      <vt:lpstr>Calibri</vt:lpstr>
      <vt:lpstr>Times New Roman</vt:lpstr>
      <vt:lpstr>Wingdings 2</vt:lpstr>
      <vt:lpstr>1_HDOfficeLightV0</vt:lpstr>
      <vt:lpstr>PowerPoint 演示文稿</vt:lpstr>
      <vt:lpstr>PowerPoint 演示文稿</vt:lpstr>
      <vt:lpstr>PowerPoint 演示文稿</vt:lpstr>
      <vt:lpstr>PowerPoint 演示文稿</vt:lpstr>
      <vt:lpstr>死亡是每个人都逃避不了的现实</vt:lpstr>
      <vt:lpstr>学习内容</vt:lpstr>
      <vt:lpstr>PowerPoint 演示文稿</vt:lpstr>
      <vt:lpstr>PowerPoint 演示文稿</vt:lpstr>
      <vt:lpstr>PowerPoint 演示文稿</vt:lpstr>
      <vt:lpstr>神的吩咐</vt:lpstr>
      <vt:lpstr>PowerPoint 演示文稿</vt:lpstr>
      <vt:lpstr>伊甸园里的诱惑</vt:lpstr>
      <vt:lpstr>PowerPoint 演示文稿</vt:lpstr>
      <vt:lpstr>他们按照神的吩咐做到了吗？</vt:lpstr>
      <vt:lpstr>罪导致死</vt:lpstr>
      <vt:lpstr>PowerPoint 演示文稿</vt:lpstr>
      <vt:lpstr>罪带给世界哪些影响？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死亡：动物和人不一样 </vt:lpstr>
      <vt:lpstr>PowerPoint 演示文稿</vt:lpstr>
      <vt:lpstr>PowerPoint 演示文稿</vt:lpstr>
      <vt:lpstr>你知道审判是怎样的吗？</vt:lpstr>
      <vt:lpstr>PowerPoint 演示文稿</vt:lpstr>
      <vt:lpstr>PowerPoint 演示文稿</vt:lpstr>
      <vt:lpstr>PowerPoint 演示文稿</vt:lpstr>
      <vt:lpstr>这才是人生的终点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你知道你将来是在天堂还是地狱， 是由什么决定的吗？</vt:lpstr>
      <vt:lpstr>PowerPoint 演示文稿</vt:lpstr>
      <vt:lpstr>PowerPoint 演示文稿</vt:lpstr>
      <vt:lpstr>学以致用</vt:lpstr>
      <vt:lpstr>PowerPoint 演示文稿</vt:lpstr>
      <vt:lpstr>分组分享“我的一生”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2021-09-01T11:04:32Z</dcterms:created>
  <dcterms:modified xsi:type="dcterms:W3CDTF">2025-03-14T02:07:03Z</dcterms:modified>
</cp:coreProperties>
</file>