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4">
  <p:sldMasterIdLst>
    <p:sldMasterId id="2147483648" r:id="rId1"/>
  </p:sldMasterIdLst>
  <p:notesMasterIdLst>
    <p:notesMasterId r:id="rId67"/>
  </p:notesMasterIdLst>
  <p:handoutMasterIdLst>
    <p:handoutMasterId r:id="rId68"/>
  </p:handoutMasterIdLst>
  <p:sldIdLst>
    <p:sldId id="1741" r:id="rId2"/>
    <p:sldId id="1403" r:id="rId3"/>
    <p:sldId id="1744" r:id="rId4"/>
    <p:sldId id="1745" r:id="rId5"/>
    <p:sldId id="1746" r:id="rId6"/>
    <p:sldId id="1404" r:id="rId7"/>
    <p:sldId id="1747" r:id="rId8"/>
    <p:sldId id="1748" r:id="rId9"/>
    <p:sldId id="1749" r:id="rId10"/>
    <p:sldId id="1750" r:id="rId11"/>
    <p:sldId id="1751" r:id="rId12"/>
    <p:sldId id="1752" r:id="rId13"/>
    <p:sldId id="1753" r:id="rId14"/>
    <p:sldId id="2566" r:id="rId15"/>
    <p:sldId id="1043" r:id="rId16"/>
    <p:sldId id="2567" r:id="rId17"/>
    <p:sldId id="1044" r:id="rId18"/>
    <p:sldId id="281" r:id="rId19"/>
    <p:sldId id="1045" r:id="rId20"/>
    <p:sldId id="1046" r:id="rId21"/>
    <p:sldId id="1218" r:id="rId22"/>
    <p:sldId id="266" r:id="rId23"/>
    <p:sldId id="1220" r:id="rId24"/>
    <p:sldId id="2596" r:id="rId25"/>
    <p:sldId id="1221" r:id="rId26"/>
    <p:sldId id="2568" r:id="rId27"/>
    <p:sldId id="939" r:id="rId28"/>
    <p:sldId id="2569" r:id="rId29"/>
    <p:sldId id="2570" r:id="rId30"/>
    <p:sldId id="1225" r:id="rId31"/>
    <p:sldId id="1051" r:id="rId32"/>
    <p:sldId id="2571" r:id="rId33"/>
    <p:sldId id="2572" r:id="rId34"/>
    <p:sldId id="2573" r:id="rId35"/>
    <p:sldId id="2574" r:id="rId36"/>
    <p:sldId id="2575" r:id="rId37"/>
    <p:sldId id="2576" r:id="rId38"/>
    <p:sldId id="2577" r:id="rId39"/>
    <p:sldId id="2578" r:id="rId40"/>
    <p:sldId id="2579" r:id="rId41"/>
    <p:sldId id="2580" r:id="rId42"/>
    <p:sldId id="2581" r:id="rId43"/>
    <p:sldId id="892" r:id="rId44"/>
    <p:sldId id="2582" r:id="rId45"/>
    <p:sldId id="1720" r:id="rId46"/>
    <p:sldId id="1738" r:id="rId47"/>
    <p:sldId id="1057" r:id="rId48"/>
    <p:sldId id="2583" r:id="rId49"/>
    <p:sldId id="2597" r:id="rId50"/>
    <p:sldId id="2584" r:id="rId51"/>
    <p:sldId id="2585" r:id="rId52"/>
    <p:sldId id="2586" r:id="rId53"/>
    <p:sldId id="2587" r:id="rId54"/>
    <p:sldId id="2588" r:id="rId55"/>
    <p:sldId id="2589" r:id="rId56"/>
    <p:sldId id="2590" r:id="rId57"/>
    <p:sldId id="1724" r:id="rId58"/>
    <p:sldId id="1063" r:id="rId59"/>
    <p:sldId id="1726" r:id="rId60"/>
    <p:sldId id="2591" r:id="rId61"/>
    <p:sldId id="2592" r:id="rId62"/>
    <p:sldId id="2593" r:id="rId63"/>
    <p:sldId id="2594" r:id="rId64"/>
    <p:sldId id="2565" r:id="rId65"/>
    <p:sldId id="2595" r:id="rId66"/>
  </p:sldIdLst>
  <p:sldSz cx="9144000" cy="6858000" type="screen4x3"/>
  <p:notesSz cx="6761163" cy="9942513"/>
  <p:embeddedFontLst>
    <p:embeddedFont>
      <p:font typeface="宋体" panose="02010600030101010101" pitchFamily="2" charset="-122"/>
      <p:regular r:id="rId69"/>
    </p:embeddedFont>
    <p:embeddedFont>
      <p:font typeface="黑体" panose="02010609060101010101" pitchFamily="49" charset="-122"/>
      <p:regular r:id="rId70"/>
    </p:embeddedFont>
    <p:embeddedFont>
      <p:font typeface="微软雅黑" panose="020B0503020204020204" pitchFamily="34" charset="-122"/>
      <p:regular r:id="rId71"/>
      <p:bold r:id="rId72"/>
    </p:embeddedFont>
    <p:embeddedFont>
      <p:font typeface="FZLanTingHei-EB-GBK" panose="02000000000000000000" pitchFamily="2" charset="-122"/>
      <p:regular r:id="rId73"/>
    </p:embeddedFont>
    <p:embeddedFont>
      <p:font typeface="Wingdings 2" pitchFamily="2" charset="2"/>
      <p:regular r:id="rId74"/>
    </p:embeddedFont>
  </p:embeddedFontLst>
  <p:kinsoku lang="zh-CN" invalStChars="" invalEndChars=""/>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7">
          <p15:clr>
            <a:srgbClr val="A4A3A4"/>
          </p15:clr>
        </p15:guide>
        <p15:guide id="2" pos="2880">
          <p15:clr>
            <a:srgbClr val="A4A3A4"/>
          </p15:clr>
        </p15:guide>
      </p15:sldGuideLst>
    </p:ext>
    <p:ext uri="{2D200454-40CA-4A62-9FC3-DE9A4176ACB9}">
      <p15:notesGuideLst xmlns:p15="http://schemas.microsoft.com/office/powerpoint/2012/main">
        <p15:guide id="1" orient="horz" pos="2869">
          <p15:clr>
            <a:srgbClr val="A4A3A4"/>
          </p15:clr>
        </p15:guide>
        <p15:guide id="2" pos="2129">
          <p15:clr>
            <a:srgbClr val="A4A3A4"/>
          </p15:clr>
        </p15:guide>
        <p15:guide id="3" orient="horz" pos="317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3AFE"/>
    <a:srgbClr val="024C89"/>
    <a:srgbClr val="002A54"/>
    <a:srgbClr val="024780"/>
    <a:srgbClr val="002954"/>
    <a:srgbClr val="948371"/>
    <a:srgbClr val="DEB388"/>
    <a:srgbClr val="9F8E7A"/>
    <a:srgbClr val="0265B6"/>
    <a:srgbClr val="EAEF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09" autoAdjust="0"/>
    <p:restoredTop sz="95775" autoAdjust="0"/>
  </p:normalViewPr>
  <p:slideViewPr>
    <p:cSldViewPr>
      <p:cViewPr varScale="1">
        <p:scale>
          <a:sx n="85" d="100"/>
          <a:sy n="85" d="100"/>
        </p:scale>
        <p:origin x="1096" y="168"/>
      </p:cViewPr>
      <p:guideLst>
        <p:guide orient="horz" pos="2187"/>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0815"/>
    </p:cViewPr>
  </p:sorterViewPr>
  <p:notesViewPr>
    <p:cSldViewPr>
      <p:cViewPr varScale="1">
        <p:scale>
          <a:sx n="45" d="100"/>
          <a:sy n="45" d="100"/>
        </p:scale>
        <p:origin x="-1426" y="-67"/>
      </p:cViewPr>
      <p:guideLst>
        <p:guide orient="horz" pos="2869"/>
        <p:guide pos="2129"/>
        <p:guide orient="horz" pos="317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6.fntdata"/><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5.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生物差异值</c:v>
                </c:pt>
              </c:strCache>
            </c:strRef>
          </c:tx>
          <c:explosion val="3"/>
          <c:dPt>
            <c:idx val="0"/>
            <c:bubble3D val="0"/>
            <c:explosion val="0"/>
            <c:spPr>
              <a:gradFill rotWithShape="1">
                <a:gsLst>
                  <a:gs pos="0">
                    <a:schemeClr val="accent1">
                      <a:tint val="94000"/>
                      <a:satMod val="103000"/>
                      <a:lumMod val="102000"/>
                    </a:schemeClr>
                  </a:gs>
                  <a:gs pos="50000">
                    <a:schemeClr val="accent1">
                      <a:shade val="100000"/>
                      <a:satMod val="110000"/>
                      <a:lumMod val="100000"/>
                    </a:schemeClr>
                  </a:gs>
                  <a:gs pos="100000">
                    <a:schemeClr val="accent1">
                      <a:shade val="78000"/>
                      <a:satMod val="120000"/>
                      <a:lumMod val="99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1141-2C47-8174-370C36F76348}"/>
              </c:ext>
            </c:extLst>
          </c:dPt>
          <c:dPt>
            <c:idx val="1"/>
            <c:bubble3D val="0"/>
            <c:spPr>
              <a:gradFill rotWithShape="1">
                <a:gsLst>
                  <a:gs pos="0">
                    <a:schemeClr val="accent2">
                      <a:tint val="94000"/>
                      <a:satMod val="103000"/>
                      <a:lumMod val="102000"/>
                    </a:schemeClr>
                  </a:gs>
                  <a:gs pos="50000">
                    <a:schemeClr val="accent2">
                      <a:shade val="100000"/>
                      <a:satMod val="110000"/>
                      <a:lumMod val="100000"/>
                    </a:schemeClr>
                  </a:gs>
                  <a:gs pos="100000">
                    <a:schemeClr val="accent2">
                      <a:shade val="78000"/>
                      <a:satMod val="120000"/>
                      <a:lumMod val="99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1141-2C47-8174-370C36F76348}"/>
              </c:ext>
            </c:extLst>
          </c:dPt>
          <c:dLbls>
            <c:delete val="1"/>
          </c:dLbls>
          <c:cat>
            <c:numRef>
              <c:f>Sheet1!$A$2:$A$3</c:f>
              <c:numCache>
                <c:formatCode>General</c:formatCode>
                <c:ptCount val="2"/>
              </c:numCache>
            </c:numRef>
          </c:cat>
          <c:val>
            <c:numRef>
              <c:f>Sheet1!$B$2:$B$3</c:f>
              <c:numCache>
                <c:formatCode>General</c:formatCode>
                <c:ptCount val="2"/>
                <c:pt idx="0">
                  <c:v>99.8</c:v>
                </c:pt>
                <c:pt idx="1">
                  <c:v>0.2</c:v>
                </c:pt>
              </c:numCache>
            </c:numRef>
          </c:val>
          <c:extLst>
            <c:ext xmlns:c16="http://schemas.microsoft.com/office/drawing/2014/chart" uri="{C3380CC4-5D6E-409C-BE32-E72D297353CC}">
              <c16:uniqueId val="{00000004-1141-2C47-8174-370C36F76348}"/>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67277488483301"/>
          <c:y val="2.7557077625570799E-2"/>
          <c:w val="0.81754614197252795"/>
          <c:h val="0.71420720526372605"/>
        </c:manualLayout>
      </c:layout>
      <c:lineChart>
        <c:grouping val="standard"/>
        <c:varyColors val="0"/>
        <c:ser>
          <c:idx val="0"/>
          <c:order val="0"/>
          <c:tx>
            <c:strRef>
              <c:f>Sheet1!$B$1</c:f>
              <c:strCache>
                <c:ptCount val="1"/>
                <c:pt idx="0">
                  <c:v>系列 1</c:v>
                </c:pt>
              </c:strCache>
            </c:strRef>
          </c:tx>
          <c:spPr>
            <a:ln w="22225" cap="rnd">
              <a:solidFill>
                <a:schemeClr val="accent1"/>
              </a:solidFill>
              <a:round/>
            </a:ln>
            <a:effectLst/>
          </c:spPr>
          <c:marker>
            <c:symbol val="none"/>
          </c:marker>
          <c:dLbls>
            <c:dLbl>
              <c:idx val="0"/>
              <c:spPr>
                <a:noFill/>
                <a:ln>
                  <a:noFill/>
                </a:ln>
                <a:effectLst/>
              </c:spPr>
              <c:txPr>
                <a:bodyPr rot="0" spcFirstLastPara="1" vertOverflow="ellipsis" vert="horz" wrap="square" lIns="38100" tIns="19050" rIns="38100" bIns="19050" anchor="ctr" anchorCtr="1">
                  <a:spAutoFit/>
                </a:bodyPr>
                <a:lstStyle/>
                <a:p>
                  <a:pPr>
                    <a:defRPr lang="zh-CN" sz="2000" b="1" i="0" u="none" strike="noStrike" kern="1200" baseline="0">
                      <a:solidFill>
                        <a:schemeClr val="dk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0-4B8F-8946-9D7C-0FCDD807BC2D}"/>
                </c:ext>
              </c:extLst>
            </c:dLbl>
            <c:dLbl>
              <c:idx val="1"/>
              <c:spPr>
                <a:noFill/>
                <a:ln>
                  <a:noFill/>
                </a:ln>
                <a:effectLst/>
              </c:spPr>
              <c:txPr>
                <a:bodyPr rot="0" spcFirstLastPara="1" vertOverflow="ellipsis" vert="horz" wrap="square" lIns="38100" tIns="19050" rIns="38100" bIns="19050" anchor="ctr" anchorCtr="1">
                  <a:spAutoFit/>
                </a:bodyPr>
                <a:lstStyle/>
                <a:p>
                  <a:pPr>
                    <a:defRPr lang="zh-CN" sz="2000" b="1" i="0" u="none" strike="noStrike" kern="1200" baseline="0">
                      <a:solidFill>
                        <a:schemeClr val="dk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1-4B8F-8946-9D7C-0FCDD807BC2D}"/>
                </c:ext>
              </c:extLst>
            </c:dLbl>
            <c:dLbl>
              <c:idx val="2"/>
              <c:spPr>
                <a:noFill/>
                <a:ln>
                  <a:noFill/>
                </a:ln>
                <a:effectLst/>
              </c:spPr>
              <c:txPr>
                <a:bodyPr rot="0" spcFirstLastPara="1" vertOverflow="ellipsis" vert="horz" wrap="square" lIns="38100" tIns="19050" rIns="38100" bIns="19050" anchor="ctr" anchorCtr="1">
                  <a:spAutoFit/>
                </a:bodyPr>
                <a:lstStyle/>
                <a:p>
                  <a:pPr>
                    <a:defRPr lang="zh-CN" sz="2000" b="1" i="0" u="none" strike="noStrike" kern="1200" baseline="0">
                      <a:solidFill>
                        <a:schemeClr val="dk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2-4B8F-8946-9D7C-0FCDD807BC2D}"/>
                </c:ext>
              </c:extLst>
            </c:dLbl>
            <c:dLbl>
              <c:idx val="3"/>
              <c:spPr>
                <a:noFill/>
                <a:ln>
                  <a:noFill/>
                </a:ln>
                <a:effectLst/>
              </c:spPr>
              <c:txPr>
                <a:bodyPr rot="0" spcFirstLastPara="1" vertOverflow="ellipsis" vert="horz" wrap="square" lIns="38100" tIns="19050" rIns="38100" bIns="19050" anchor="ctr" anchorCtr="1">
                  <a:spAutoFit/>
                </a:bodyPr>
                <a:lstStyle/>
                <a:p>
                  <a:pPr>
                    <a:defRPr lang="zh-CN" sz="2000" b="1" i="0" u="none" strike="noStrike" kern="1200" baseline="0">
                      <a:solidFill>
                        <a:schemeClr val="dk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3-4B8F-8946-9D7C-0FCDD807BC2D}"/>
                </c:ext>
              </c:extLst>
            </c:dLbl>
            <c:dLbl>
              <c:idx val="4"/>
              <c:spPr>
                <a:noFill/>
                <a:ln>
                  <a:noFill/>
                </a:ln>
                <a:effectLst/>
              </c:spPr>
              <c:txPr>
                <a:bodyPr rot="0" spcFirstLastPara="1" vertOverflow="ellipsis" vert="horz" wrap="square" lIns="38100" tIns="19050" rIns="38100" bIns="19050" anchor="ctr" anchorCtr="1">
                  <a:spAutoFit/>
                </a:bodyPr>
                <a:lstStyle/>
                <a:p>
                  <a:pPr>
                    <a:defRPr lang="zh-CN" sz="2000" b="1" i="0" u="none" strike="noStrike" kern="1200" baseline="0">
                      <a:solidFill>
                        <a:schemeClr val="dk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4-4B8F-8946-9D7C-0FCDD807BC2D}"/>
                </c:ext>
              </c:extLst>
            </c:dLbl>
            <c:dLbl>
              <c:idx val="5"/>
              <c:spPr>
                <a:noFill/>
                <a:ln>
                  <a:noFill/>
                </a:ln>
                <a:effectLst/>
              </c:spPr>
              <c:txPr>
                <a:bodyPr rot="0" spcFirstLastPara="1" vertOverflow="ellipsis" vert="horz" wrap="square" lIns="38100" tIns="19050" rIns="38100" bIns="19050" anchor="ctr" anchorCtr="1">
                  <a:spAutoFit/>
                </a:bodyPr>
                <a:lstStyle/>
                <a:p>
                  <a:pPr>
                    <a:defRPr lang="zh-CN" sz="2000" b="1" i="0" u="none" strike="noStrike" kern="1200" baseline="0">
                      <a:solidFill>
                        <a:schemeClr val="dk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5-4B8F-8946-9D7C-0FCDD807BC2D}"/>
                </c:ext>
              </c:extLst>
            </c:dLbl>
            <c:dLbl>
              <c:idx val="6"/>
              <c:spPr>
                <a:noFill/>
                <a:ln>
                  <a:noFill/>
                </a:ln>
                <a:effectLst/>
              </c:spPr>
              <c:txPr>
                <a:bodyPr rot="0" spcFirstLastPara="1" vertOverflow="ellipsis" vert="horz" wrap="square" lIns="38100" tIns="19050" rIns="38100" bIns="19050" anchor="ctr" anchorCtr="1">
                  <a:spAutoFit/>
                </a:bodyPr>
                <a:lstStyle/>
                <a:p>
                  <a:pPr>
                    <a:defRPr lang="zh-CN" sz="2000" b="1" i="0" u="none" strike="noStrike" kern="1200" baseline="0">
                      <a:solidFill>
                        <a:schemeClr val="dk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6-4B8F-8946-9D7C-0FCDD807BC2D}"/>
                </c:ext>
              </c:extLst>
            </c:dLbl>
            <c:dLbl>
              <c:idx val="7"/>
              <c:spPr>
                <a:noFill/>
                <a:ln>
                  <a:noFill/>
                </a:ln>
                <a:effectLst/>
              </c:spPr>
              <c:txPr>
                <a:bodyPr rot="0" spcFirstLastPara="1" vertOverflow="ellipsis" vert="horz" wrap="square" lIns="38100" tIns="19050" rIns="38100" bIns="19050" anchor="ctr" anchorCtr="1">
                  <a:spAutoFit/>
                </a:bodyPr>
                <a:lstStyle/>
                <a:p>
                  <a:pPr>
                    <a:defRPr lang="zh-CN" sz="2000" b="1" i="0" u="none" strike="noStrike" kern="1200" baseline="0">
                      <a:solidFill>
                        <a:schemeClr val="dk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7-4B8F-8946-9D7C-0FCDD807BC2D}"/>
                </c:ext>
              </c:extLst>
            </c:dLbl>
            <c:dLbl>
              <c:idx val="8"/>
              <c:spPr>
                <a:noFill/>
                <a:ln>
                  <a:noFill/>
                </a:ln>
                <a:effectLst/>
              </c:spPr>
              <c:txPr>
                <a:bodyPr rot="0" spcFirstLastPara="1" vertOverflow="ellipsis" vert="horz" wrap="square" lIns="38100" tIns="19050" rIns="38100" bIns="19050" anchor="ctr" anchorCtr="1">
                  <a:spAutoFit/>
                </a:bodyPr>
                <a:lstStyle/>
                <a:p>
                  <a:pPr>
                    <a:defRPr lang="zh-CN" sz="2000" b="1" i="0" u="none" strike="noStrike" kern="1200" baseline="0">
                      <a:solidFill>
                        <a:schemeClr val="dk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8-4B8F-8946-9D7C-0FCDD807BC2D}"/>
                </c:ext>
              </c:extLst>
            </c:dLbl>
            <c:dLbl>
              <c:idx val="9"/>
              <c:spPr>
                <a:noFill/>
                <a:ln>
                  <a:noFill/>
                </a:ln>
                <a:effectLst/>
              </c:spPr>
              <c:txPr>
                <a:bodyPr rot="0" spcFirstLastPara="1" vertOverflow="ellipsis" vert="horz" wrap="square" lIns="38100" tIns="19050" rIns="38100" bIns="19050" anchor="ctr" anchorCtr="1">
                  <a:spAutoFit/>
                </a:bodyPr>
                <a:lstStyle/>
                <a:p>
                  <a:pPr>
                    <a:defRPr lang="zh-CN" sz="2000" b="1" i="0" u="none" strike="noStrike" kern="1200" baseline="0">
                      <a:solidFill>
                        <a:schemeClr val="dk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9-4B8F-8946-9D7C-0FCDD807BC2D}"/>
                </c:ext>
              </c:extLst>
            </c:dLbl>
            <c:dLbl>
              <c:idx val="10"/>
              <c:spPr>
                <a:noFill/>
                <a:ln>
                  <a:noFill/>
                </a:ln>
                <a:effectLst/>
              </c:spPr>
              <c:txPr>
                <a:bodyPr rot="0" spcFirstLastPara="1" vertOverflow="ellipsis" vert="horz" wrap="square" lIns="38100" tIns="19050" rIns="38100" bIns="19050" anchor="ctr" anchorCtr="1">
                  <a:spAutoFit/>
                </a:bodyPr>
                <a:lstStyle/>
                <a:p>
                  <a:pPr>
                    <a:defRPr lang="zh-CN" sz="2000" b="1" i="0" u="none" strike="noStrike" kern="1200" baseline="0">
                      <a:solidFill>
                        <a:schemeClr val="dk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extLst>
                <c:ext xmlns:c16="http://schemas.microsoft.com/office/drawing/2014/chart" uri="{C3380CC4-5D6E-409C-BE32-E72D297353CC}">
                  <c16:uniqueId val="{0000000A-4B8F-8946-9D7C-0FCDD807BC2D}"/>
                </c:ext>
              </c:extLst>
            </c:dLbl>
            <c:spPr>
              <a:solidFill>
                <a:schemeClr val="lt1"/>
              </a:solidFill>
              <a:ln>
                <a:solidFill>
                  <a:schemeClr val="dk1">
                    <a:lumMod val="25000"/>
                    <a:lumOff val="75000"/>
                  </a:schemeClr>
                </a:solidFill>
              </a:ln>
              <a:effectLst/>
            </c:spPr>
            <c:txPr>
              <a:bodyPr rot="0" spcFirstLastPara="1" vertOverflow="clip" horzOverflow="clip" vert="horz" wrap="square" lIns="38100" tIns="19050" rIns="38100" bIns="19050" anchor="ctr" anchorCtr="1">
                <a:spAutoFit/>
              </a:bodyPr>
              <a:lstStyle/>
              <a:p>
                <a:pPr>
                  <a:defRPr lang="zh-CN" sz="2000" b="1" i="0" u="none" strike="noStrike" kern="1200" baseline="0">
                    <a:solidFill>
                      <a:schemeClr val="dk1">
                        <a:lumMod val="65000"/>
                        <a:lumOff val="35000"/>
                      </a:schemeClr>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Sheet1!$A$2:$A$12</c:f>
              <c:strCache>
                <c:ptCount val="11"/>
                <c:pt idx="0">
                  <c:v>挪亚</c:v>
                </c:pt>
                <c:pt idx="1">
                  <c:v>闪</c:v>
                </c:pt>
                <c:pt idx="2">
                  <c:v>亚法撒</c:v>
                </c:pt>
                <c:pt idx="3">
                  <c:v>沙拉</c:v>
                </c:pt>
                <c:pt idx="4">
                  <c:v>希伯</c:v>
                </c:pt>
                <c:pt idx="5">
                  <c:v>法勒</c:v>
                </c:pt>
                <c:pt idx="6">
                  <c:v>拉吴</c:v>
                </c:pt>
                <c:pt idx="7">
                  <c:v>西鹿</c:v>
                </c:pt>
                <c:pt idx="8">
                  <c:v>拿鹤</c:v>
                </c:pt>
                <c:pt idx="9">
                  <c:v>他拉</c:v>
                </c:pt>
                <c:pt idx="10">
                  <c:v>亚伯拉罕</c:v>
                </c:pt>
              </c:strCache>
            </c:strRef>
          </c:cat>
          <c:val>
            <c:numRef>
              <c:f>Sheet1!$B$2:$B$12</c:f>
              <c:numCache>
                <c:formatCode>General</c:formatCode>
                <c:ptCount val="11"/>
                <c:pt idx="0">
                  <c:v>930</c:v>
                </c:pt>
                <c:pt idx="1">
                  <c:v>600</c:v>
                </c:pt>
                <c:pt idx="2">
                  <c:v>438</c:v>
                </c:pt>
                <c:pt idx="3">
                  <c:v>433</c:v>
                </c:pt>
                <c:pt idx="4">
                  <c:v>464</c:v>
                </c:pt>
                <c:pt idx="5">
                  <c:v>239</c:v>
                </c:pt>
                <c:pt idx="6">
                  <c:v>239</c:v>
                </c:pt>
                <c:pt idx="7">
                  <c:v>230</c:v>
                </c:pt>
                <c:pt idx="8">
                  <c:v>148</c:v>
                </c:pt>
                <c:pt idx="9">
                  <c:v>205</c:v>
                </c:pt>
                <c:pt idx="10">
                  <c:v>175</c:v>
                </c:pt>
              </c:numCache>
            </c:numRef>
          </c:val>
          <c:smooth val="0"/>
          <c:extLst>
            <c:ext xmlns:c16="http://schemas.microsoft.com/office/drawing/2014/chart" uri="{C3380CC4-5D6E-409C-BE32-E72D297353CC}">
              <c16:uniqueId val="{0000000B-4B8F-8946-9D7C-0FCDD807BC2D}"/>
            </c:ext>
          </c:extLst>
        </c:ser>
        <c:dLbls>
          <c:showLegendKey val="0"/>
          <c:showVal val="1"/>
          <c:showCatName val="0"/>
          <c:showSerName val="0"/>
          <c:showPercent val="0"/>
          <c:showBubbleSize val="0"/>
        </c:dLbls>
        <c:smooth val="0"/>
        <c:axId val="137748480"/>
        <c:axId val="137750016"/>
      </c:lineChart>
      <c:catAx>
        <c:axId val="137748480"/>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lang="zh-CN" sz="1600" b="1" i="0" u="none" strike="noStrike" kern="1200" cap="none" spc="0" normalizeH="0" baseline="0">
                <a:solidFill>
                  <a:schemeClr val="dk1">
                    <a:lumMod val="65000"/>
                    <a:lumOff val="35000"/>
                  </a:schemeClr>
                </a:solidFill>
                <a:latin typeface="+mn-lt"/>
                <a:ea typeface="+mn-ea"/>
                <a:cs typeface="+mn-cs"/>
              </a:defRPr>
            </a:pPr>
            <a:endParaRPr lang="zh-CN"/>
          </a:p>
        </c:txPr>
        <c:crossAx val="137750016"/>
        <c:crosses val="autoZero"/>
        <c:auto val="1"/>
        <c:lblAlgn val="ctr"/>
        <c:lblOffset val="100"/>
        <c:noMultiLvlLbl val="0"/>
      </c:catAx>
      <c:valAx>
        <c:axId val="137750016"/>
        <c:scaling>
          <c:orientation val="minMax"/>
          <c:max val="1000"/>
        </c:scaling>
        <c:delete val="0"/>
        <c:axPos val="l"/>
        <c:majorGridlines>
          <c:spPr>
            <a:ln w="9525" cap="flat" cmpd="sng" algn="ctr">
              <a:solidFill>
                <a:schemeClr val="dk1">
                  <a:lumMod val="15000"/>
                  <a:lumOff val="85000"/>
                  <a:alpha val="54000"/>
                </a:schemeClr>
              </a:solidFill>
              <a:round/>
            </a:ln>
            <a:effectLst/>
          </c:spPr>
        </c:majorGridlines>
        <c:title>
          <c:tx>
            <c:rich>
              <a:bodyPr rot="0" spcFirstLastPara="1" vertOverflow="ellipsis" vert="eaVert" wrap="square" anchor="ctr" anchorCtr="1"/>
              <a:lstStyle/>
              <a:p>
                <a:pPr>
                  <a:defRPr lang="zh-CN" sz="2800" b="1" i="0" u="none" strike="noStrike" kern="1200" baseline="0">
                    <a:solidFill>
                      <a:schemeClr val="dk1">
                        <a:lumMod val="65000"/>
                        <a:lumOff val="35000"/>
                      </a:schemeClr>
                    </a:solidFill>
                    <a:latin typeface="+mn-lt"/>
                    <a:ea typeface="+mn-ea"/>
                    <a:cs typeface="+mn-cs"/>
                  </a:defRPr>
                </a:pPr>
                <a:r>
                  <a:rPr lang="zh-CN" sz="2800"/>
                  <a:t>寿命</a:t>
                </a:r>
              </a:p>
            </c:rich>
          </c:tx>
          <c:layout>
            <c:manualLayout>
              <c:xMode val="edge"/>
              <c:yMode val="edge"/>
              <c:x val="1.8510498687663999E-2"/>
              <c:y val="0.35238235769031201"/>
            </c:manualLayout>
          </c:layout>
          <c:overlay val="0"/>
          <c:spPr>
            <a:noFill/>
            <a:ln>
              <a:noFill/>
            </a:ln>
            <a:effectLst/>
          </c:spPr>
          <c:txPr>
            <a:bodyPr rot="0" spcFirstLastPara="1" vertOverflow="ellipsis" vert="eaVert" wrap="square" anchor="ctr" anchorCtr="1"/>
            <a:lstStyle/>
            <a:p>
              <a:pPr>
                <a:defRPr lang="zh-CN" sz="2800" b="1" i="0" u="none" strike="noStrike" kern="1200" baseline="0">
                  <a:solidFill>
                    <a:schemeClr val="dk1">
                      <a:lumMod val="65000"/>
                      <a:lumOff val="35000"/>
                    </a:schemeClr>
                  </a:solidFill>
                  <a:latin typeface="+mn-lt"/>
                  <a:ea typeface="+mn-ea"/>
                  <a:cs typeface="+mn-cs"/>
                </a:defRPr>
              </a:pPr>
              <a:endParaRPr lang="zh-CN"/>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dk1">
                    <a:lumMod val="65000"/>
                    <a:lumOff val="35000"/>
                  </a:schemeClr>
                </a:solidFill>
                <a:latin typeface="+mn-lt"/>
                <a:ea typeface="+mn-ea"/>
                <a:cs typeface="+mn-cs"/>
              </a:defRPr>
            </a:pPr>
            <a:endParaRPr lang="zh-CN"/>
          </a:p>
        </c:txPr>
        <c:crossAx val="137748480"/>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5"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5"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5" kern="1200"/>
  </cs:dataLabel>
  <cs:dataLabelCallout>
    <cs:lnRef idx="0"/>
    <cs:fillRef idx="0"/>
    <cs:effectRef idx="0"/>
    <cs:fontRef idx="minor">
      <a:schemeClr val="dk1">
        <a:lumMod val="65000"/>
        <a:lumOff val="35000"/>
      </a:schemeClr>
    </cs:fontRef>
    <cs:spPr>
      <a:solidFill>
        <a:schemeClr val="lt1"/>
      </a:solidFill>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5"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5"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5"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3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5"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5"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5"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5"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5" kern="1200"/>
  </cs:chartArea>
  <cs:dataLabel>
    <cs:lnRef idx="0"/>
    <cs:fillRef idx="0"/>
    <cs:effectRef idx="0"/>
    <cs:fontRef idx="minor">
      <a:schemeClr val="dk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5"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5"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5"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3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5"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5"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8F82327A-132E-4952-9B38-E81853B7B301}" type="datetimeFigureOut">
              <a:rPr lang="en-US" smtClean="0"/>
              <a:t>9/3/25</a:t>
            </a:fld>
            <a:endParaRPr lang="en-US"/>
          </a:p>
        </p:txBody>
      </p:sp>
      <p:sp>
        <p:nvSpPr>
          <p:cNvPr id="4" name="Footer Placeholder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5A75A20F-C59F-4E29-8A45-2DF931D11780}"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32F2A48F-7A0C-4720-91B8-34BE7BBEB43D}" type="datetimeFigureOut">
              <a:rPr lang="zh-CN" altLang="en-US" smtClean="0"/>
              <a:t>2025/9/3</a:t>
            </a:fld>
            <a:endParaRPr lang="zh-CN" altLang="en-US"/>
          </a:p>
        </p:txBody>
      </p:sp>
      <p:sp>
        <p:nvSpPr>
          <p:cNvPr id="4" name="幻灯片图像占位符 3"/>
          <p:cNvSpPr>
            <a:spLocks noGrp="1" noRot="1" noChangeAspect="1"/>
          </p:cNvSpPr>
          <p:nvPr>
            <p:ph type="sldImg" idx="2"/>
          </p:nvPr>
        </p:nvSpPr>
        <p:spPr>
          <a:xfrm>
            <a:off x="895350" y="746125"/>
            <a:ext cx="4970463" cy="372745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76344896-A9B2-4544-A0B8-D3BBA0E8AEA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76344896-A9B2-4544-A0B8-D3BBA0E8AEA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kumimoji="1" lang="zh-CN" altLang="en-US">
                <a:sym typeface="+mn-ea"/>
              </a:rPr>
              <a:t>作为一个基督徒，你总要面对挑战的。假如现在有一个非信徒的同学挑战你说：“根据圣经的记载，全人类都源于亚当和夏娃，但今天全世界出现许多‘种族’。如果没有进化，不同的人种是怎么来的？”你会怎么回答？（等候学生回答）</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如果又有人问你：“我们谁都知道近亲不能结婚，如果全人类都是亚当和夏娃的后代，那么亚当和夏娃生的孩子又是和谁结的婚呢？换一个问法，该隐是和谁结的婚？”你又会怎么回答？（等候学生回答）</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好消息是：这些问题都有科学的回答！所以这节课，我们就围绕两个大问题来进行讨论：</a:t>
            </a:r>
          </a:p>
          <a:p>
            <a:r>
              <a:rPr lang="zh-CN" altLang="en-US"/>
              <a:t>一、如果没有进化，不同的人种是怎么来的？</a:t>
            </a:r>
          </a:p>
          <a:p>
            <a:r>
              <a:rPr lang="zh-CN" altLang="en-US"/>
              <a:t>二、既然近亲不能结婚，那么亚当和夏娃的孩子是和谁结的婚？（该隐的妻子是从哪里来的？）</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2. 人种的来源</a:t>
            </a:r>
          </a:p>
          <a:p>
            <a:r>
              <a:rPr lang="zh-CN" altLang="en-US"/>
              <a:t> 首先，我们都是亚当和夏娃的后代。那人种从什么时候开始的呢？要解答这个问题，我们先得回到挪亚一家八口从方舟下来之后的历史。</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创世记 11:1 那时，全世界只有一种语言，大家说同样的话语。2 他们向东迁移的时候，在示拿地发现一块平原，就住在那里。……4 他们又说：“来，我们建一座城，造一座塔，塔顶要通天。我们要为自己立名，免得分散在全地上。”……</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6 耶和华说：“看哪，他们同是一个民族，有一样的语言，他们一开始就作这事，以后他们所要作的一切，就没有可以拦阻他们的了。7 来，我们下去，在那里混乱他们的语言，使他们听不懂对方的话。”8 于是，耶和华把他们从那里分散到全地上，他们就停止建造那城。9 因此，那城的名就叫巴别，因为耶和华在那里混乱了全地所有的人的语言，又从那里把他们分散在全地上。</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这段历史告诉我们：挪亚一家下方舟之后，整个人类都从这个家族开始繁衍，当时他们只有同一种语言，并且聚居在一个地方。但他们不愿意顺从神“遍满了地”的这个命令，所以神就变乱了他们的语言，使得他们分成小批，散居在地球的各个地方。由于地域的隔离，这些人就逐渐形成我们今天看到的不同肤色的种群了。</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b="1" dirty="0"/>
              <a:t>2.1. 人种由基因决定</a:t>
            </a:r>
          </a:p>
          <a:p>
            <a:r>
              <a:rPr kumimoji="1" lang="zh-CN" altLang="en-US" dirty="0"/>
              <a:t> 现在，人类学家通常把人分为黑种人、黄种人、白种人、棕种人等。从外形特征来看，不同人种的区别非常大，例如皮肤的颜色、头发的颜色、眼睛的形状和颜色等。</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但从基因学来看，不同人种的区别其实很小，因为世界上任何两个同性别的人的 DNA 最多只有 0.2% 的差异。换一句话说，除了性染色体，世界上任何两个男人的 DNA 相似度是 99.8%。再加上不同人种都能够相互通婚，并繁殖出具有生育能力的下一代，这就显出人种之间的生物差异是挺小的。不同人种在外形上看似大的差异其实都是基因重组和少数突变的结果，这是主流科学家都认同的事实。</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还记得第 5 课《物种起源》的内容吗？在那一课里，我们看到狗有很多亚种，它们的毛色、大小、身型、性情等都能产生巨大变化，但这些变化是基因重组产生的变异，并没有产生新的基因信息。而且，在人为育种的情况下，只要 100-200 年的时间，就可以产生各种形态的狗了。</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人分化为不同肤色的种族与狗分化成各式各样狗的亚种，他们的基因学原理是相似的，都是通过基因重组产生的变异和少数突变形成的。</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现代遗传学的研究结果指出，当人类因巴别塔事件分散之后，基因重组产生后代的变异，例如肤色，只要几代人就能形成。</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b="1" dirty="0"/>
              <a:t>2.2. 不同肤色形成的科学原理：自然选择和基因的相互作用</a:t>
            </a:r>
          </a:p>
          <a:p>
            <a:r>
              <a:rPr kumimoji="1" lang="zh-CN" altLang="en-US" dirty="0"/>
              <a:t>先来看看肤色的问题。人体的皮肤里都有一种色素，称为“黑色素”，</a:t>
            </a:r>
          </a:p>
          <a:p>
            <a:r>
              <a:rPr kumimoji="1" lang="zh-CN" altLang="en-US" dirty="0"/>
              <a:t>黑色素的含量决定我们皮肤的颜色。皮肤中的黑色素多，肤色就黑；黑色素少，皮肤就白。当然，在黑白肤色之间，有各种深浅程度不同的棕色色调，所以我们今天看到的黑、白、黄、棕等不同的肤色都是由黑色素的多少决定的。而且不同程度的肤色能在短时间里产生，怎么知道呢？</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当一个黑人和一个白人结婚，他们后代的肤色就是中棕色。看这对黑人丈夫和白人妻子生下的孩子，他们的皮肤就是棕色的。而且，亚当和夏娃的皮肤很可能就是中棕色的。怎么知道？</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因为世界各地有许多案例说明：一对中棕肤色的夫妻几乎可以生出任何肤色的后代。看，这就是一对中棕肤色的夫妻生下的异卵双胞胎，两个都是女儿，但其中一个是黑皮肤的，一个是白皮肤的。所以亚当和夏娃的皮肤很可能和这对夫妻一样是棕褐色，因为棕褐色皮肤的基因有足够多的多样性，能产生所有人种的肤色。现在让我们从现象深入本质，从基因学的角度来探讨一下，亚当和夏娃的肤色基因是如何产生所有人种的肤色呢？</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t>我们知道肤色是由几个基因控制的，但为了简单明了，我们假设肤色是由Aa、Bb两个基因控制的。其中，大A代表深色皮肤，小a代表浅色皮肤；大 B 也是代表深色皮肤，小 b 代表浅色皮肤。亚当和夏娃的皮肤很可能是中棕色的，他们的肤色基因都是 AaBb。那么这样的肤色基因重组后可以产生什么肤色的孩子呢？</a:t>
            </a:r>
          </a:p>
          <a:p>
            <a:r>
              <a:t>我们只要稍微重组一下这些基因，就会发现亚当和夏娃的孩子中，既能有 aabb 的很白的皮肤，也能有 aaBb 的没那么白的皮肤和 AABb 的深色皮肤，还可能会有 AABB 的黑色皮肤。发现了吗？ aabb 的肤色要比亚当夏娃的白得多；AABB 的肤色也比亚当夏娃的皮肤要黑得多。这就说明由这种棕色皮肤的父母开始，只要一代人的时间，就可能呈现出一系列由非常浅到非常深的肤色</a:t>
            </a:r>
            <a:r>
              <a:rPr lang="zh-CN"/>
              <a:t>。</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t>17</a:t>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065DF40B-8411-4F67-8BA9-DF70F97E4160}" type="slidenum">
              <a:rPr lang="en-US"/>
              <a:t>18</a:t>
            </a:fld>
            <a:endParaRPr lang="en-US"/>
          </a:p>
        </p:txBody>
      </p:sp>
      <p:sp>
        <p:nvSpPr>
          <p:cNvPr id="4217858" name="Rectangle 2"/>
          <p:cNvSpPr>
            <a:spLocks noGrp="1" noRot="1" noChangeAspect="1" noChangeArrowheads="1" noTextEdit="1"/>
          </p:cNvSpPr>
          <p:nvPr>
            <p:ph type="sldImg"/>
          </p:nvPr>
        </p:nvSpPr>
        <p:spPr/>
      </p:sp>
      <p:sp>
        <p:nvSpPr>
          <p:cNvPr id="4217859" name="Rectangle 3"/>
          <p:cNvSpPr>
            <a:spLocks noGrp="1" noChangeArrowheads="1"/>
          </p:cNvSpPr>
          <p:nvPr>
            <p:ph type="body" idx="1"/>
          </p:nvPr>
        </p:nvSpPr>
        <p:spPr/>
        <p:txBody>
          <a:bodyPr/>
          <a:lstStyle/>
          <a:p>
            <a:pPr eaLnBrk="1" hangingPunct="1"/>
            <a:r>
              <a:rPr lang="en-US">
                <a:latin typeface="Arial" panose="020B0604020202020204" pitchFamily="34" charset="0"/>
                <a:ea typeface="MS PGothic" panose="020B0600070205080204" charset="-128"/>
              </a:rPr>
              <a:t>所以，现在当你看到世界各地的不同肤色的人时，你要知道他们都是通过亚当夏娃的肤色基因重新组合形成的。</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当然，从亚当夏娃一直到巴别塔前的时代，虽然有一些人的肤色会偏浅，有的偏深，但很可能绝大部分的人都是棕色皮肤。这是因为当时只有一种语言，全人类都会沟通和来往，他们彼此通婚导致基因不断地打散和重组，这样就会维持和亚当夏娃差不多一样的肤色。偏白一点的人跟偏黑一点的人结婚，就把肤色的基因信息重新混合，所以整个族群的肤色还会大致相同。</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但在巴别塔事件之后，所有人类就按照不同的语种被分散为小群。每一个群体只携带了原来大群的一部分基因，由于地域隔离的缘故，人类只能进行群体内部通婚，这样就导致某些肤色基因信息的流失，人的肤色逐渐走向极端；有的很深，有的很浅。现代遗传学表明，当一个小群体被隔离并在群内通婚几代之后，某些基因信息就会失去，而且某些特征就成为那个群体的固定特征。这也是不同狗群形成的原因。这个过程的发生既有随机因素，也有自然选择的影响；但起主要作用的还是基因。</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b="1" dirty="0"/>
              <a:t>2.2.1. 自然选择和基因如何影响长毛狗？ </a:t>
            </a:r>
          </a:p>
          <a:p>
            <a:r>
              <a:rPr lang="en-AU" dirty="0"/>
              <a:t>现在我们通过长毛狗的例子看看自然选择和基因是怎么相互作用的。原来有两只狗，从外表来看它们是中毛的，但它俩都有一个长毛基因和一个短毛基因。 </a:t>
            </a:r>
            <a:r>
              <a:rPr lang="zh-CN" altLang="en-AU" dirty="0"/>
              <a:t>（</a:t>
            </a:r>
            <a:r>
              <a:rPr lang="en-US" altLang="zh-CN" dirty="0"/>
              <a:t>P</a:t>
            </a:r>
            <a:r>
              <a:rPr lang="zh-CN" altLang="en-US" dirty="0"/>
              <a:t>击）</a:t>
            </a:r>
            <a:r>
              <a:rPr lang="en-AU" dirty="0"/>
              <a:t>后来它们相爱了，并生下了四个可爱的狗宝宝。老大从妈妈继承了短毛基因，从爸爸也继承了短毛基因，于是它就是短毛狗。老二和老三从父母各继承一个短毛基因和一个长毛基因，它们和爸爸妈妈一样都是中毛狗。而老四呢，它从妈妈继承了长毛基因，从爸爸也继承了长毛基因，所以它就是长毛狗。于是，这个有各种外形差异的家族不断繁衍，并一起生活。</a:t>
            </a:r>
          </a:p>
        </p:txBody>
      </p:sp>
      <p:sp>
        <p:nvSpPr>
          <p:cNvPr id="4" name="Slide Number Placeholder 3"/>
          <p:cNvSpPr>
            <a:spLocks noGrp="1"/>
          </p:cNvSpPr>
          <p:nvPr>
            <p:ph type="sldNum" sz="quarter" idx="10"/>
          </p:nvPr>
        </p:nvSpPr>
        <p:spPr/>
        <p:txBody>
          <a:bodyPr/>
          <a:lstStyle/>
          <a:p>
            <a:fld id="{3F4E966C-F4EE-41BC-8D55-0D8147010C9E}" type="slidenum">
              <a:rPr lang="en-AU" smtClean="0">
                <a:solidFill>
                  <a:prstClr val="black"/>
                </a:solidFill>
              </a:rPr>
              <a:t>21</a:t>
            </a:fld>
            <a:endParaRPr lang="en-AU">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a:t>后来，整个家族决定去北极旅游。由于那里的气候极其寒冷，老大因为毛短没有生存优势，很不幸地去世了；老二老三体弱多病，生不了孩子，后来也死了 ；</a:t>
            </a:r>
            <a:r>
              <a:rPr lang="zh-CN" altLang="en-AU" dirty="0"/>
              <a:t>（</a:t>
            </a:r>
            <a:r>
              <a:rPr lang="en-US" altLang="zh-CN" dirty="0"/>
              <a:t>P</a:t>
            </a:r>
            <a:r>
              <a:rPr lang="zh-CN" altLang="en-US" dirty="0"/>
              <a:t>击）</a:t>
            </a:r>
            <a:r>
              <a:rPr lang="en-AU" dirty="0"/>
              <a:t>最后只剩下老四，因为老四的毛长能耐寒，所以就活了下来，而且还遇到了另一只长毛狗伴侣。 </a:t>
            </a:r>
            <a:r>
              <a:rPr lang="zh-CN" altLang="en-AU" dirty="0"/>
              <a:t>（</a:t>
            </a:r>
            <a:r>
              <a:rPr lang="en-US" altLang="zh-CN" dirty="0"/>
              <a:t>P</a:t>
            </a:r>
            <a:r>
              <a:rPr lang="zh-CN" altLang="en-US" dirty="0"/>
              <a:t>击）</a:t>
            </a:r>
            <a:r>
              <a:rPr lang="en-AU" dirty="0"/>
              <a:t>于是它们结婚，并又生出新的后代，它们的后代就都是长毛狗了。从此开始，长毛的特征就变成了这个狗群的固定特征。</a:t>
            </a:r>
          </a:p>
        </p:txBody>
      </p:sp>
      <p:sp>
        <p:nvSpPr>
          <p:cNvPr id="4" name="Slide Number Placeholder 3"/>
          <p:cNvSpPr>
            <a:spLocks noGrp="1"/>
          </p:cNvSpPr>
          <p:nvPr>
            <p:ph type="sldNum" sz="quarter" idx="10"/>
          </p:nvPr>
        </p:nvSpPr>
        <p:spPr/>
        <p:txBody>
          <a:bodyPr/>
          <a:lstStyle/>
          <a:p>
            <a:pPr marL="0" marR="0" lvl="0" indent="0" algn="r" defTabSz="916305" rtl="0" eaLnBrk="0" fontAlgn="base" latinLnBrk="0" hangingPunct="0">
              <a:lnSpc>
                <a:spcPct val="100000"/>
              </a:lnSpc>
              <a:spcBef>
                <a:spcPct val="0"/>
              </a:spcBef>
              <a:spcAft>
                <a:spcPct val="0"/>
              </a:spcAft>
              <a:buClrTx/>
              <a:buSzTx/>
              <a:buFontTx/>
              <a:buNone/>
              <a:defRPr/>
            </a:pPr>
            <a:fld id="{3F4E966C-F4EE-41BC-8D55-0D8147010C9E}" type="slidenum">
              <a:rPr kumimoji="0" lang="en-AU" sz="1200" b="0" i="0" u="none" strike="noStrike" kern="1200" cap="none" spc="0" normalizeH="0" baseline="0" noProof="0" smtClean="0">
                <a:ln>
                  <a:noFill/>
                </a:ln>
                <a:solidFill>
                  <a:prstClr val="black"/>
                </a:solidFill>
                <a:effectLst/>
                <a:uLnTx/>
                <a:uFillTx/>
                <a:latin typeface="Helvetica" pitchFamily="34" charset="0"/>
                <a:ea typeface="+mn-ea"/>
                <a:cs typeface="+mn-cs"/>
              </a:rPr>
              <a:t>22</a:t>
            </a:fld>
            <a:endParaRPr kumimoji="0" lang="en-AU" sz="1200" b="0" i="0" u="none" strike="noStrike" kern="1200" cap="none" spc="0" normalizeH="0" baseline="0" noProof="0" dirty="0">
              <a:ln>
                <a:noFill/>
              </a:ln>
              <a:solidFill>
                <a:prstClr val="black"/>
              </a:solidFill>
              <a:effectLst/>
              <a:uLnTx/>
              <a:uFillTx/>
              <a:latin typeface="Helvetica" pitchFamily="34" charset="0"/>
              <a:ea typeface="+mn-ea"/>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a:t>听完这个故事，我们来观察一下这三代狗的毛发长度，第一代都是中毛的。 </a:t>
            </a:r>
            <a:r>
              <a:rPr lang="zh-CN" altLang="en-AU" dirty="0"/>
              <a:t>（</a:t>
            </a:r>
            <a:r>
              <a:rPr lang="en-US" altLang="zh-CN" dirty="0"/>
              <a:t>P</a:t>
            </a:r>
            <a:r>
              <a:rPr lang="zh-CN" altLang="en-US" dirty="0"/>
              <a:t>击）</a:t>
            </a:r>
            <a:r>
              <a:rPr lang="en-AU" dirty="0"/>
              <a:t>第二代，短毛、中毛和长毛的都有。但由于气候变化，短毛和中毛的因为不具备生存优势，它们的数目就减少，而长毛狗就生存并繁衍，于是长毛狗占多数；而到了第三代呢，就只有长毛狗了。很明显自然选择在第二代发挥了显著作用，淘汰了在寒冷的环境中没有生存优势的短毛特征，选择了有生存优势的长毛特征。但我们可不要错误地认为是自然选择让短毛狗变成长毛狗的哦！</a:t>
            </a:r>
          </a:p>
        </p:txBody>
      </p:sp>
      <p:sp>
        <p:nvSpPr>
          <p:cNvPr id="4" name="Slide Number Placeholder 3"/>
          <p:cNvSpPr>
            <a:spLocks noGrp="1"/>
          </p:cNvSpPr>
          <p:nvPr>
            <p:ph type="sldNum" sz="quarter" idx="10"/>
          </p:nvPr>
        </p:nvSpPr>
        <p:spPr/>
        <p:txBody>
          <a:bodyPr/>
          <a:lstStyle/>
          <a:p>
            <a:fld id="{3F4E966C-F4EE-41BC-8D55-0D8147010C9E}" type="slidenum">
              <a:rPr lang="en-AU" smtClean="0">
                <a:solidFill>
                  <a:prstClr val="black"/>
                </a:solidFill>
              </a:rPr>
              <a:t>23</a:t>
            </a:fld>
            <a:endParaRPr lang="en-AU">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a:t>自然选择只能在生物现存特征上作筛选，却不能创造新特征。换一句话说，当有长毛和短毛的特征可以供选择时，自然选择才能在寒冷的环境中选择长毛狗。但等到第三代只有长毛狗时，哪怕气候回暖，自然选择也没有可选的了。</a:t>
            </a:r>
            <a:r>
              <a:rPr lang="zh-CN" altLang="en-AU" dirty="0"/>
              <a:t>（</a:t>
            </a:r>
            <a:r>
              <a:rPr lang="en-US" altLang="zh-CN" dirty="0"/>
              <a:t>P</a:t>
            </a:r>
            <a:r>
              <a:rPr lang="zh-CN" altLang="en-US" dirty="0"/>
              <a:t>击）</a:t>
            </a:r>
            <a:r>
              <a:rPr lang="en-AU" dirty="0"/>
              <a:t> 举个例子，我们知道阿拉斯加雪橇犬的毛发又长又密，尽管它们更适合在寒冷的环境中生活，但因为这个狗种已经没有短毛基因，所以哪怕在炎热的海南岛，它们的毛也还是那么长。</a:t>
            </a:r>
          </a:p>
        </p:txBody>
      </p:sp>
      <p:sp>
        <p:nvSpPr>
          <p:cNvPr id="4" name="Slide Number Placeholder 3"/>
          <p:cNvSpPr>
            <a:spLocks noGrp="1"/>
          </p:cNvSpPr>
          <p:nvPr>
            <p:ph type="sldNum" sz="quarter" idx="10"/>
          </p:nvPr>
        </p:nvSpPr>
        <p:spPr/>
        <p:txBody>
          <a:bodyPr/>
          <a:lstStyle/>
          <a:p>
            <a:fld id="{3F4E966C-F4EE-41BC-8D55-0D8147010C9E}" type="slidenum">
              <a:rPr lang="en-AU" smtClean="0">
                <a:solidFill>
                  <a:prstClr val="black"/>
                </a:solidFill>
              </a:rPr>
              <a:t>24</a:t>
            </a:fld>
            <a:endParaRPr lang="en-AU">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2.2.2. 自然选择和基因如何影响肤色？ </a:t>
            </a:r>
          </a:p>
          <a:p>
            <a:r>
              <a:rPr lang="zh-CN" altLang="en-US"/>
              <a:t>肤色也是一样的，在阳光猛烈的地区，自然选择很可能会选择深肤色的个体，因为深色皮肤的黑色素比较多，能保护皮肤免受紫外线的伤害。但在日照比较少的地方，自然选择很可能会选择浅肤色的个体。因为阳光能让皮肤产生维生素 D，而且浅色皮肤比黑色皮肤更加有利于维生素D 的合成，能保护人免患软骨病和一些癌症。我们看到现在北欧居住的多是浅肤色的人；而在非洲和赤道附近居住的人的皮肤颜色相对要深一点。这其中自然选择起了一些作用，但我们可不要把自然选择神化了，以为是它创造了肤色。</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自然选择根本没有制造肤色，它只是启动了人体内已经存在的、原有的肤色色素机制罢了。换一句话说，只有当有各种肤色基因可供选择时，自然选择才有选择的余地；但当一个群体只有一种肤色基因时，自然选择也发挥不了作用，因为它没有可选项了。</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就好像在玩类似“斗地主”的扑克牌，在你刚拿到牌时，因为你的牌多，自由选择的范围就大。你可以根据你上家出的牌，自由选择出什么牌，例如：三带一、同花顺、对子或者单张。但随着你手里的牌越出越少，你的选择也就越来越有限。</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到你只剩下最后一张牌的时候，你就没有选择了。</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肤色本质上是由基因决定的。那是为什么白种人搬去赤道居住也还是白人，不会因为阳光猛烈就变成黑人。比如：浅肤色的南美原住民在搬去赤道居住后，也还保持着他们原本的肤色。因为南美原住民已经失去了深肤色的基因信息，所以自然选择也不能让他们的肤色变深。同样，黑种人搬去日照少的加拿大居住也还是黑人，自然选择不能让爱斯基摩人的肤色变浅，因为形成生物特性的决定性因素是基因。</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a:t>再回到长毛狗的例子。看，第一、二代都有长毛基因和短毛基因；但到了第三代，就只有长毛基因了，那是为什么整个种群后来只能生出长毛狗，</a:t>
            </a:r>
            <a:r>
              <a:rPr lang="zh-CN" altLang="en-AU" dirty="0"/>
              <a:t>（</a:t>
            </a:r>
            <a:r>
              <a:rPr lang="en-US" altLang="zh-CN" dirty="0"/>
              <a:t>P</a:t>
            </a:r>
            <a:r>
              <a:rPr lang="zh-CN" altLang="en-US" dirty="0"/>
              <a:t>击）</a:t>
            </a:r>
            <a:r>
              <a:rPr lang="en-AU" dirty="0"/>
              <a:t>因为短毛基因已经从这个狗群中失去了。你发现了吗？不同的狗种的产生是遗传信息的减少所导致的。</a:t>
            </a:r>
          </a:p>
        </p:txBody>
      </p:sp>
      <p:sp>
        <p:nvSpPr>
          <p:cNvPr id="4" name="Slide Number Placeholder 3"/>
          <p:cNvSpPr>
            <a:spLocks noGrp="1"/>
          </p:cNvSpPr>
          <p:nvPr>
            <p:ph type="sldNum" sz="quarter" idx="10"/>
          </p:nvPr>
        </p:nvSpPr>
        <p:spPr/>
        <p:txBody>
          <a:bodyPr/>
          <a:lstStyle/>
          <a:p>
            <a:fld id="{3F4E966C-F4EE-41BC-8D55-0D8147010C9E}" type="slidenum">
              <a:rPr lang="en-AU" smtClean="0">
                <a:solidFill>
                  <a:prstClr val="black"/>
                </a:solidFill>
              </a:rPr>
              <a:t>30</a:t>
            </a:fld>
            <a:endParaRPr lang="en-AU">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同样，不同人种的产生也是基因信息的减少所导致的，而不是进化产生的。以头发的颜色为例子吧。东亚人的头发都是黑色的，但欧洲人的头发却有各种颜色，从淡金黄色到全黑的都有。怎么会这样呢？</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回答是：那些迁到东亚的人要么是碰巧没有携带多种发色的基因，要么是后来失去了这种基因。因为这批人在地域上和其他群体隔离，所以他们也没有办法重新恢复他们遗失的多发色基因。主流遗传学家，即使是那些相信进化论的科学家也赞同这种现象在一个群体中是常见的情况。其实，所有人种的特征都是由这些基因的重新组合造成的。</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2.3. 人类只有一个“人种”</a:t>
            </a:r>
          </a:p>
          <a:p>
            <a:r>
              <a:rPr lang="zh-CN" altLang="en-US"/>
              <a:t>虽然人有各种外形特征，但实际的情况是：头发的颜色、皮肤的颜色等差异都无关紧要，因为世上只有一个族群，那就是人类。神在使徒行传就告诉我们：“他（神）从一本造出万族的人”。</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所以无论是白种人、黄种人、黑种人，或已经灭绝的尼安德特人、直立人等其实都是亚当夏娃的后代。现在的人种都来自亚当夏娃和挪亚一家。</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2.4. 线粒体夏娃支持圣经关于人类起源的记载</a:t>
            </a:r>
          </a:p>
          <a:p>
            <a:r>
              <a:rPr lang="zh-CN" altLang="en-US"/>
              <a:t>现代科学已经解释了不同肤色是怎么形成的。除了肤色，现代科学还证明了圣经所说的另外一件事，那就是所有人类都起源于同一位母亲。原来在细胞中，我们基因的一个部分完全来自母亲，这被称为线粒体DNA。通过对比全球各地人类线粒体 DNA 的信息，主流进化论科学家发现全人类都是同一位女性始祖的后代。有趣的是，虽然这些进化论科学家不相信圣经，但还是按照他们的文化背景，把这位女性祖先命名为线粒体夏娃。这是上个世纪 90 年代的遗传学发现，这个研究结果完全支持圣经所说的“他（神）从一本造出万族的人”！</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关于人种的起源问题，创造论科学家的预测是：全人类源于几位共同祖先。进化论科学家的预测却是：人是从不同地方的不同人种进化来的。后来进化论科学家随着证据的改变而逐渐改变这个说法，到了现在，他们也开始认同全人类是源于几位共同祖先了。看到了吗？不相信圣经的科学家需要根据“时代”的发现来不断修正他们的说法，但相信圣经的科学家却不用，因为圣经是准确的，而且真实的科学往往会支持圣经的记载。</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圣经告诉我们全人类的第一个女祖先是夏娃，在大洪水事件之后，人类通过挪亚一家八口迎来了第二个全新的开始。所以挪亚下方舟后，全人类从挪亚的三个儿媳妇开始重新繁衍。按照圣经的历史记载，人类可以被划分为这三个妇女的后代。</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知道吗？最近遗传学的研究也支持这个观点，遗传学家发现全球各地的不同人种可以划分为三到四个女性的后代，而且这几个女性的后代分别分散在世界的不同区域。如果这些发现是正确的，那么她们无疑是挪亚的三个儿媳；如果有第四个女祖先，也许就要算上挪亚的妻子了。对于进化论科学家来说，这些科学发现会让他们感到震惊；但对于创造论科学家来说，这却是他们意料之中的，因为圣经的记载的确是人类真实的历史。</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看这幅图，这是最近进化论科学家发表出来的，为的是说明整个人类的发展过程。这幅图是按照所有人种源于四位女祖先画的，每一种颜色代表从一位女祖先繁衍的后代。按照这幅图，蓝色地区的人群是从一个女祖先繁衍来的，绿色地区的人群是从另一个女祖先繁衍来的，黄色地区的人群又是从另一个女祖先繁衍来的等等。这四群人最初分布在非洲、欧洲、亚洲和中东这四个区域，后来才从欧洲或是中东逐渐发展到北美和南美。主流科学家曾说人类是从亚洲分散的，但是最近他们又提到是从非洲分散到四处的。当然，了解圣经的人就知道：实际上人类是从亚洲和非洲的交界，就是现在的中东地区分散的，因为那就是巴别塔所在的位置。发现了吗？这些研究虽然完全是主流进化论科学家做出来的，但这些发现却惊人地符合圣经的记载。尽管这些进化论科学家的时间框架和创造论科学家的有很大出入，但是这两个实际的科研结果却是和圣经一致的。关于时间框架，我们下节课会具体学习。</a:t>
            </a:r>
          </a:p>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现在让我们回答今天的学习大纲，请问如果再有同学挑战你说：“如果没有进化，那不同人种是从哪里来的？”你会怎么回答？（等候学生回答）（</a:t>
            </a:r>
            <a:r>
              <a:rPr lang="en-US" altLang="zh-CN"/>
              <a:t>P</a:t>
            </a:r>
            <a:r>
              <a:rPr lang="zh-CN" altLang="en-US"/>
              <a:t>击）回答是：所有人种都是从亚当夏娃繁衍来的。他们是在地域隔离的作用下，通过亚当夏娃基因的重新组合和自然选择，产生的有固定特征的不同族群。而且，主流科学家在遗传学上的发现也充分支持这个答案。</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 该隐和谁结婚？</a:t>
            </a:r>
          </a:p>
          <a:p>
            <a:r>
              <a:rPr lang="zh-CN" altLang="en-US"/>
              <a:t>接下来我们看第二个问题：如果所有人类都是通过亚当和夏娃繁衍的，</a:t>
            </a:r>
          </a:p>
          <a:p>
            <a:r>
              <a:rPr lang="zh-CN" altLang="en-US"/>
              <a:t>那么亚当和夏娃生的孩子，比如该隐，又是和谁结的婚呢？这个问题曾经难倒了很多人，甚至有些信徒因为回答不出这个问题而在公众场合受到羞辱。也有一些慕道友，因为没有找到人能回答“该隐从哪里娶了他的妻子”这个问题，而放弃了进一步的寻求。所以作为基督徒，我们的确要常做准备，以温柔敬畏的心回答人心中的疑问。 （</a:t>
            </a:r>
            <a:r>
              <a:rPr lang="en-US" altLang="zh-CN"/>
              <a:t>P</a:t>
            </a:r>
            <a:r>
              <a:rPr lang="zh-CN" altLang="en-US"/>
              <a:t>击）这个问题的直接回答是：亚当和夏娃的孩子和自己的亲兄弟姐妹结婚。</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3.1. 近亲结婚可行吗？</a:t>
            </a:r>
          </a:p>
          <a:p>
            <a:r>
              <a:rPr lang="zh-CN" altLang="en-US"/>
              <a:t>你可能会说：那不是近亲结婚吗？怎么可能？科学家发现，近亲结婚的夫妻双方有太多相似的遗传因子，很多有害的隐性基因会表达出来，导致他们先天畸形、患上遗传病甚至夭折。 （</a:t>
            </a:r>
            <a:r>
              <a:rPr lang="en-US" altLang="zh-CN"/>
              <a:t>P</a:t>
            </a:r>
            <a:r>
              <a:rPr lang="zh-CN" altLang="en-US"/>
              <a:t>击）所以中国婚姻法的第二章第七条才明文规定：直系血亲和三代以内的旁系血亲禁止结婚。</a:t>
            </a:r>
          </a:p>
          <a:p>
            <a:endParaRPr lang="zh-CN" altLang="en-US" b="1"/>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kumimoji="1" b="0"/>
              <a:t>但是在世界早期，神创造亚当夏娃的时候，一切都甚好！还记得我们在第 2 课人类简史（上）那课学到的内容吗？在伊甸园，一切甚好。人类基因组是完美的，一个突变都没有，突变是在人的堕落和上帝咒诅世界后开始的。所以在世界早期，近亲结婚不是问题，该隐也可以和亲姐妹结婚。</a:t>
            </a:r>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但是慢慢的，随着人类基因突变的累积增加，近亲结婚就变得不再安全，（</a:t>
            </a:r>
            <a:r>
              <a:rPr lang="en-US" altLang="zh-CN"/>
              <a:t>P</a:t>
            </a:r>
            <a:r>
              <a:rPr lang="zh-CN" altLang="en-US"/>
              <a:t>击）于是神也让摩西颁布禁止近亲结婚的法令：利未记 18:9 你的姊妹，不拘是异母同父的，是异父同母的……都不可露她们的下体【即不可娶】。所以事情演变到今天，近亲结婚就成为一件圣经和法律都明文禁止的事了。近亲结婚最根本的问题是基因突变。</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b="1" dirty="0"/>
              <a:t>3.2. 人的寿命会越来越长还是越来越短？</a:t>
            </a:r>
          </a:p>
          <a:p>
            <a:pPr marL="0" marR="0" indent="0" algn="l" defTabSz="914400" rtl="0" eaLnBrk="1" fontAlgn="auto" latinLnBrk="0" hangingPunct="1">
              <a:lnSpc>
                <a:spcPct val="100000"/>
              </a:lnSpc>
              <a:spcBef>
                <a:spcPts val="0"/>
              </a:spcBef>
              <a:spcAft>
                <a:spcPts val="0"/>
              </a:spcAft>
              <a:buClrTx/>
              <a:buSzTx/>
              <a:buFontTx/>
              <a:buNone/>
              <a:defRPr/>
            </a:pPr>
            <a:r>
              <a:rPr lang="en-US" dirty="0"/>
              <a:t>其实从世界最初人能近亲结婚到现在不能近亲结婚，我们就能看到整个人类的基因是在走下坡路。随着突变的增多，人类的疾病会增多，寿命也会减少。在亚当时代，人普遍可以活到八、九百岁，挪亚五百岁还在生孩子。但是由于基因突变，到了亚伯拉罕的时代，人就只能活到 100多岁了。而到了今天，人的平均寿命只有 70 来岁。</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t>45</a:t>
            </a:fld>
            <a:endParaRPr lang="zh-CN" alt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当然比起几百年前的人，现在人的平均寿命似乎更长一点，但这主要是因为现代科技和医疗手段比过去发达，饮食条件也远比过去要好。比如，在几百年前患心脏病的中老年人基本都会很快死去，但现在却能通过手术治疗，让他们的寿命延长甚至几十年。再比如说：过去的乳腺癌、宫颈癌、肺结核等都是治不好的病，但现在这些病都有很好的治疗方法，有的甚至能痊愈。再加上现在全球的食物供应、存储，以及交通、卫生条件等都比过去好，所以人的寿命也能延长一些。</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但是如果撇开这些弹性因素，单看基因的话，你会发现：整个人类的基因组都在退化，遗传信息在慢慢地消失。等到这些遗传信息消失到一定程度的时候，人的平均寿命都会降低。最后，物种也会慢慢走向灭亡。</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3.3. 人类的基因组在退化，人类在走向灭亡</a:t>
            </a:r>
          </a:p>
          <a:p>
            <a:r>
              <a:rPr lang="zh-CN" altLang="en-US"/>
              <a:t>这个说法并不是人空口说的，而是现代遗传学的发现。约翰 • 圣弗德教授是一位常春藤大学的遗传学家，在应用遗传学的领域有很高的成就，其中转基因技术就是由他所在的团队最早发明的。约翰 • 圣弗德博士原来是无神论者和进化论者，但是他在基因学的一个新发现彻底改写了他的晚年生活，他发现了什么？我们一起来看看：</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a:t>
            </a:r>
            <a:r>
              <a:rPr lang="en-US" altLang="zh-CN"/>
              <a:t>P</a:t>
            </a:r>
            <a:r>
              <a:rPr lang="zh-CN" altLang="en-US"/>
              <a:t>击） 观看视频：《从基因退化看人类退化》</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视频讲解：遗传学的研究表明：平均来看，传到下一代的新突变至少有一百个，也很可能是这个数字的两倍。坏突变在不断增加累积，而且还会遗传给后代。</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因为这个过程发生在每一个个体中，所以整个人类的基因实际是在不断退化。所以基因突变不是个人的问题，而是整个人类的问题。如果你想更深入了解这个话题，可以读一读圣弗德博士写的书：《退化论——基因熵与基因组的奥秘》，网上可以免费下载（网址：www.chuangzaolun.com）。</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约翰 • 圣弗德博士看到人类基因像一辆生锈的汽车，会越来越坏。这让他震惊，他想：“如果基因是在退化，那我们的种族就不是在进化。”基于他多年的研究结果，最后他选择放弃相信进化论，转而相信了圣经。</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但这个过程可真不容易，他在《退化论》的序言中写道：“在我职业生涯的后期，我做了一件对于康奈尔大学的教授来说似乎不可思议的事，我开始怀疑基本公理【即：进化论】。</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我这样做的时候怀着极大的恐惧和不安……其后果可能不堪设想，甚至可能导致自己被驱逐出学术界。我虽然在自己的专业领域应用遗传学已取得相当的成就和认可，但这样做将意味着冒险……我该怎么办？……</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我进行的每种客观分析都让我确信基本公理【即进化论】显然是错误的。所以现在，无论会有什么后果，我都要大声地说：‘皇帝没有穿衣服。’</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……人类基因组必会随着时间而退化，认识到这一冷酷的现实……这应当促使我们每一个人反省：自己对未来的希望是基于什么？”</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请问你对未来的希望是基于什么？认真地面对这个问题并不容易，但是忽视这个问题继续不痛不痒地生活却会让你更加痛苦。</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因为约翰 • 圣弗德的研究结果表明：人类正在走向毁灭；物种会慢慢灭亡。突变会导致死亡，这与圣经所说的“人人都有一死，死后且有审判”也是一致的。</a:t>
            </a:r>
          </a:p>
          <a:p>
            <a:r>
              <a:rPr lang="zh-CN" altLang="en-US"/>
              <a:t>面对整个人类基因的退化和自己的死亡，约翰 • 圣弗德教授在痛苦挣扎后，确认了真理，选择认罪悔改，相信圣经中的上帝，好逃避自己死后的审判。你也可以像约翰 • 圣弗德教授做出一样的选择。神正在张开双臂欢迎你，问题是：你愿意吗？让我们一起祷告！</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4．总结</a:t>
            </a:r>
          </a:p>
          <a:p>
            <a:r>
              <a:rPr lang="zh-CN" altLang="en-US"/>
              <a:t>最后让我们来通过问答的方式梳理一下今天的主要内容。（老师可以使用点名提问或者集体提问的方式。）</a:t>
            </a:r>
          </a:p>
          <a:p>
            <a:r>
              <a:rPr lang="zh-CN" altLang="en-US"/>
              <a:t> 1. 人种是进化来的吗？</a:t>
            </a:r>
          </a:p>
          <a:p>
            <a:r>
              <a:rPr lang="zh-CN" altLang="en-US"/>
              <a:t>（</a:t>
            </a:r>
            <a:r>
              <a:rPr lang="en-US" altLang="zh-CN"/>
              <a:t>P</a:t>
            </a:r>
            <a:r>
              <a:rPr lang="zh-CN" altLang="en-US"/>
              <a:t>击）答：人种不是进化来的，而是从亚当夏娃繁衍来的。</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2. 人种是怎么形成的？</a:t>
            </a:r>
          </a:p>
          <a:p>
            <a:r>
              <a:rPr lang="zh-CN" altLang="en-US"/>
              <a:t>（</a:t>
            </a:r>
            <a:r>
              <a:rPr lang="en-US" altLang="zh-CN"/>
              <a:t>P</a:t>
            </a:r>
            <a:r>
              <a:rPr lang="zh-CN" altLang="en-US"/>
              <a:t>击）答：人种是在地域隔离的作用下，通过亚当夏娃基因的重新组合和自然选择，产生了族群的固定特征形成的。</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3. 该隐是和谁结的婚？</a:t>
            </a:r>
          </a:p>
          <a:p>
            <a:r>
              <a:rPr lang="zh-CN" altLang="en-US"/>
              <a:t>（</a:t>
            </a:r>
            <a:r>
              <a:rPr lang="en-US" altLang="zh-CN"/>
              <a:t>P</a:t>
            </a:r>
            <a:r>
              <a:rPr lang="zh-CN" altLang="en-US"/>
              <a:t>击）答：该隐是和自己的亲姐妹结的婚。</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4. 为什么近亲结婚在世界早期不是问题，在今天却被禁止？</a:t>
            </a:r>
          </a:p>
          <a:p>
            <a:r>
              <a:rPr lang="zh-CN" altLang="en-US"/>
              <a:t>（</a:t>
            </a:r>
            <a:r>
              <a:rPr lang="en-US" altLang="zh-CN"/>
              <a:t>P</a:t>
            </a:r>
            <a:r>
              <a:rPr lang="zh-CN" altLang="en-US"/>
              <a:t>击）答：因为神创造亚当夏娃的时候，一切都甚好！在世界早期，人类基因组几乎没有突变，所以近亲结婚不是问题。后来由于基因突变，近亲结婚的夫妻双方有太多相似的有害的隐性基因会表达出来，导致他们先天畸形、患上遗传病甚至夭折，所以今天近亲结婚被禁止。</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5. 人类基因组是在进化还是在退化？</a:t>
            </a:r>
          </a:p>
          <a:p>
            <a:r>
              <a:rPr lang="zh-CN" altLang="en-US"/>
              <a:t>（</a:t>
            </a:r>
            <a:r>
              <a:rPr lang="en-US" altLang="zh-CN"/>
              <a:t>P</a:t>
            </a:r>
            <a:r>
              <a:rPr lang="zh-CN" altLang="en-US"/>
              <a:t>击）答：整个人类基因组在退化，人类在走向灭亡。</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祷告结束。</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课后习题：种族歧视的根由和后果是什么？</a:t>
            </a:r>
          </a:p>
          <a:p>
            <a:r>
              <a:rPr lang="zh-CN" altLang="en-US"/>
              <a:t>一、阅读段落，回答问题。</a:t>
            </a:r>
          </a:p>
          <a:p>
            <a:r>
              <a:rPr lang="zh-CN" altLang="en-US"/>
              <a:t>种族歧视的根由和后果是什么？</a:t>
            </a:r>
          </a:p>
          <a:p>
            <a:r>
              <a:rPr lang="zh-CN" altLang="en-US"/>
              <a:t>即便是在现代社会，还是有很多人持有种族歧视观点，认为某些种族是低级的甚至是“次人类”。造成这种现象的根本原因是因为最先主张种族歧视的人认为不同的族群是独立进化来的。他们误以为不同的群体处于不同的进化阶段，所以有些人要比另外一些人更为落后。按照进化论“优胜劣汰，适者生存”的思想来看，那些进化得更先进的人群理所应当比落后的人群使用更多自然界的资源。这种进化论的错误思维促使希特勒设立毒气室，屠杀“劣等民族”，为要建立“优等民族”。</a:t>
            </a:r>
          </a:p>
          <a:p>
            <a:r>
              <a:rPr lang="zh-CN" altLang="en-US"/>
              <a:t>但圣经从不允许种族歧视。圣经清楚地教导我们人类只有一个种族，而且人类拥有共同的祖先——亚当和夏娃。</a:t>
            </a:r>
          </a:p>
          <a:p>
            <a:r>
              <a:rPr lang="zh-CN" altLang="en-US"/>
              <a:t>使徒行传 17:26 他 [ 上帝 ] 从一个本（本：有古卷是血脉）源造出了万族来，使他们住在整个大地上，并且定了他们的期限和居住的疆界。（圣经新译本）</a:t>
            </a:r>
          </a:p>
          <a:p>
            <a:r>
              <a:rPr lang="zh-CN" altLang="en-US"/>
              <a:t>不但如此，圣经也反对任何人抬高或贬低其他人，马太福音 18:10 明确教导“你们要小心，不可轻看这小子里的一个”。</a:t>
            </a:r>
          </a:p>
          <a:p>
            <a:r>
              <a:rPr lang="zh-CN" altLang="en-US"/>
              <a:t>1. 种族歧视的根由是什么？</a:t>
            </a:r>
          </a:p>
          <a:p>
            <a:r>
              <a:rPr lang="zh-CN" altLang="en-US"/>
              <a:t>根由是进化论的思想。这种思想认为不同的族群是独立进化而来，有些人会比另外一些人进化得更高级或低级，所以就有了种族歧视。</a:t>
            </a:r>
          </a:p>
          <a:p>
            <a:r>
              <a:rPr lang="zh-CN" altLang="en-US"/>
              <a:t>2. 种族歧视的后果是什么？</a:t>
            </a:r>
          </a:p>
          <a:p>
            <a:r>
              <a:rPr lang="zh-CN" altLang="en-US"/>
              <a:t>后果是人类彼此的伤害和纷争。这种进化论的错误思维促使希特勒设立毒气室，屠杀“劣等民族”，为要建立“优等民族”。</a:t>
            </a:r>
          </a:p>
          <a:p>
            <a:r>
              <a:rPr lang="zh-CN" altLang="en-US"/>
              <a:t>3. 圣经对于种族歧视的立场是什么？</a:t>
            </a:r>
          </a:p>
          <a:p>
            <a:r>
              <a:rPr lang="zh-CN" altLang="en-US"/>
              <a:t>圣经从不允许种族歧视，圣经清楚地教导我们人类只有一个种族，而且每个种族都要彼此相爱。</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7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a:xfrm>
            <a:off x="628650" y="6356353"/>
            <a:ext cx="2057400" cy="365125"/>
          </a:xfrm>
          <a:prstGeom prst="rect">
            <a:avLst/>
          </a:prstGeom>
        </p:spPr>
        <p:txBody>
          <a:bodyPr/>
          <a:lstStyle/>
          <a:p>
            <a:fld id="{2B2B2E71-A160-4E34-9170-B6B43D8607AB}" type="datetimeFigureOut">
              <a:rPr lang="zh-CN" altLang="en-US" smtClean="0"/>
              <a:t>2025/9/3</a:t>
            </a:fld>
            <a:endParaRPr lang="zh-CN" altLang="en-US"/>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63145" y="6356353"/>
            <a:ext cx="2057400" cy="365125"/>
          </a:xfrm>
          <a:prstGeom prst="rect">
            <a:avLst/>
          </a:prstGeom>
        </p:spPr>
        <p:txBody>
          <a:bodyPr/>
          <a:lstStyle/>
          <a:p>
            <a:fld id="{AB3E43D0-2D7A-4DAC-88A4-4CF6FD2E1D0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比较">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pic>
        <p:nvPicPr>
          <p:cNvPr id="8" name="图片 7" descr="底板-浅色4.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6"/>
            <a:ext cx="9144000" cy="683428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0"/>
                <a:lumOff val="100000"/>
                <a:alpha val="66000"/>
              </a:schemeClr>
            </a:gs>
            <a:gs pos="35000">
              <a:schemeClr val="accent3">
                <a:lumMod val="0"/>
                <a:lumOff val="100000"/>
              </a:schemeClr>
            </a:gs>
            <a:gs pos="100000">
              <a:schemeClr val="bg1">
                <a:lumMod val="92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714404"/>
            <a:ext cx="7886700" cy="714404"/>
          </a:xfrm>
          <a:prstGeom prst="rect">
            <a:avLst/>
          </a:prstGeom>
        </p:spPr>
        <p:txBody>
          <a:bodyPr vert="horz" wrap="none" lIns="0" tIns="0" rIns="0" bIns="0" rtlCol="0" anchor="t" anchorCtr="0">
            <a:noAutofit/>
          </a:bodyPr>
          <a:lstStyle/>
          <a:p>
            <a:r>
              <a:rPr lang="zh-CN" altLang="en-US"/>
              <a:t>单击此处编辑母版标题样式</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6858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1.jpe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jpeg"/><Relationship Id="rId18" Type="http://schemas.openxmlformats.org/officeDocument/2006/relationships/image" Target="../media/image27.jpeg"/><Relationship Id="rId3" Type="http://schemas.openxmlformats.org/officeDocument/2006/relationships/image" Target="../media/image12.jpeg"/><Relationship Id="rId21" Type="http://schemas.openxmlformats.org/officeDocument/2006/relationships/image" Target="../media/image30.jpeg"/><Relationship Id="rId7" Type="http://schemas.openxmlformats.org/officeDocument/2006/relationships/image" Target="../media/image16.jpeg"/><Relationship Id="rId12" Type="http://schemas.openxmlformats.org/officeDocument/2006/relationships/image" Target="../media/image21.jpeg"/><Relationship Id="rId17" Type="http://schemas.openxmlformats.org/officeDocument/2006/relationships/image" Target="../media/image26.jpeg"/><Relationship Id="rId2" Type="http://schemas.openxmlformats.org/officeDocument/2006/relationships/notesSlide" Target="../notesSlides/notesSlide5.xml"/><Relationship Id="rId16" Type="http://schemas.openxmlformats.org/officeDocument/2006/relationships/image" Target="../media/image25.jpeg"/><Relationship Id="rId20" Type="http://schemas.openxmlformats.org/officeDocument/2006/relationships/image" Target="../media/image29.jpeg"/><Relationship Id="rId1" Type="http://schemas.openxmlformats.org/officeDocument/2006/relationships/slideLayout" Target="../slideLayouts/slideLayout4.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jpeg"/><Relationship Id="rId15" Type="http://schemas.openxmlformats.org/officeDocument/2006/relationships/image" Target="../media/image24.jpeg"/><Relationship Id="rId10" Type="http://schemas.openxmlformats.org/officeDocument/2006/relationships/image" Target="../media/image19.jpeg"/><Relationship Id="rId19" Type="http://schemas.openxmlformats.org/officeDocument/2006/relationships/image" Target="../media/image28.jpeg"/><Relationship Id="rId4" Type="http://schemas.openxmlformats.org/officeDocument/2006/relationships/image" Target="../media/image13.jpeg"/><Relationship Id="rId9" Type="http://schemas.openxmlformats.org/officeDocument/2006/relationships/image" Target="../media/image18.jpeg"/><Relationship Id="rId14" Type="http://schemas.openxmlformats.org/officeDocument/2006/relationships/image" Target="../media/image23.jpeg"/><Relationship Id="rId22" Type="http://schemas.openxmlformats.org/officeDocument/2006/relationships/image" Target="../media/image31.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jpe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2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4.png"/><Relationship Id="rId7"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4.jpeg"/><Relationship Id="rId9"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5.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s>
</file>

<file path=ppt/slides/_rels/slide2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2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78.jpeg"/><Relationship Id="rId4" Type="http://schemas.openxmlformats.org/officeDocument/2006/relationships/image" Target="../media/image77.jpeg"/></Relationships>
</file>

<file path=ppt/slides/_rels/slide3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4.png"/><Relationship Id="rId7"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4.jpeg"/><Relationship Id="rId9"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32.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2.jpeg"/><Relationship Id="rId4" Type="http://schemas.openxmlformats.org/officeDocument/2006/relationships/image" Target="../media/image67.jpeg"/></Relationships>
</file>

<file path=ppt/slides/_rels/slide3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10.png"/><Relationship Id="rId5" Type="http://schemas.openxmlformats.org/officeDocument/2006/relationships/image" Target="../media/image86.png"/><Relationship Id="rId10" Type="http://schemas.openxmlformats.org/officeDocument/2006/relationships/image" Target="../media/image9.png"/><Relationship Id="rId4" Type="http://schemas.openxmlformats.org/officeDocument/2006/relationships/image" Target="../media/image85.png"/><Relationship Id="rId9" Type="http://schemas.openxmlformats.org/officeDocument/2006/relationships/image" Target="../media/image90.png"/></Relationships>
</file>

<file path=ppt/slides/_rels/slide3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8.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8.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5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1.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3.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5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4.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5.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5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6.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5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03.jpeg"/></Relationships>
</file>

<file path=ppt/slides/_rels/slide5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2.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6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3.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6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5.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48824"/>
          <a:stretch>
            <a:fillRect/>
          </a:stretch>
        </p:blipFill>
        <p:spPr>
          <a:xfrm>
            <a:off x="4464496" y="11855"/>
            <a:ext cx="4679504" cy="6834289"/>
          </a:xfrm>
          <a:prstGeom prst="rect">
            <a:avLst/>
          </a:prstGeom>
        </p:spPr>
      </p:pic>
      <p:pic>
        <p:nvPicPr>
          <p:cNvPr id="4" name="图片 3"/>
          <p:cNvPicPr>
            <a:picLocks noChangeAspect="1"/>
          </p:cNvPicPr>
          <p:nvPr/>
        </p:nvPicPr>
        <p:blipFill>
          <a:blip r:embed="rId4"/>
          <a:stretch>
            <a:fillRect/>
          </a:stretch>
        </p:blipFill>
        <p:spPr>
          <a:xfrm>
            <a:off x="179512" y="1758461"/>
            <a:ext cx="4000719" cy="3499337"/>
          </a:xfrm>
          <a:prstGeom prst="rect">
            <a:avLst/>
          </a:prstGeom>
        </p:spPr>
      </p:pic>
      <p:sp>
        <p:nvSpPr>
          <p:cNvPr id="5" name="文本框 4"/>
          <p:cNvSpPr txBox="1"/>
          <p:nvPr/>
        </p:nvSpPr>
        <p:spPr>
          <a:xfrm>
            <a:off x="557263" y="2996952"/>
            <a:ext cx="3262433" cy="1412694"/>
          </a:xfrm>
          <a:prstGeom prst="rect">
            <a:avLst/>
          </a:prstGeom>
          <a:noFill/>
        </p:spPr>
        <p:txBody>
          <a:bodyPr wrap="none" rtlCol="0">
            <a:spAutoFit/>
          </a:bodyPr>
          <a:lstStyle/>
          <a:p>
            <a:pPr algn="ctr">
              <a:lnSpc>
                <a:spcPts val="3880"/>
              </a:lnSpc>
            </a:pPr>
            <a:r>
              <a:rPr kumimoji="1" lang="zh-CN" altLang="en-US" sz="4000" b="1" dirty="0">
                <a:solidFill>
                  <a:srgbClr val="002060"/>
                </a:solidFill>
                <a:latin typeface="微软雅黑" panose="020B0503020204020204" pitchFamily="34" charset="-122"/>
                <a:ea typeface="微软雅黑" panose="020B0503020204020204" pitchFamily="34" charset="-122"/>
              </a:rPr>
              <a:t>只有一个人种</a:t>
            </a:r>
            <a:endParaRPr kumimoji="1" lang="en-US" altLang="zh-CN" sz="4000" b="1" dirty="0">
              <a:solidFill>
                <a:srgbClr val="002060"/>
              </a:solidFill>
              <a:latin typeface="微软雅黑" panose="020B0503020204020204" pitchFamily="34" charset="-122"/>
              <a:ea typeface="微软雅黑" panose="020B0503020204020204" pitchFamily="34" charset="-122"/>
            </a:endParaRPr>
          </a:p>
          <a:p>
            <a:pPr algn="ctr">
              <a:lnSpc>
                <a:spcPts val="2860"/>
              </a:lnSpc>
            </a:pPr>
            <a:r>
              <a:rPr kumimoji="1" lang="zh-CN" altLang="en-US" sz="2000" b="1" dirty="0">
                <a:solidFill>
                  <a:srgbClr val="002060"/>
                </a:solidFill>
                <a:latin typeface="微软雅黑" panose="020B0503020204020204" pitchFamily="34" charset="-122"/>
                <a:ea typeface="微软雅黑" panose="020B0503020204020204" pitchFamily="34" charset="-122"/>
              </a:rPr>
              <a:t>使徒行传</a:t>
            </a:r>
            <a:r>
              <a:rPr kumimoji="1" lang="en-US" altLang="zh-CN" sz="2000" b="1" dirty="0">
                <a:solidFill>
                  <a:srgbClr val="002060"/>
                </a:solidFill>
                <a:latin typeface="微软雅黑" panose="020B0503020204020204" pitchFamily="34" charset="-122"/>
                <a:ea typeface="微软雅黑" panose="020B0503020204020204" pitchFamily="34" charset="-122"/>
              </a:rPr>
              <a:t>17:26-27</a:t>
            </a:r>
          </a:p>
          <a:p>
            <a:pPr algn="ctr">
              <a:lnSpc>
                <a:spcPts val="3860"/>
              </a:lnSpc>
            </a:pPr>
            <a:r>
              <a:rPr kumimoji="1" lang="zh-CN" altLang="en-US" sz="2400" b="1" dirty="0">
                <a:solidFill>
                  <a:srgbClr val="002060"/>
                </a:solidFill>
                <a:latin typeface="微软雅黑" panose="020B0503020204020204" pitchFamily="34" charset="-122"/>
                <a:ea typeface="微软雅黑" panose="020B0503020204020204" pitchFamily="34" charset="-122"/>
              </a:rPr>
              <a:t>第</a:t>
            </a:r>
            <a:r>
              <a:rPr kumimoji="1" lang="en-US" altLang="zh-CN" sz="2400" b="1" dirty="0">
                <a:solidFill>
                  <a:srgbClr val="002060"/>
                </a:solidFill>
                <a:latin typeface="微软雅黑" panose="020B0503020204020204" pitchFamily="34" charset="-122"/>
                <a:ea typeface="微软雅黑" panose="020B0503020204020204" pitchFamily="34" charset="-122"/>
              </a:rPr>
              <a:t>11</a:t>
            </a:r>
            <a:r>
              <a:rPr kumimoji="1" lang="zh-CN" altLang="en-US" sz="2400" b="1" dirty="0">
                <a:solidFill>
                  <a:srgbClr val="002060"/>
                </a:solidFill>
                <a:latin typeface="微软雅黑" panose="020B0503020204020204" pitchFamily="34" charset="-122"/>
                <a:ea typeface="微软雅黑" panose="020B0503020204020204" pitchFamily="34" charset="-122"/>
              </a:rPr>
              <a:t>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p:cNvCxnSpPr/>
          <p:nvPr/>
        </p:nvCxnSpPr>
        <p:spPr>
          <a:xfrm>
            <a:off x="698155" y="2079522"/>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5805264"/>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079522"/>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079522"/>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3"/>
          <p:cNvSpPr txBox="1"/>
          <p:nvPr/>
        </p:nvSpPr>
        <p:spPr>
          <a:xfrm>
            <a:off x="0" y="418735"/>
            <a:ext cx="9144000" cy="1200329"/>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挑战 </a:t>
            </a:r>
            <a: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t>01</a:t>
            </a:r>
          </a:p>
          <a:p>
            <a:pPr algn="ct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15" name="TextBox 3"/>
          <p:cNvSpPr txBox="1"/>
          <p:nvPr/>
        </p:nvSpPr>
        <p:spPr>
          <a:xfrm>
            <a:off x="1076450" y="2328558"/>
            <a:ext cx="7316836" cy="1569660"/>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根据圣经的记载，全人类都源于亚当和夏娃，但今天全世界出现许多“种族”。如果没有进化，不同的人种是怎么来的？</a:t>
            </a:r>
          </a:p>
        </p:txBody>
      </p:sp>
      <p:pic>
        <p:nvPicPr>
          <p:cNvPr id="16" name="图片 15"/>
          <p:cNvPicPr>
            <a:picLocks noChangeAspect="1"/>
          </p:cNvPicPr>
          <p:nvPr/>
        </p:nvPicPr>
        <p:blipFill rotWithShape="1">
          <a:blip r:embed="rId3"/>
          <a:srcRect l="38822" t="7371" r="20768" b="51298"/>
          <a:stretch>
            <a:fillRect/>
          </a:stretch>
        </p:blipFill>
        <p:spPr>
          <a:xfrm>
            <a:off x="698155" y="1851323"/>
            <a:ext cx="544010" cy="530146"/>
          </a:xfrm>
          <a:prstGeom prst="rect">
            <a:avLst/>
          </a:prstGeom>
        </p:spPr>
      </p:pic>
      <p:pic>
        <p:nvPicPr>
          <p:cNvPr id="17" name="图片 16"/>
          <p:cNvPicPr>
            <a:picLocks noChangeAspect="1"/>
          </p:cNvPicPr>
          <p:nvPr/>
        </p:nvPicPr>
        <p:blipFill rotWithShape="1">
          <a:blip r:embed="rId4"/>
          <a:srcRect l="25549" t="49611" r="34040"/>
          <a:stretch>
            <a:fillRect/>
          </a:stretch>
        </p:blipFill>
        <p:spPr>
          <a:xfrm>
            <a:off x="7969796" y="5518973"/>
            <a:ext cx="544010" cy="646331"/>
          </a:xfrm>
          <a:prstGeom prst="rect">
            <a:avLst/>
          </a:prstGeom>
        </p:spPr>
      </p:pic>
      <p:grpSp>
        <p:nvGrpSpPr>
          <p:cNvPr id="2" name="组合 1"/>
          <p:cNvGrpSpPr/>
          <p:nvPr/>
        </p:nvGrpSpPr>
        <p:grpSpPr>
          <a:xfrm>
            <a:off x="698155" y="4423833"/>
            <a:ext cx="7815649" cy="1953947"/>
            <a:chOff x="698156" y="4423833"/>
            <a:chExt cx="7815649" cy="1953947"/>
          </a:xfrm>
        </p:grpSpPr>
        <p:pic>
          <p:nvPicPr>
            <p:cNvPr id="11" name="Picture 9" descr="fam_tree_blank"/>
            <p:cNvPicPr>
              <a:picLocks noChangeAspect="1" noChangeArrowheads="1"/>
            </p:cNvPicPr>
            <p:nvPr/>
          </p:nvPicPr>
          <p:blipFill rotWithShape="1">
            <a:blip r:embed="rId5" cstate="print"/>
            <a:srcRect l="-282" t="14705" r="1847" b="54583"/>
            <a:stretch>
              <a:fillRect/>
            </a:stretch>
          </p:blipFill>
          <p:spPr bwMode="auto">
            <a:xfrm>
              <a:off x="698156" y="4423833"/>
              <a:ext cx="7815649" cy="195394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4"/>
            <p:cNvSpPr txBox="1"/>
            <p:nvPr/>
          </p:nvSpPr>
          <p:spPr>
            <a:xfrm>
              <a:off x="5399117" y="4737868"/>
              <a:ext cx="225253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亚当和夏娃</a:t>
              </a:r>
              <a:endParaRPr kumimoji="0" 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4" name="TextBox 15"/>
            <p:cNvSpPr txBox="1"/>
            <p:nvPr/>
          </p:nvSpPr>
          <p:spPr>
            <a:xfrm>
              <a:off x="817076" y="5691878"/>
              <a:ext cx="225253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洪水前人类</a:t>
              </a:r>
              <a:endParaRPr kumimoji="0" 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303640" y="2710845"/>
            <a:ext cx="6728252" cy="40305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dirty="0">
                <a:latin typeface="微软雅黑" panose="020B0503020204020204" pitchFamily="34" charset="-122"/>
                <a:ea typeface="微软雅黑" panose="020B0503020204020204" pitchFamily="34" charset="-122"/>
              </a:rPr>
              <a:t>我们谁都知道近亲不能结婚，如果所有人类都是通过亚当和夏娃繁衍的，那么亚当和夏娃生的孩子又是和谁结的婚呢？</a:t>
            </a:r>
          </a:p>
          <a:p>
            <a:pPr marL="0" indent="0">
              <a:lnSpc>
                <a:spcPct val="100000"/>
              </a:lnSpc>
              <a:buNone/>
            </a:pPr>
            <a:endParaRPr lang="zh-CN" altLang="en-US" sz="3200" dirty="0">
              <a:latin typeface="微软雅黑" panose="020B0503020204020204" pitchFamily="34" charset="-122"/>
              <a:ea typeface="微软雅黑" panose="020B0503020204020204" pitchFamily="34" charset="-122"/>
            </a:endParaRPr>
          </a:p>
          <a:p>
            <a:pPr marL="0" indent="0">
              <a:lnSpc>
                <a:spcPct val="100000"/>
              </a:lnSpc>
              <a:buNone/>
            </a:pPr>
            <a:r>
              <a:rPr lang="zh-CN" altLang="en-US" sz="3200" dirty="0">
                <a:latin typeface="微软雅黑" panose="020B0503020204020204" pitchFamily="34" charset="-122"/>
                <a:ea typeface="微软雅黑" panose="020B0503020204020204" pitchFamily="34" charset="-122"/>
              </a:rPr>
              <a:t>换一个问法，</a:t>
            </a:r>
            <a:r>
              <a:rPr lang="zh-CN" altLang="en-US" sz="3200" b="1" dirty="0">
                <a:latin typeface="微软雅黑" panose="020B0503020204020204" pitchFamily="34" charset="-122"/>
                <a:ea typeface="微软雅黑" panose="020B0503020204020204" pitchFamily="34" charset="-122"/>
              </a:rPr>
              <a:t>该隐是和谁结的婚</a:t>
            </a:r>
            <a:r>
              <a:rPr lang="zh-CN" altLang="en-US" sz="3200" dirty="0">
                <a:latin typeface="微软雅黑" panose="020B0503020204020204" pitchFamily="34" charset="-122"/>
                <a:ea typeface="微软雅黑" panose="020B0503020204020204" pitchFamily="34" charset="-122"/>
              </a:rPr>
              <a:t>？</a:t>
            </a:r>
          </a:p>
        </p:txBody>
      </p:sp>
      <p:cxnSp>
        <p:nvCxnSpPr>
          <p:cNvPr id="4" name="直线连接符 3"/>
          <p:cNvCxnSpPr/>
          <p:nvPr/>
        </p:nvCxnSpPr>
        <p:spPr>
          <a:xfrm>
            <a:off x="698155" y="2438400"/>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438400"/>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438400"/>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3"/>
          <p:cNvSpPr txBox="1"/>
          <p:nvPr/>
        </p:nvSpPr>
        <p:spPr>
          <a:xfrm>
            <a:off x="0" y="418735"/>
            <a:ext cx="9144000" cy="1200329"/>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挑战 </a:t>
            </a:r>
            <a: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t>02</a:t>
            </a:r>
          </a:p>
          <a:p>
            <a:pPr algn="ct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3"/>
          <a:srcRect l="38822" t="7371" r="20768" b="51298"/>
          <a:stretch>
            <a:fillRect/>
          </a:stretch>
        </p:blipFill>
        <p:spPr>
          <a:xfrm>
            <a:off x="698155" y="2211363"/>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7969796" y="5879013"/>
            <a:ext cx="544010" cy="64633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303640" y="2420906"/>
            <a:ext cx="6728252" cy="41764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dirty="0">
                <a:latin typeface="微软雅黑" panose="020B0503020204020204" pitchFamily="34" charset="-122"/>
                <a:ea typeface="微软雅黑" panose="020B0503020204020204" pitchFamily="34" charset="-122"/>
              </a:rPr>
              <a:t>一 、如果没有进化，不同的人种是怎么来的？</a:t>
            </a:r>
          </a:p>
          <a:p>
            <a:pPr marL="0" indent="0">
              <a:lnSpc>
                <a:spcPct val="100000"/>
              </a:lnSpc>
              <a:buNone/>
            </a:pPr>
            <a:endParaRPr lang="zh-CN" altLang="en-US" sz="3200" dirty="0">
              <a:latin typeface="微软雅黑" panose="020B0503020204020204" pitchFamily="34" charset="-122"/>
              <a:ea typeface="微软雅黑" panose="020B0503020204020204" pitchFamily="34" charset="-122"/>
            </a:endParaRPr>
          </a:p>
          <a:p>
            <a:pPr marL="0" indent="0">
              <a:lnSpc>
                <a:spcPct val="100000"/>
              </a:lnSpc>
              <a:buNone/>
            </a:pPr>
            <a:r>
              <a:rPr lang="zh-CN" altLang="en-US" sz="3200" dirty="0">
                <a:latin typeface="微软雅黑" panose="020B0503020204020204" pitchFamily="34" charset="-122"/>
                <a:ea typeface="微软雅黑" panose="020B0503020204020204" pitchFamily="34" charset="-122"/>
              </a:rPr>
              <a:t>二 、既然近亲不能结婚，那么亚当和夏娃的孩子是和谁结的婚？</a:t>
            </a:r>
            <a:endParaRPr lang="en-US" altLang="zh-CN" sz="3200" dirty="0">
              <a:latin typeface="微软雅黑" panose="020B0503020204020204" pitchFamily="34" charset="-122"/>
              <a:ea typeface="微软雅黑" panose="020B0503020204020204" pitchFamily="34" charset="-122"/>
            </a:endParaRPr>
          </a:p>
          <a:p>
            <a:pPr marL="0" indent="0">
              <a:lnSpc>
                <a:spcPct val="100000"/>
              </a:lnSpc>
              <a:buNone/>
            </a:pPr>
            <a:r>
              <a:rPr lang="zh-CN" altLang="en-US" sz="3200" dirty="0">
                <a:latin typeface="微软雅黑" panose="020B0503020204020204" pitchFamily="34" charset="-122"/>
                <a:ea typeface="微软雅黑" panose="020B0503020204020204" pitchFamily="34" charset="-122"/>
              </a:rPr>
              <a:t>（该隐的妻子是从哪里来的？）</a:t>
            </a:r>
          </a:p>
          <a:p>
            <a:pPr marL="0" indent="0">
              <a:lnSpc>
                <a:spcPct val="100000"/>
              </a:lnSpc>
              <a:buNone/>
            </a:pPr>
            <a:endParaRPr lang="zh-CN" altLang="en-US" sz="3200" dirty="0">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698155" y="2294389"/>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02013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294389"/>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294389"/>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学习大纲</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3"/>
          <a:srcRect l="38822" t="7371" r="20768" b="51298"/>
          <a:stretch>
            <a:fillRect/>
          </a:stretch>
        </p:blipFill>
        <p:spPr>
          <a:xfrm>
            <a:off x="698155" y="2029315"/>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7969796" y="5696965"/>
            <a:ext cx="544010" cy="64633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3"/>
          <p:cNvSpPr txBox="1"/>
          <p:nvPr/>
        </p:nvSpPr>
        <p:spPr>
          <a:xfrm>
            <a:off x="0" y="260648"/>
            <a:ext cx="9144000" cy="1200329"/>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如果没有进化，</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不同的人种是怎么来的？</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0958" y="1628800"/>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3224" y="1628800"/>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5490" y="1628800"/>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67756" y="1628800"/>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40023" y="1628800"/>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50958" y="2900941"/>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23186" y="2900941"/>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95414" y="2900941"/>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图片 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67642" y="2900941"/>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39871" y="2900941"/>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450958" y="4173082"/>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723224" y="4173082"/>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995490" y="4173082"/>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图片 2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267756" y="4173082"/>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图片 2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40023" y="4173082"/>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图片 2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451110" y="5445224"/>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图片 27"/>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23338" y="5445224"/>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图片 28"/>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995566" y="5445224"/>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图片 29"/>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267794" y="5445224"/>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 name="图片 30"/>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540023" y="5445224"/>
            <a:ext cx="1200329" cy="12003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 fill="hold"/>
                                        <p:tgtEl>
                                          <p:spTgt spid="11"/>
                                        </p:tgtEl>
                                        <p:attrNameLst>
                                          <p:attrName>ppt_w</p:attrName>
                                        </p:attrNameLst>
                                      </p:cBhvr>
                                      <p:tavLst>
                                        <p:tav tm="0">
                                          <p:val>
                                            <p:fltVal val="0"/>
                                          </p:val>
                                        </p:tav>
                                        <p:tav tm="100000">
                                          <p:val>
                                            <p:strVal val="#ppt_w"/>
                                          </p:val>
                                        </p:tav>
                                      </p:tavLst>
                                    </p:anim>
                                    <p:anim calcmode="lin" valueType="num">
                                      <p:cBhvr>
                                        <p:cTn id="8" dur="100" fill="hold"/>
                                        <p:tgtEl>
                                          <p:spTgt spid="11"/>
                                        </p:tgtEl>
                                        <p:attrNameLst>
                                          <p:attrName>ppt_h</p:attrName>
                                        </p:attrNameLst>
                                      </p:cBhvr>
                                      <p:tavLst>
                                        <p:tav tm="0">
                                          <p:val>
                                            <p:fltVal val="0"/>
                                          </p:val>
                                        </p:tav>
                                        <p:tav tm="100000">
                                          <p:val>
                                            <p:strVal val="#ppt_h"/>
                                          </p:val>
                                        </p:tav>
                                      </p:tavLst>
                                    </p:anim>
                                    <p:animEffect transition="in" filter="fade">
                                      <p:cBhvr>
                                        <p:cTn id="9" dur="1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 fill="hold"/>
                                        <p:tgtEl>
                                          <p:spTgt spid="12"/>
                                        </p:tgtEl>
                                        <p:attrNameLst>
                                          <p:attrName>ppt_w</p:attrName>
                                        </p:attrNameLst>
                                      </p:cBhvr>
                                      <p:tavLst>
                                        <p:tav tm="0">
                                          <p:val>
                                            <p:fltVal val="0"/>
                                          </p:val>
                                        </p:tav>
                                        <p:tav tm="100000">
                                          <p:val>
                                            <p:strVal val="#ppt_w"/>
                                          </p:val>
                                        </p:tav>
                                      </p:tavLst>
                                    </p:anim>
                                    <p:anim calcmode="lin" valueType="num">
                                      <p:cBhvr>
                                        <p:cTn id="14" dur="100" fill="hold"/>
                                        <p:tgtEl>
                                          <p:spTgt spid="12"/>
                                        </p:tgtEl>
                                        <p:attrNameLst>
                                          <p:attrName>ppt_h</p:attrName>
                                        </p:attrNameLst>
                                      </p:cBhvr>
                                      <p:tavLst>
                                        <p:tav tm="0">
                                          <p:val>
                                            <p:fltVal val="0"/>
                                          </p:val>
                                        </p:tav>
                                        <p:tav tm="100000">
                                          <p:val>
                                            <p:strVal val="#ppt_h"/>
                                          </p:val>
                                        </p:tav>
                                      </p:tavLst>
                                    </p:anim>
                                    <p:animEffect transition="in" filter="fade">
                                      <p:cBhvr>
                                        <p:cTn id="15" dur="100"/>
                                        <p:tgtEl>
                                          <p:spTgt spid="1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 fill="hold"/>
                                        <p:tgtEl>
                                          <p:spTgt spid="14"/>
                                        </p:tgtEl>
                                        <p:attrNameLst>
                                          <p:attrName>ppt_w</p:attrName>
                                        </p:attrNameLst>
                                      </p:cBhvr>
                                      <p:tavLst>
                                        <p:tav tm="0">
                                          <p:val>
                                            <p:fltVal val="0"/>
                                          </p:val>
                                        </p:tav>
                                        <p:tav tm="100000">
                                          <p:val>
                                            <p:strVal val="#ppt_w"/>
                                          </p:val>
                                        </p:tav>
                                      </p:tavLst>
                                    </p:anim>
                                    <p:anim calcmode="lin" valueType="num">
                                      <p:cBhvr>
                                        <p:cTn id="20" dur="100" fill="hold"/>
                                        <p:tgtEl>
                                          <p:spTgt spid="14"/>
                                        </p:tgtEl>
                                        <p:attrNameLst>
                                          <p:attrName>ppt_h</p:attrName>
                                        </p:attrNameLst>
                                      </p:cBhvr>
                                      <p:tavLst>
                                        <p:tav tm="0">
                                          <p:val>
                                            <p:fltVal val="0"/>
                                          </p:val>
                                        </p:tav>
                                        <p:tav tm="100000">
                                          <p:val>
                                            <p:strVal val="#ppt_h"/>
                                          </p:val>
                                        </p:tav>
                                      </p:tavLst>
                                    </p:anim>
                                    <p:animEffect transition="in" filter="fade">
                                      <p:cBhvr>
                                        <p:cTn id="21" dur="100"/>
                                        <p:tgtEl>
                                          <p:spTgt spid="1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 fill="hold"/>
                                        <p:tgtEl>
                                          <p:spTgt spid="15"/>
                                        </p:tgtEl>
                                        <p:attrNameLst>
                                          <p:attrName>ppt_w</p:attrName>
                                        </p:attrNameLst>
                                      </p:cBhvr>
                                      <p:tavLst>
                                        <p:tav tm="0">
                                          <p:val>
                                            <p:fltVal val="0"/>
                                          </p:val>
                                        </p:tav>
                                        <p:tav tm="100000">
                                          <p:val>
                                            <p:strVal val="#ppt_w"/>
                                          </p:val>
                                        </p:tav>
                                      </p:tavLst>
                                    </p:anim>
                                    <p:anim calcmode="lin" valueType="num">
                                      <p:cBhvr>
                                        <p:cTn id="26" dur="100" fill="hold"/>
                                        <p:tgtEl>
                                          <p:spTgt spid="15"/>
                                        </p:tgtEl>
                                        <p:attrNameLst>
                                          <p:attrName>ppt_h</p:attrName>
                                        </p:attrNameLst>
                                      </p:cBhvr>
                                      <p:tavLst>
                                        <p:tav tm="0">
                                          <p:val>
                                            <p:fltVal val="0"/>
                                          </p:val>
                                        </p:tav>
                                        <p:tav tm="100000">
                                          <p:val>
                                            <p:strVal val="#ppt_h"/>
                                          </p:val>
                                        </p:tav>
                                      </p:tavLst>
                                    </p:anim>
                                    <p:animEffect transition="in" filter="fade">
                                      <p:cBhvr>
                                        <p:cTn id="27" dur="100"/>
                                        <p:tgtEl>
                                          <p:spTgt spid="1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 fill="hold"/>
                                        <p:tgtEl>
                                          <p:spTgt spid="16"/>
                                        </p:tgtEl>
                                        <p:attrNameLst>
                                          <p:attrName>ppt_w</p:attrName>
                                        </p:attrNameLst>
                                      </p:cBhvr>
                                      <p:tavLst>
                                        <p:tav tm="0">
                                          <p:val>
                                            <p:fltVal val="0"/>
                                          </p:val>
                                        </p:tav>
                                        <p:tav tm="100000">
                                          <p:val>
                                            <p:strVal val="#ppt_w"/>
                                          </p:val>
                                        </p:tav>
                                      </p:tavLst>
                                    </p:anim>
                                    <p:anim calcmode="lin" valueType="num">
                                      <p:cBhvr>
                                        <p:cTn id="32" dur="100" fill="hold"/>
                                        <p:tgtEl>
                                          <p:spTgt spid="16"/>
                                        </p:tgtEl>
                                        <p:attrNameLst>
                                          <p:attrName>ppt_h</p:attrName>
                                        </p:attrNameLst>
                                      </p:cBhvr>
                                      <p:tavLst>
                                        <p:tav tm="0">
                                          <p:val>
                                            <p:fltVal val="0"/>
                                          </p:val>
                                        </p:tav>
                                        <p:tav tm="100000">
                                          <p:val>
                                            <p:strVal val="#ppt_h"/>
                                          </p:val>
                                        </p:tav>
                                      </p:tavLst>
                                    </p:anim>
                                    <p:animEffect transition="in" filter="fade">
                                      <p:cBhvr>
                                        <p:cTn id="33" dur="100"/>
                                        <p:tgtEl>
                                          <p:spTgt spid="1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100" fill="hold"/>
                                        <p:tgtEl>
                                          <p:spTgt spid="17"/>
                                        </p:tgtEl>
                                        <p:attrNameLst>
                                          <p:attrName>ppt_w</p:attrName>
                                        </p:attrNameLst>
                                      </p:cBhvr>
                                      <p:tavLst>
                                        <p:tav tm="0">
                                          <p:val>
                                            <p:fltVal val="0"/>
                                          </p:val>
                                        </p:tav>
                                        <p:tav tm="100000">
                                          <p:val>
                                            <p:strVal val="#ppt_w"/>
                                          </p:val>
                                        </p:tav>
                                      </p:tavLst>
                                    </p:anim>
                                    <p:anim calcmode="lin" valueType="num">
                                      <p:cBhvr>
                                        <p:cTn id="38" dur="100" fill="hold"/>
                                        <p:tgtEl>
                                          <p:spTgt spid="17"/>
                                        </p:tgtEl>
                                        <p:attrNameLst>
                                          <p:attrName>ppt_h</p:attrName>
                                        </p:attrNameLst>
                                      </p:cBhvr>
                                      <p:tavLst>
                                        <p:tav tm="0">
                                          <p:val>
                                            <p:fltVal val="0"/>
                                          </p:val>
                                        </p:tav>
                                        <p:tav tm="100000">
                                          <p:val>
                                            <p:strVal val="#ppt_h"/>
                                          </p:val>
                                        </p:tav>
                                      </p:tavLst>
                                    </p:anim>
                                    <p:animEffect transition="in" filter="fade">
                                      <p:cBhvr>
                                        <p:cTn id="39" dur="100"/>
                                        <p:tgtEl>
                                          <p:spTgt spid="17"/>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 fill="hold"/>
                                        <p:tgtEl>
                                          <p:spTgt spid="18"/>
                                        </p:tgtEl>
                                        <p:attrNameLst>
                                          <p:attrName>ppt_w</p:attrName>
                                        </p:attrNameLst>
                                      </p:cBhvr>
                                      <p:tavLst>
                                        <p:tav tm="0">
                                          <p:val>
                                            <p:fltVal val="0"/>
                                          </p:val>
                                        </p:tav>
                                        <p:tav tm="100000">
                                          <p:val>
                                            <p:strVal val="#ppt_w"/>
                                          </p:val>
                                        </p:tav>
                                      </p:tavLst>
                                    </p:anim>
                                    <p:anim calcmode="lin" valueType="num">
                                      <p:cBhvr>
                                        <p:cTn id="44" dur="100" fill="hold"/>
                                        <p:tgtEl>
                                          <p:spTgt spid="18"/>
                                        </p:tgtEl>
                                        <p:attrNameLst>
                                          <p:attrName>ppt_h</p:attrName>
                                        </p:attrNameLst>
                                      </p:cBhvr>
                                      <p:tavLst>
                                        <p:tav tm="0">
                                          <p:val>
                                            <p:fltVal val="0"/>
                                          </p:val>
                                        </p:tav>
                                        <p:tav tm="100000">
                                          <p:val>
                                            <p:strVal val="#ppt_h"/>
                                          </p:val>
                                        </p:tav>
                                      </p:tavLst>
                                    </p:anim>
                                    <p:animEffect transition="in" filter="fade">
                                      <p:cBhvr>
                                        <p:cTn id="45" dur="100"/>
                                        <p:tgtEl>
                                          <p:spTgt spid="18"/>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100" fill="hold"/>
                                        <p:tgtEl>
                                          <p:spTgt spid="19"/>
                                        </p:tgtEl>
                                        <p:attrNameLst>
                                          <p:attrName>ppt_w</p:attrName>
                                        </p:attrNameLst>
                                      </p:cBhvr>
                                      <p:tavLst>
                                        <p:tav tm="0">
                                          <p:val>
                                            <p:fltVal val="0"/>
                                          </p:val>
                                        </p:tav>
                                        <p:tav tm="100000">
                                          <p:val>
                                            <p:strVal val="#ppt_w"/>
                                          </p:val>
                                        </p:tav>
                                      </p:tavLst>
                                    </p:anim>
                                    <p:anim calcmode="lin" valueType="num">
                                      <p:cBhvr>
                                        <p:cTn id="50" dur="100" fill="hold"/>
                                        <p:tgtEl>
                                          <p:spTgt spid="19"/>
                                        </p:tgtEl>
                                        <p:attrNameLst>
                                          <p:attrName>ppt_h</p:attrName>
                                        </p:attrNameLst>
                                      </p:cBhvr>
                                      <p:tavLst>
                                        <p:tav tm="0">
                                          <p:val>
                                            <p:fltVal val="0"/>
                                          </p:val>
                                        </p:tav>
                                        <p:tav tm="100000">
                                          <p:val>
                                            <p:strVal val="#ppt_h"/>
                                          </p:val>
                                        </p:tav>
                                      </p:tavLst>
                                    </p:anim>
                                    <p:animEffect transition="in" filter="fade">
                                      <p:cBhvr>
                                        <p:cTn id="51" dur="1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100" fill="hold"/>
                                        <p:tgtEl>
                                          <p:spTgt spid="20"/>
                                        </p:tgtEl>
                                        <p:attrNameLst>
                                          <p:attrName>ppt_w</p:attrName>
                                        </p:attrNameLst>
                                      </p:cBhvr>
                                      <p:tavLst>
                                        <p:tav tm="0">
                                          <p:val>
                                            <p:fltVal val="0"/>
                                          </p:val>
                                        </p:tav>
                                        <p:tav tm="100000">
                                          <p:val>
                                            <p:strVal val="#ppt_w"/>
                                          </p:val>
                                        </p:tav>
                                      </p:tavLst>
                                    </p:anim>
                                    <p:anim calcmode="lin" valueType="num">
                                      <p:cBhvr>
                                        <p:cTn id="56" dur="100" fill="hold"/>
                                        <p:tgtEl>
                                          <p:spTgt spid="20"/>
                                        </p:tgtEl>
                                        <p:attrNameLst>
                                          <p:attrName>ppt_h</p:attrName>
                                        </p:attrNameLst>
                                      </p:cBhvr>
                                      <p:tavLst>
                                        <p:tav tm="0">
                                          <p:val>
                                            <p:fltVal val="0"/>
                                          </p:val>
                                        </p:tav>
                                        <p:tav tm="100000">
                                          <p:val>
                                            <p:strVal val="#ppt_h"/>
                                          </p:val>
                                        </p:tav>
                                      </p:tavLst>
                                    </p:anim>
                                    <p:animEffect transition="in" filter="fade">
                                      <p:cBhvr>
                                        <p:cTn id="57" dur="100"/>
                                        <p:tgtEl>
                                          <p:spTgt spid="20"/>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100" fill="hold"/>
                                        <p:tgtEl>
                                          <p:spTgt spid="21"/>
                                        </p:tgtEl>
                                        <p:attrNameLst>
                                          <p:attrName>ppt_w</p:attrName>
                                        </p:attrNameLst>
                                      </p:cBhvr>
                                      <p:tavLst>
                                        <p:tav tm="0">
                                          <p:val>
                                            <p:fltVal val="0"/>
                                          </p:val>
                                        </p:tav>
                                        <p:tav tm="100000">
                                          <p:val>
                                            <p:strVal val="#ppt_w"/>
                                          </p:val>
                                        </p:tav>
                                      </p:tavLst>
                                    </p:anim>
                                    <p:anim calcmode="lin" valueType="num">
                                      <p:cBhvr>
                                        <p:cTn id="62" dur="100" fill="hold"/>
                                        <p:tgtEl>
                                          <p:spTgt spid="21"/>
                                        </p:tgtEl>
                                        <p:attrNameLst>
                                          <p:attrName>ppt_h</p:attrName>
                                        </p:attrNameLst>
                                      </p:cBhvr>
                                      <p:tavLst>
                                        <p:tav tm="0">
                                          <p:val>
                                            <p:fltVal val="0"/>
                                          </p:val>
                                        </p:tav>
                                        <p:tav tm="100000">
                                          <p:val>
                                            <p:strVal val="#ppt_h"/>
                                          </p:val>
                                        </p:tav>
                                      </p:tavLst>
                                    </p:anim>
                                    <p:animEffect transition="in" filter="fade">
                                      <p:cBhvr>
                                        <p:cTn id="63" dur="100"/>
                                        <p:tgtEl>
                                          <p:spTgt spid="21"/>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100" fill="hold"/>
                                        <p:tgtEl>
                                          <p:spTgt spid="22"/>
                                        </p:tgtEl>
                                        <p:attrNameLst>
                                          <p:attrName>ppt_w</p:attrName>
                                        </p:attrNameLst>
                                      </p:cBhvr>
                                      <p:tavLst>
                                        <p:tav tm="0">
                                          <p:val>
                                            <p:fltVal val="0"/>
                                          </p:val>
                                        </p:tav>
                                        <p:tav tm="100000">
                                          <p:val>
                                            <p:strVal val="#ppt_w"/>
                                          </p:val>
                                        </p:tav>
                                      </p:tavLst>
                                    </p:anim>
                                    <p:anim calcmode="lin" valueType="num">
                                      <p:cBhvr>
                                        <p:cTn id="68" dur="100" fill="hold"/>
                                        <p:tgtEl>
                                          <p:spTgt spid="22"/>
                                        </p:tgtEl>
                                        <p:attrNameLst>
                                          <p:attrName>ppt_h</p:attrName>
                                        </p:attrNameLst>
                                      </p:cBhvr>
                                      <p:tavLst>
                                        <p:tav tm="0">
                                          <p:val>
                                            <p:fltVal val="0"/>
                                          </p:val>
                                        </p:tav>
                                        <p:tav tm="100000">
                                          <p:val>
                                            <p:strVal val="#ppt_h"/>
                                          </p:val>
                                        </p:tav>
                                      </p:tavLst>
                                    </p:anim>
                                    <p:animEffect transition="in" filter="fade">
                                      <p:cBhvr>
                                        <p:cTn id="69" dur="100"/>
                                        <p:tgtEl>
                                          <p:spTgt spid="22"/>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100" fill="hold"/>
                                        <p:tgtEl>
                                          <p:spTgt spid="23"/>
                                        </p:tgtEl>
                                        <p:attrNameLst>
                                          <p:attrName>ppt_w</p:attrName>
                                        </p:attrNameLst>
                                      </p:cBhvr>
                                      <p:tavLst>
                                        <p:tav tm="0">
                                          <p:val>
                                            <p:fltVal val="0"/>
                                          </p:val>
                                        </p:tav>
                                        <p:tav tm="100000">
                                          <p:val>
                                            <p:strVal val="#ppt_w"/>
                                          </p:val>
                                        </p:tav>
                                      </p:tavLst>
                                    </p:anim>
                                    <p:anim calcmode="lin" valueType="num">
                                      <p:cBhvr>
                                        <p:cTn id="74" dur="100" fill="hold"/>
                                        <p:tgtEl>
                                          <p:spTgt spid="23"/>
                                        </p:tgtEl>
                                        <p:attrNameLst>
                                          <p:attrName>ppt_h</p:attrName>
                                        </p:attrNameLst>
                                      </p:cBhvr>
                                      <p:tavLst>
                                        <p:tav tm="0">
                                          <p:val>
                                            <p:fltVal val="0"/>
                                          </p:val>
                                        </p:tav>
                                        <p:tav tm="100000">
                                          <p:val>
                                            <p:strVal val="#ppt_h"/>
                                          </p:val>
                                        </p:tav>
                                      </p:tavLst>
                                    </p:anim>
                                    <p:animEffect transition="in" filter="fade">
                                      <p:cBhvr>
                                        <p:cTn id="75" dur="100"/>
                                        <p:tgtEl>
                                          <p:spTgt spid="23"/>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p:cTn id="79" dur="100" fill="hold"/>
                                        <p:tgtEl>
                                          <p:spTgt spid="24"/>
                                        </p:tgtEl>
                                        <p:attrNameLst>
                                          <p:attrName>ppt_w</p:attrName>
                                        </p:attrNameLst>
                                      </p:cBhvr>
                                      <p:tavLst>
                                        <p:tav tm="0">
                                          <p:val>
                                            <p:fltVal val="0"/>
                                          </p:val>
                                        </p:tav>
                                        <p:tav tm="100000">
                                          <p:val>
                                            <p:strVal val="#ppt_w"/>
                                          </p:val>
                                        </p:tav>
                                      </p:tavLst>
                                    </p:anim>
                                    <p:anim calcmode="lin" valueType="num">
                                      <p:cBhvr>
                                        <p:cTn id="80" dur="100" fill="hold"/>
                                        <p:tgtEl>
                                          <p:spTgt spid="24"/>
                                        </p:tgtEl>
                                        <p:attrNameLst>
                                          <p:attrName>ppt_h</p:attrName>
                                        </p:attrNameLst>
                                      </p:cBhvr>
                                      <p:tavLst>
                                        <p:tav tm="0">
                                          <p:val>
                                            <p:fltVal val="0"/>
                                          </p:val>
                                        </p:tav>
                                        <p:tav tm="100000">
                                          <p:val>
                                            <p:strVal val="#ppt_h"/>
                                          </p:val>
                                        </p:tav>
                                      </p:tavLst>
                                    </p:anim>
                                    <p:animEffect transition="in" filter="fade">
                                      <p:cBhvr>
                                        <p:cTn id="81" dur="100"/>
                                        <p:tgtEl>
                                          <p:spTgt spid="24"/>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p:cTn id="85" dur="100" fill="hold"/>
                                        <p:tgtEl>
                                          <p:spTgt spid="25"/>
                                        </p:tgtEl>
                                        <p:attrNameLst>
                                          <p:attrName>ppt_w</p:attrName>
                                        </p:attrNameLst>
                                      </p:cBhvr>
                                      <p:tavLst>
                                        <p:tav tm="0">
                                          <p:val>
                                            <p:fltVal val="0"/>
                                          </p:val>
                                        </p:tav>
                                        <p:tav tm="100000">
                                          <p:val>
                                            <p:strVal val="#ppt_w"/>
                                          </p:val>
                                        </p:tav>
                                      </p:tavLst>
                                    </p:anim>
                                    <p:anim calcmode="lin" valueType="num">
                                      <p:cBhvr>
                                        <p:cTn id="86" dur="100" fill="hold"/>
                                        <p:tgtEl>
                                          <p:spTgt spid="25"/>
                                        </p:tgtEl>
                                        <p:attrNameLst>
                                          <p:attrName>ppt_h</p:attrName>
                                        </p:attrNameLst>
                                      </p:cBhvr>
                                      <p:tavLst>
                                        <p:tav tm="0">
                                          <p:val>
                                            <p:fltVal val="0"/>
                                          </p:val>
                                        </p:tav>
                                        <p:tav tm="100000">
                                          <p:val>
                                            <p:strVal val="#ppt_h"/>
                                          </p:val>
                                        </p:tav>
                                      </p:tavLst>
                                    </p:anim>
                                    <p:animEffect transition="in" filter="fade">
                                      <p:cBhvr>
                                        <p:cTn id="87" dur="100"/>
                                        <p:tgtEl>
                                          <p:spTgt spid="25"/>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100" fill="hold"/>
                                        <p:tgtEl>
                                          <p:spTgt spid="26"/>
                                        </p:tgtEl>
                                        <p:attrNameLst>
                                          <p:attrName>ppt_w</p:attrName>
                                        </p:attrNameLst>
                                      </p:cBhvr>
                                      <p:tavLst>
                                        <p:tav tm="0">
                                          <p:val>
                                            <p:fltVal val="0"/>
                                          </p:val>
                                        </p:tav>
                                        <p:tav tm="100000">
                                          <p:val>
                                            <p:strVal val="#ppt_w"/>
                                          </p:val>
                                        </p:tav>
                                      </p:tavLst>
                                    </p:anim>
                                    <p:anim calcmode="lin" valueType="num">
                                      <p:cBhvr>
                                        <p:cTn id="92" dur="100" fill="hold"/>
                                        <p:tgtEl>
                                          <p:spTgt spid="26"/>
                                        </p:tgtEl>
                                        <p:attrNameLst>
                                          <p:attrName>ppt_h</p:attrName>
                                        </p:attrNameLst>
                                      </p:cBhvr>
                                      <p:tavLst>
                                        <p:tav tm="0">
                                          <p:val>
                                            <p:fltVal val="0"/>
                                          </p:val>
                                        </p:tav>
                                        <p:tav tm="100000">
                                          <p:val>
                                            <p:strVal val="#ppt_h"/>
                                          </p:val>
                                        </p:tav>
                                      </p:tavLst>
                                    </p:anim>
                                    <p:animEffect transition="in" filter="fade">
                                      <p:cBhvr>
                                        <p:cTn id="93" dur="100"/>
                                        <p:tgtEl>
                                          <p:spTgt spid="26"/>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p:cTn id="97" dur="100" fill="hold"/>
                                        <p:tgtEl>
                                          <p:spTgt spid="27"/>
                                        </p:tgtEl>
                                        <p:attrNameLst>
                                          <p:attrName>ppt_w</p:attrName>
                                        </p:attrNameLst>
                                      </p:cBhvr>
                                      <p:tavLst>
                                        <p:tav tm="0">
                                          <p:val>
                                            <p:fltVal val="0"/>
                                          </p:val>
                                        </p:tav>
                                        <p:tav tm="100000">
                                          <p:val>
                                            <p:strVal val="#ppt_w"/>
                                          </p:val>
                                        </p:tav>
                                      </p:tavLst>
                                    </p:anim>
                                    <p:anim calcmode="lin" valueType="num">
                                      <p:cBhvr>
                                        <p:cTn id="98" dur="100" fill="hold"/>
                                        <p:tgtEl>
                                          <p:spTgt spid="27"/>
                                        </p:tgtEl>
                                        <p:attrNameLst>
                                          <p:attrName>ppt_h</p:attrName>
                                        </p:attrNameLst>
                                      </p:cBhvr>
                                      <p:tavLst>
                                        <p:tav tm="0">
                                          <p:val>
                                            <p:fltVal val="0"/>
                                          </p:val>
                                        </p:tav>
                                        <p:tav tm="100000">
                                          <p:val>
                                            <p:strVal val="#ppt_h"/>
                                          </p:val>
                                        </p:tav>
                                      </p:tavLst>
                                    </p:anim>
                                    <p:animEffect transition="in" filter="fade">
                                      <p:cBhvr>
                                        <p:cTn id="99" dur="100"/>
                                        <p:tgtEl>
                                          <p:spTgt spid="27"/>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28"/>
                                        </p:tgtEl>
                                        <p:attrNameLst>
                                          <p:attrName>style.visibility</p:attrName>
                                        </p:attrNameLst>
                                      </p:cBhvr>
                                      <p:to>
                                        <p:strVal val="visible"/>
                                      </p:to>
                                    </p:set>
                                    <p:anim calcmode="lin" valueType="num">
                                      <p:cBhvr>
                                        <p:cTn id="103" dur="100" fill="hold"/>
                                        <p:tgtEl>
                                          <p:spTgt spid="28"/>
                                        </p:tgtEl>
                                        <p:attrNameLst>
                                          <p:attrName>ppt_w</p:attrName>
                                        </p:attrNameLst>
                                      </p:cBhvr>
                                      <p:tavLst>
                                        <p:tav tm="0">
                                          <p:val>
                                            <p:fltVal val="0"/>
                                          </p:val>
                                        </p:tav>
                                        <p:tav tm="100000">
                                          <p:val>
                                            <p:strVal val="#ppt_w"/>
                                          </p:val>
                                        </p:tav>
                                      </p:tavLst>
                                    </p:anim>
                                    <p:anim calcmode="lin" valueType="num">
                                      <p:cBhvr>
                                        <p:cTn id="104" dur="100" fill="hold"/>
                                        <p:tgtEl>
                                          <p:spTgt spid="28"/>
                                        </p:tgtEl>
                                        <p:attrNameLst>
                                          <p:attrName>ppt_h</p:attrName>
                                        </p:attrNameLst>
                                      </p:cBhvr>
                                      <p:tavLst>
                                        <p:tav tm="0">
                                          <p:val>
                                            <p:fltVal val="0"/>
                                          </p:val>
                                        </p:tav>
                                        <p:tav tm="100000">
                                          <p:val>
                                            <p:strVal val="#ppt_h"/>
                                          </p:val>
                                        </p:tav>
                                      </p:tavLst>
                                    </p:anim>
                                    <p:animEffect transition="in" filter="fade">
                                      <p:cBhvr>
                                        <p:cTn id="105" dur="100"/>
                                        <p:tgtEl>
                                          <p:spTgt spid="28"/>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p:cTn id="109" dur="100" fill="hold"/>
                                        <p:tgtEl>
                                          <p:spTgt spid="29"/>
                                        </p:tgtEl>
                                        <p:attrNameLst>
                                          <p:attrName>ppt_w</p:attrName>
                                        </p:attrNameLst>
                                      </p:cBhvr>
                                      <p:tavLst>
                                        <p:tav tm="0">
                                          <p:val>
                                            <p:fltVal val="0"/>
                                          </p:val>
                                        </p:tav>
                                        <p:tav tm="100000">
                                          <p:val>
                                            <p:strVal val="#ppt_w"/>
                                          </p:val>
                                        </p:tav>
                                      </p:tavLst>
                                    </p:anim>
                                    <p:anim calcmode="lin" valueType="num">
                                      <p:cBhvr>
                                        <p:cTn id="110" dur="100" fill="hold"/>
                                        <p:tgtEl>
                                          <p:spTgt spid="29"/>
                                        </p:tgtEl>
                                        <p:attrNameLst>
                                          <p:attrName>ppt_h</p:attrName>
                                        </p:attrNameLst>
                                      </p:cBhvr>
                                      <p:tavLst>
                                        <p:tav tm="0">
                                          <p:val>
                                            <p:fltVal val="0"/>
                                          </p:val>
                                        </p:tav>
                                        <p:tav tm="100000">
                                          <p:val>
                                            <p:strVal val="#ppt_h"/>
                                          </p:val>
                                        </p:tav>
                                      </p:tavLst>
                                    </p:anim>
                                    <p:animEffect transition="in" filter="fade">
                                      <p:cBhvr>
                                        <p:cTn id="111" dur="100"/>
                                        <p:tgtEl>
                                          <p:spTgt spid="29"/>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30"/>
                                        </p:tgtEl>
                                        <p:attrNameLst>
                                          <p:attrName>style.visibility</p:attrName>
                                        </p:attrNameLst>
                                      </p:cBhvr>
                                      <p:to>
                                        <p:strVal val="visible"/>
                                      </p:to>
                                    </p:set>
                                    <p:anim calcmode="lin" valueType="num">
                                      <p:cBhvr>
                                        <p:cTn id="115" dur="100" fill="hold"/>
                                        <p:tgtEl>
                                          <p:spTgt spid="30"/>
                                        </p:tgtEl>
                                        <p:attrNameLst>
                                          <p:attrName>ppt_w</p:attrName>
                                        </p:attrNameLst>
                                      </p:cBhvr>
                                      <p:tavLst>
                                        <p:tav tm="0">
                                          <p:val>
                                            <p:fltVal val="0"/>
                                          </p:val>
                                        </p:tav>
                                        <p:tav tm="100000">
                                          <p:val>
                                            <p:strVal val="#ppt_w"/>
                                          </p:val>
                                        </p:tav>
                                      </p:tavLst>
                                    </p:anim>
                                    <p:anim calcmode="lin" valueType="num">
                                      <p:cBhvr>
                                        <p:cTn id="116" dur="100" fill="hold"/>
                                        <p:tgtEl>
                                          <p:spTgt spid="30"/>
                                        </p:tgtEl>
                                        <p:attrNameLst>
                                          <p:attrName>ppt_h</p:attrName>
                                        </p:attrNameLst>
                                      </p:cBhvr>
                                      <p:tavLst>
                                        <p:tav tm="0">
                                          <p:val>
                                            <p:fltVal val="0"/>
                                          </p:val>
                                        </p:tav>
                                        <p:tav tm="100000">
                                          <p:val>
                                            <p:strVal val="#ppt_h"/>
                                          </p:val>
                                        </p:tav>
                                      </p:tavLst>
                                    </p:anim>
                                    <p:animEffect transition="in" filter="fade">
                                      <p:cBhvr>
                                        <p:cTn id="117" dur="100"/>
                                        <p:tgtEl>
                                          <p:spTgt spid="30"/>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31"/>
                                        </p:tgtEl>
                                        <p:attrNameLst>
                                          <p:attrName>style.visibility</p:attrName>
                                        </p:attrNameLst>
                                      </p:cBhvr>
                                      <p:to>
                                        <p:strVal val="visible"/>
                                      </p:to>
                                    </p:set>
                                    <p:anim calcmode="lin" valueType="num">
                                      <p:cBhvr>
                                        <p:cTn id="121" dur="100" fill="hold"/>
                                        <p:tgtEl>
                                          <p:spTgt spid="31"/>
                                        </p:tgtEl>
                                        <p:attrNameLst>
                                          <p:attrName>ppt_w</p:attrName>
                                        </p:attrNameLst>
                                      </p:cBhvr>
                                      <p:tavLst>
                                        <p:tav tm="0">
                                          <p:val>
                                            <p:fltVal val="0"/>
                                          </p:val>
                                        </p:tav>
                                        <p:tav tm="100000">
                                          <p:val>
                                            <p:strVal val="#ppt_w"/>
                                          </p:val>
                                        </p:tav>
                                      </p:tavLst>
                                    </p:anim>
                                    <p:anim calcmode="lin" valueType="num">
                                      <p:cBhvr>
                                        <p:cTn id="122" dur="100" fill="hold"/>
                                        <p:tgtEl>
                                          <p:spTgt spid="31"/>
                                        </p:tgtEl>
                                        <p:attrNameLst>
                                          <p:attrName>ppt_h</p:attrName>
                                        </p:attrNameLst>
                                      </p:cBhvr>
                                      <p:tavLst>
                                        <p:tav tm="0">
                                          <p:val>
                                            <p:fltVal val="0"/>
                                          </p:val>
                                        </p:tav>
                                        <p:tav tm="100000">
                                          <p:val>
                                            <p:strVal val="#ppt_h"/>
                                          </p:val>
                                        </p:tav>
                                      </p:tavLst>
                                    </p:anim>
                                    <p:animEffect transition="in" filter="fade">
                                      <p:cBhvr>
                                        <p:cTn id="123" dur="1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76536" y="2353017"/>
            <a:ext cx="7411888" cy="41003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660"/>
              </a:lnSpc>
              <a:buNone/>
            </a:pPr>
            <a:r>
              <a:rPr lang="zh-CN" altLang="en-US" dirty="0">
                <a:latin typeface="微软雅黑" panose="020B0503020204020204" pitchFamily="34" charset="-122"/>
                <a:ea typeface="微软雅黑" panose="020B0503020204020204" pitchFamily="34" charset="-122"/>
              </a:rPr>
              <a:t>创世记</a:t>
            </a:r>
            <a:r>
              <a:rPr lang="en-US" altLang="zh-CN" dirty="0">
                <a:latin typeface="微软雅黑" panose="020B0503020204020204" pitchFamily="34" charset="-122"/>
                <a:ea typeface="微软雅黑" panose="020B0503020204020204" pitchFamily="34" charset="-122"/>
              </a:rPr>
              <a:t>11:1  </a:t>
            </a:r>
            <a:r>
              <a:rPr lang="zh-CN" altLang="en-US" dirty="0">
                <a:latin typeface="微软雅黑" panose="020B0503020204020204" pitchFamily="34" charset="-122"/>
                <a:ea typeface="微软雅黑" panose="020B0503020204020204" pitchFamily="34" charset="-122"/>
              </a:rPr>
              <a:t>那时，全世界只有一种语言，大家说同样的话语。</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他们向东迁移的时候，在示拿地发现一块平原，就住在那里。</a:t>
            </a:r>
            <a:r>
              <a:rPr lang="en-US" altLang="zh-CN" dirty="0">
                <a:latin typeface="微软雅黑" panose="020B0503020204020204" pitchFamily="34" charset="-122"/>
                <a:ea typeface="微软雅黑" panose="020B0503020204020204" pitchFamily="34" charset="-122"/>
              </a:rPr>
              <a:t>……</a:t>
            </a:r>
          </a:p>
          <a:p>
            <a:pPr marL="0" indent="0">
              <a:lnSpc>
                <a:spcPts val="3660"/>
              </a:lnSpc>
              <a:buNone/>
            </a:pP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他们又说：</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来，我们建一座城，造一座塔，塔顶要通天。我们要为自己立名，免得分散在全地上。</a:t>
            </a:r>
            <a:r>
              <a:rPr lang="en-US" altLang="zh-CN"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67544" y="2033437"/>
            <a:ext cx="0" cy="44198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67544" y="6453336"/>
            <a:ext cx="7814812"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37540" y="2033437"/>
            <a:ext cx="770485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642396" y="2033437"/>
            <a:ext cx="0" cy="420387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创世记</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3"/>
          <a:srcRect l="38822" t="7371" r="20768" b="51298"/>
          <a:stretch>
            <a:fillRect/>
          </a:stretch>
        </p:blipFill>
        <p:spPr>
          <a:xfrm>
            <a:off x="501603" y="1807812"/>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167464" y="6116099"/>
            <a:ext cx="544010" cy="64633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76536" y="1916834"/>
            <a:ext cx="7411888" cy="4536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660"/>
              </a:lnSpc>
              <a:buNone/>
            </a:pPr>
            <a:r>
              <a:rPr lang="zh-CN" altLang="en-US" dirty="0"/>
              <a:t>创世记</a:t>
            </a:r>
            <a:r>
              <a:rPr lang="en-US" altLang="zh-CN" dirty="0"/>
              <a:t>11:6</a:t>
            </a:r>
            <a:r>
              <a:rPr lang="zh-CN" altLang="en-US" dirty="0"/>
              <a:t>耶和华说：“看哪，他们同是一个民族，有一样的语言，他们一开始就作这事，以后他们所要作的一切，就没有可以拦阻他们的了。</a:t>
            </a:r>
            <a:r>
              <a:rPr lang="en-US" altLang="zh-CN" dirty="0"/>
              <a:t>7</a:t>
            </a:r>
            <a:r>
              <a:rPr lang="zh-CN" altLang="en-US" dirty="0"/>
              <a:t>来，我们下去，在那里混乱他们的语言，使他们听不懂对方的话。”</a:t>
            </a:r>
            <a:r>
              <a:rPr lang="en-US" altLang="zh-CN" dirty="0"/>
              <a:t>8</a:t>
            </a:r>
            <a:r>
              <a:rPr lang="zh-CN" altLang="en-US" dirty="0"/>
              <a:t>于是，耶和华把他们从那里分散到全地上，他们就停止建造那城。</a:t>
            </a:r>
            <a:r>
              <a:rPr lang="en-US" altLang="zh-CN" dirty="0"/>
              <a:t>9</a:t>
            </a:r>
            <a:r>
              <a:rPr lang="zh-CN" altLang="en-US" dirty="0"/>
              <a:t>因此，那城的名就叫巴别，因为耶和华在那里混乱了全地所有的人的语言，又从那里把他们分散在全地上。</a:t>
            </a:r>
          </a:p>
        </p:txBody>
      </p:sp>
      <p:cxnSp>
        <p:nvCxnSpPr>
          <p:cNvPr id="4" name="直线连接符 3"/>
          <p:cNvCxnSpPr/>
          <p:nvPr/>
        </p:nvCxnSpPr>
        <p:spPr>
          <a:xfrm>
            <a:off x="467544" y="1772816"/>
            <a:ext cx="0" cy="468052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67544" y="6453336"/>
            <a:ext cx="7814812"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37540" y="1713138"/>
            <a:ext cx="770485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642396" y="1713138"/>
            <a:ext cx="0" cy="452417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创世记</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3"/>
          <a:srcRect l="38822" t="7371" r="20768" b="51298"/>
          <a:stretch>
            <a:fillRect/>
          </a:stretch>
        </p:blipFill>
        <p:spPr>
          <a:xfrm>
            <a:off x="501603" y="1458694"/>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167464" y="6116099"/>
            <a:ext cx="544010" cy="64633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55" y="2564909"/>
            <a:ext cx="8958690" cy="3503249"/>
          </a:xfrm>
          <a:prstGeom prst="rect">
            <a:avLst/>
          </a:prstGeom>
        </p:spPr>
      </p:pic>
      <p:sp>
        <p:nvSpPr>
          <p:cNvPr id="13" name="TextBox 3"/>
          <p:cNvSpPr txBox="1"/>
          <p:nvPr/>
        </p:nvSpPr>
        <p:spPr>
          <a:xfrm>
            <a:off x="0" y="418735"/>
            <a:ext cx="9144000" cy="1754326"/>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挪亚一家下方舟之后，</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整个人类都从这个家族开始繁衍</a:t>
            </a:r>
          </a:p>
          <a:p>
            <a:pPr algn="ctr"/>
            <a:endParaRPr lang="zh-CN" altLang="en-US" sz="36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2" name="TextBox 11"/>
          <p:cNvSpPr txBox="1"/>
          <p:nvPr/>
        </p:nvSpPr>
        <p:spPr>
          <a:xfrm>
            <a:off x="6561260" y="2711170"/>
            <a:ext cx="247523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挪亚一家八口</a:t>
            </a:r>
            <a:endParaRPr kumimoji="0" lang="en-US" altLang="zh-CN"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（四对）</a:t>
            </a:r>
          </a:p>
        </p:txBody>
      </p:sp>
      <p:sp>
        <p:nvSpPr>
          <p:cNvPr id="23" name="TextBox 12"/>
          <p:cNvSpPr txBox="1"/>
          <p:nvPr/>
        </p:nvSpPr>
        <p:spPr>
          <a:xfrm>
            <a:off x="7131318" y="4704643"/>
            <a:ext cx="276497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巴别塔后</a:t>
            </a:r>
            <a:endParaRPr kumimoji="0" lang="en-US" altLang="zh-CN"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分散</a:t>
            </a:r>
            <a:endParaRPr kumimoji="0" 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4" name="TextBox 13"/>
          <p:cNvSpPr txBox="1"/>
          <p:nvPr/>
        </p:nvSpPr>
        <p:spPr>
          <a:xfrm>
            <a:off x="1081846" y="3822140"/>
            <a:ext cx="153245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巴别塔</a:t>
            </a:r>
            <a:endParaRPr kumimoji="0" 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黑种人、黄种人、白种人、棕种人</a:t>
            </a: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3869" t="12987" r="18260" b="3747"/>
          <a:stretch>
            <a:fillRect/>
          </a:stretch>
        </p:blipFill>
        <p:spPr>
          <a:xfrm>
            <a:off x="4670416" y="2187839"/>
            <a:ext cx="2304902" cy="3065081"/>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t="-1" r="6416" b="2857"/>
          <a:stretch>
            <a:fillRect/>
          </a:stretch>
        </p:blipFill>
        <p:spPr>
          <a:xfrm>
            <a:off x="6934082" y="2187839"/>
            <a:ext cx="2209917" cy="3088032"/>
          </a:xfrm>
          <a:prstGeom prst="rect">
            <a:avLst/>
          </a:prstGeom>
        </p:spPr>
      </p:pic>
      <p:pic>
        <p:nvPicPr>
          <p:cNvPr id="20" name="图片 19"/>
          <p:cNvPicPr>
            <a:picLocks noChangeAspect="1"/>
          </p:cNvPicPr>
          <p:nvPr/>
        </p:nvPicPr>
        <p:blipFill rotWithShape="1">
          <a:blip r:embed="rId5">
            <a:extLst>
              <a:ext uri="{28A0092B-C50C-407E-A947-70E740481C1C}">
                <a14:useLocalDpi xmlns:a14="http://schemas.microsoft.com/office/drawing/2010/main" val="0"/>
              </a:ext>
            </a:extLst>
          </a:blip>
          <a:srcRect l="35289" r="36352" b="40366"/>
          <a:stretch>
            <a:fillRect/>
          </a:stretch>
        </p:blipFill>
        <p:spPr>
          <a:xfrm>
            <a:off x="2460498" y="2187839"/>
            <a:ext cx="2209917" cy="3088032"/>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22366" t="6105" r="11393"/>
          <a:stretch>
            <a:fillRect/>
          </a:stretch>
        </p:blipFill>
        <p:spPr>
          <a:xfrm>
            <a:off x="0" y="2187838"/>
            <a:ext cx="2460498" cy="3088033"/>
          </a:xfrm>
          <a:prstGeom prst="rect">
            <a:avLst/>
          </a:prstGeom>
        </p:spPr>
      </p:pic>
      <p:sp>
        <p:nvSpPr>
          <p:cNvPr id="14" name="矩形 13"/>
          <p:cNvSpPr/>
          <p:nvPr/>
        </p:nvSpPr>
        <p:spPr>
          <a:xfrm>
            <a:off x="0" y="2187838"/>
            <a:ext cx="9143999" cy="308803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748343" y="2535943"/>
            <a:ext cx="4747590" cy="41003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660"/>
              </a:lnSpc>
              <a:buNone/>
            </a:pP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 世界上任何两个同性别的人的</a:t>
            </a:r>
            <a:r>
              <a:rPr lang="en-GB" altLang="zh-CN" dirty="0">
                <a:latin typeface="微软雅黑" panose="020B0503020204020204" pitchFamily="34" charset="-122"/>
                <a:ea typeface="微软雅黑" panose="020B0503020204020204" pitchFamily="34" charset="-122"/>
              </a:rPr>
              <a:t>DNA</a:t>
            </a:r>
            <a:r>
              <a:rPr lang="zh-CN" altLang="en-US" dirty="0">
                <a:latin typeface="微软雅黑" panose="020B0503020204020204" pitchFamily="34" charset="-122"/>
                <a:ea typeface="微软雅黑" panose="020B0503020204020204" pitchFamily="34" charset="-122"/>
              </a:rPr>
              <a:t>最多只有</a:t>
            </a:r>
            <a:r>
              <a:rPr lang="en-US" altLang="zh-CN" dirty="0">
                <a:latin typeface="微软雅黑" panose="020B0503020204020204" pitchFamily="34" charset="-122"/>
                <a:ea typeface="微软雅黑" panose="020B0503020204020204" pitchFamily="34" charset="-122"/>
              </a:rPr>
              <a:t>0.2%</a:t>
            </a:r>
            <a:r>
              <a:rPr lang="zh-CN" altLang="en-US" dirty="0">
                <a:latin typeface="微软雅黑" panose="020B0503020204020204" pitchFamily="34" charset="-122"/>
                <a:ea typeface="微软雅黑" panose="020B0503020204020204" pitchFamily="34" charset="-122"/>
              </a:rPr>
              <a:t>的差异；</a:t>
            </a:r>
          </a:p>
          <a:p>
            <a:pPr marL="0" indent="0">
              <a:lnSpc>
                <a:spcPts val="3660"/>
              </a:lnSpc>
              <a:buNone/>
            </a:pPr>
            <a:endParaRPr lang="zh-CN" altLang="en-US" dirty="0">
              <a:latin typeface="微软雅黑" panose="020B0503020204020204" pitchFamily="34" charset="-122"/>
              <a:ea typeface="微软雅黑" panose="020B0503020204020204" pitchFamily="34" charset="-122"/>
            </a:endParaRPr>
          </a:p>
          <a:p>
            <a:pPr marL="0" indent="0">
              <a:lnSpc>
                <a:spcPts val="3660"/>
              </a:lnSpc>
              <a:buNone/>
            </a:pP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 不同人种都能够相互通婚，并繁殖出具有生育能力的下一代。</a:t>
            </a:r>
          </a:p>
        </p:txBody>
      </p:sp>
      <p:cxnSp>
        <p:nvCxnSpPr>
          <p:cNvPr id="4" name="直线连接符 3"/>
          <p:cNvCxnSpPr/>
          <p:nvPr/>
        </p:nvCxnSpPr>
        <p:spPr>
          <a:xfrm>
            <a:off x="467544" y="2033437"/>
            <a:ext cx="0" cy="44198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67544" y="6453336"/>
            <a:ext cx="7814812"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37540" y="2033437"/>
            <a:ext cx="770485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642396" y="2033437"/>
            <a:ext cx="0" cy="420387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人种之间的生物差异小</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l="6916" r="10544" b="6036"/>
          <a:stretch>
            <a:fillRect/>
          </a:stretch>
        </p:blipFill>
        <p:spPr>
          <a:xfrm>
            <a:off x="5520217" y="3525849"/>
            <a:ext cx="3623732" cy="274456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2" name="图表 11"/>
          <p:cNvGraphicFramePr/>
          <p:nvPr/>
        </p:nvGraphicFramePr>
        <p:xfrm>
          <a:off x="6102775" y="972789"/>
          <a:ext cx="2633834" cy="2407402"/>
        </p:xfrm>
        <a:graphic>
          <a:graphicData uri="http://schemas.openxmlformats.org/drawingml/2006/chart">
            <c:chart xmlns:c="http://schemas.openxmlformats.org/drawingml/2006/chart" xmlns:r="http://schemas.openxmlformats.org/officeDocument/2006/relationships" r:id="rId4"/>
          </a:graphicData>
        </a:graphic>
      </p:graphicFrame>
      <p:sp>
        <p:nvSpPr>
          <p:cNvPr id="15" name="内容占位符 2"/>
          <p:cNvSpPr txBox="1"/>
          <p:nvPr/>
        </p:nvSpPr>
        <p:spPr>
          <a:xfrm>
            <a:off x="7690604" y="762717"/>
            <a:ext cx="1447357" cy="6377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660"/>
              </a:lnSpc>
              <a:buFont typeface="Arial" panose="020B0604020202020204" pitchFamily="34" charset="0"/>
              <a:buNone/>
            </a:pPr>
            <a:r>
              <a:rPr lang="en-US" altLang="zh-CN" b="1" dirty="0">
                <a:solidFill>
                  <a:schemeClr val="accent2">
                    <a:lumMod val="75000"/>
                  </a:schemeClr>
                </a:solidFill>
              </a:rPr>
              <a:t>0.2%</a:t>
            </a:r>
            <a:endParaRPr lang="zh-CN" altLang="en-US" b="1" dirty="0">
              <a:solidFill>
                <a:schemeClr val="accent2">
                  <a:lumMod val="75000"/>
                </a:schemeClr>
              </a:solidFill>
            </a:endParaRPr>
          </a:p>
        </p:txBody>
      </p:sp>
      <p:cxnSp>
        <p:nvCxnSpPr>
          <p:cNvPr id="16" name="直线连接符 15"/>
          <p:cNvCxnSpPr/>
          <p:nvPr/>
        </p:nvCxnSpPr>
        <p:spPr>
          <a:xfrm>
            <a:off x="7426749" y="1030920"/>
            <a:ext cx="263855" cy="0"/>
          </a:xfrm>
          <a:prstGeom prst="line">
            <a:avLst/>
          </a:prstGeom>
          <a:ln w="28575">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pic>
        <p:nvPicPr>
          <p:cNvPr id="17" name="图片 16"/>
          <p:cNvPicPr>
            <a:picLocks noChangeAspect="1"/>
          </p:cNvPicPr>
          <p:nvPr/>
        </p:nvPicPr>
        <p:blipFill rotWithShape="1">
          <a:blip r:embed="rId5"/>
          <a:srcRect l="38822" t="7371" r="20768" b="51298"/>
          <a:stretch>
            <a:fillRect/>
          </a:stretch>
        </p:blipFill>
        <p:spPr>
          <a:xfrm>
            <a:off x="501603" y="1807812"/>
            <a:ext cx="544010" cy="530146"/>
          </a:xfrm>
          <a:prstGeom prst="rect">
            <a:avLst/>
          </a:prstGeom>
        </p:spPr>
      </p:pic>
      <p:pic>
        <p:nvPicPr>
          <p:cNvPr id="18" name="图片 17"/>
          <p:cNvPicPr>
            <a:picLocks noChangeAspect="1"/>
          </p:cNvPicPr>
          <p:nvPr/>
        </p:nvPicPr>
        <p:blipFill rotWithShape="1">
          <a:blip r:embed="rId6"/>
          <a:srcRect l="25549" t="49611" r="34040"/>
          <a:stretch>
            <a:fillRect/>
          </a:stretch>
        </p:blipFill>
        <p:spPr>
          <a:xfrm>
            <a:off x="8167464" y="6116099"/>
            <a:ext cx="544010" cy="64633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3"/>
          <p:cNvSpPr txBox="1"/>
          <p:nvPr/>
        </p:nvSpPr>
        <p:spPr>
          <a:xfrm>
            <a:off x="0" y="260648"/>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狗的变异</a:t>
            </a:r>
          </a:p>
        </p:txBody>
      </p:sp>
      <p:pic>
        <p:nvPicPr>
          <p:cNvPr id="14" name="Picture 2" descr="Do"/>
          <p:cNvPicPr>
            <a:picLocks noChangeAspect="1" noChangeArrowheads="1"/>
          </p:cNvPicPr>
          <p:nvPr/>
        </p:nvPicPr>
        <p:blipFill>
          <a:blip r:embed="rId3" cstate="print"/>
          <a:srcRect/>
          <a:stretch>
            <a:fillRect/>
          </a:stretch>
        </p:blipFill>
        <p:spPr bwMode="auto">
          <a:xfrm>
            <a:off x="1017702" y="1213766"/>
            <a:ext cx="7108597" cy="550330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827584" y="4824563"/>
            <a:ext cx="7704853" cy="18116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660"/>
              </a:lnSpc>
              <a:buNone/>
            </a:pPr>
            <a:r>
              <a:rPr lang="zh-CN" altLang="zh-CN" kern="0" dirty="0">
                <a:effectLst/>
                <a:latin typeface="微软雅黑" panose="020B0503020204020204" pitchFamily="34" charset="-122"/>
                <a:ea typeface="微软雅黑" panose="020B0503020204020204" pitchFamily="34" charset="-122"/>
                <a:cs typeface="Times New Roman" panose="02020603050405020304" pitchFamily="18" charset="0"/>
              </a:rPr>
              <a:t>人分化为不同肤色的种族与狗分化成各式各样狗的亚种，他们的基因学原理是相似的，都是通过基因重组产生的变异和少数突变形成的。</a:t>
            </a:r>
            <a:endParaRPr lang="zh-CN" altLang="en-US" dirty="0">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67544" y="2033437"/>
            <a:ext cx="0" cy="44198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67544" y="6453336"/>
            <a:ext cx="7814812"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37540" y="2033437"/>
            <a:ext cx="770485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642396" y="2033437"/>
            <a:ext cx="0" cy="420387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人种：变异不是进化</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1488" y="1439568"/>
            <a:ext cx="5841024" cy="328557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rotWithShape="1">
          <a:blip r:embed="rId4"/>
          <a:srcRect l="38822" t="7371" r="20768" b="51298"/>
          <a:stretch>
            <a:fillRect/>
          </a:stretch>
        </p:blipFill>
        <p:spPr>
          <a:xfrm>
            <a:off x="501603" y="1807812"/>
            <a:ext cx="544010" cy="530146"/>
          </a:xfrm>
          <a:prstGeom prst="rect">
            <a:avLst/>
          </a:prstGeom>
        </p:spPr>
      </p:pic>
      <p:pic>
        <p:nvPicPr>
          <p:cNvPr id="13" name="图片 12"/>
          <p:cNvPicPr>
            <a:picLocks noChangeAspect="1"/>
          </p:cNvPicPr>
          <p:nvPr/>
        </p:nvPicPr>
        <p:blipFill rotWithShape="1">
          <a:blip r:embed="rId5"/>
          <a:srcRect l="25549" t="49611" r="34040"/>
          <a:stretch>
            <a:fillRect/>
          </a:stretch>
        </p:blipFill>
        <p:spPr>
          <a:xfrm>
            <a:off x="8167464" y="6116099"/>
            <a:ext cx="544010" cy="64633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p:cNvCxnSpPr/>
          <p:nvPr/>
        </p:nvCxnSpPr>
        <p:spPr>
          <a:xfrm>
            <a:off x="698155" y="698960"/>
            <a:ext cx="0" cy="546518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698960"/>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698960"/>
            <a:ext cx="0" cy="53579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3"/>
          <p:cNvSpPr txBox="1"/>
          <p:nvPr/>
        </p:nvSpPr>
        <p:spPr>
          <a:xfrm>
            <a:off x="997915" y="1045917"/>
            <a:ext cx="7295678" cy="1384995"/>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现代遗传学的研究结果指出，当人类因巴别塔事件分散之后，基因重组产生后代的变异，例如肤色，只要几代人就能形成。</a:t>
            </a: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55" y="2564909"/>
            <a:ext cx="8958690" cy="3503249"/>
          </a:xfrm>
          <a:prstGeom prst="rect">
            <a:avLst/>
          </a:prstGeom>
        </p:spPr>
      </p:pic>
      <p:sp>
        <p:nvSpPr>
          <p:cNvPr id="18" name="TextBox 11"/>
          <p:cNvSpPr txBox="1"/>
          <p:nvPr/>
        </p:nvSpPr>
        <p:spPr>
          <a:xfrm>
            <a:off x="6561260" y="2711170"/>
            <a:ext cx="247523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挪亚一家八口</a:t>
            </a:r>
            <a:endParaRPr kumimoji="0" lang="en-US" altLang="zh-CN"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（四对）</a:t>
            </a:r>
          </a:p>
        </p:txBody>
      </p:sp>
      <p:sp>
        <p:nvSpPr>
          <p:cNvPr id="20" name="TextBox 12"/>
          <p:cNvSpPr txBox="1"/>
          <p:nvPr/>
        </p:nvSpPr>
        <p:spPr>
          <a:xfrm>
            <a:off x="7131318" y="4704643"/>
            <a:ext cx="276497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巴别塔后</a:t>
            </a:r>
            <a:endParaRPr kumimoji="0" lang="en-US" altLang="zh-CN"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分散</a:t>
            </a:r>
            <a:endParaRPr kumimoji="0" 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1" name="TextBox 13"/>
          <p:cNvSpPr txBox="1"/>
          <p:nvPr/>
        </p:nvSpPr>
        <p:spPr>
          <a:xfrm>
            <a:off x="1081846" y="3822140"/>
            <a:ext cx="153245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巴别塔</a:t>
            </a:r>
            <a:endParaRPr kumimoji="0" 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rotWithShape="1">
          <a:blip r:embed="rId4"/>
          <a:srcRect l="38822" t="7371" r="20768" b="51298"/>
          <a:stretch>
            <a:fillRect/>
          </a:stretch>
        </p:blipFill>
        <p:spPr>
          <a:xfrm>
            <a:off x="725910" y="467779"/>
            <a:ext cx="544010" cy="530146"/>
          </a:xfrm>
          <a:prstGeom prst="rect">
            <a:avLst/>
          </a:prstGeom>
        </p:spPr>
      </p:pic>
      <p:pic>
        <p:nvPicPr>
          <p:cNvPr id="16" name="图片 15"/>
          <p:cNvPicPr>
            <a:picLocks noChangeAspect="1"/>
          </p:cNvPicPr>
          <p:nvPr/>
        </p:nvPicPr>
        <p:blipFill rotWithShape="1">
          <a:blip r:embed="rId5"/>
          <a:srcRect l="25549" t="49611" r="34040"/>
          <a:stretch>
            <a:fillRect/>
          </a:stretch>
        </p:blipFill>
        <p:spPr>
          <a:xfrm>
            <a:off x="7987851" y="5835874"/>
            <a:ext cx="544010" cy="64633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p:cNvCxnSpPr/>
          <p:nvPr/>
        </p:nvCxnSpPr>
        <p:spPr>
          <a:xfrm>
            <a:off x="698155" y="999942"/>
            <a:ext cx="0" cy="546518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465124"/>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999942"/>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999942"/>
            <a:ext cx="0" cy="53579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3"/>
          <p:cNvSpPr txBox="1"/>
          <p:nvPr/>
        </p:nvSpPr>
        <p:spPr>
          <a:xfrm>
            <a:off x="997915" y="5172227"/>
            <a:ext cx="7295678"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黑色素的含量决定我们皮肤的颜色。皮肤中的黑色素多，肤色就黑；黑色素少，皮肤就白。</a:t>
            </a:r>
          </a:p>
        </p:txBody>
      </p:sp>
      <p:pic>
        <p:nvPicPr>
          <p:cNvPr id="14"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04664"/>
            <a:ext cx="5904655" cy="446213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4"/>
          <a:srcRect l="38822" t="7371" r="20768" b="51298"/>
          <a:stretch>
            <a:fillRect/>
          </a:stretch>
        </p:blipFill>
        <p:spPr>
          <a:xfrm>
            <a:off x="686317" y="753013"/>
            <a:ext cx="544010" cy="530146"/>
          </a:xfrm>
          <a:prstGeom prst="rect">
            <a:avLst/>
          </a:prstGeom>
        </p:spPr>
      </p:pic>
      <p:pic>
        <p:nvPicPr>
          <p:cNvPr id="12" name="图片 11"/>
          <p:cNvPicPr>
            <a:picLocks noChangeAspect="1"/>
          </p:cNvPicPr>
          <p:nvPr/>
        </p:nvPicPr>
        <p:blipFill rotWithShape="1">
          <a:blip r:embed="rId5"/>
          <a:srcRect l="25549" t="49611" r="34040"/>
          <a:stretch>
            <a:fillRect/>
          </a:stretch>
        </p:blipFill>
        <p:spPr>
          <a:xfrm>
            <a:off x="8021588" y="6141958"/>
            <a:ext cx="544010" cy="646331"/>
          </a:xfrm>
          <a:prstGeom prst="rect">
            <a:avLst/>
          </a:prstGeom>
        </p:spPr>
      </p:pic>
      <p:pic>
        <p:nvPicPr>
          <p:cNvPr id="3" name="图片 2"/>
          <p:cNvPicPr>
            <a:picLocks noChangeAspect="1"/>
          </p:cNvPicPr>
          <p:nvPr/>
        </p:nvPicPr>
        <p:blipFill rotWithShape="1">
          <a:blip r:embed="rId6">
            <a:extLst>
              <a:ext uri="{28A0092B-C50C-407E-A947-70E740481C1C}">
                <a14:useLocalDpi xmlns:a14="http://schemas.microsoft.com/office/drawing/2010/main" val="0"/>
              </a:ext>
            </a:extLst>
          </a:blip>
          <a:srcRect b="6834"/>
          <a:stretch>
            <a:fillRect/>
          </a:stretch>
        </p:blipFill>
        <p:spPr>
          <a:xfrm>
            <a:off x="505670" y="404664"/>
            <a:ext cx="8132657" cy="454612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18086" b="3901"/>
          <a:stretch>
            <a:fillRect/>
          </a:stretch>
        </p:blipFill>
        <p:spPr>
          <a:xfrm>
            <a:off x="0" y="1484784"/>
            <a:ext cx="9144000" cy="4752528"/>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p:cNvCxnSpPr/>
          <p:nvPr/>
        </p:nvCxnSpPr>
        <p:spPr>
          <a:xfrm>
            <a:off x="698155" y="2460251"/>
            <a:ext cx="0" cy="400487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465124"/>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460251"/>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460251"/>
            <a:ext cx="0" cy="389764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3"/>
          <p:cNvSpPr txBox="1"/>
          <p:nvPr/>
        </p:nvSpPr>
        <p:spPr>
          <a:xfrm>
            <a:off x="997915" y="5499229"/>
            <a:ext cx="7295678" cy="954107"/>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异卵双胞胎姐妹</a:t>
            </a:r>
            <a:endParaRPr lang="en-US" altLang="zh-CN" sz="2800" dirty="0">
              <a:latin typeface="微软雅黑" panose="020B0503020204020204" pitchFamily="34" charset="-122"/>
              <a:ea typeface="微软雅黑" panose="020B0503020204020204" pitchFamily="34" charset="-122"/>
            </a:endParaRPr>
          </a:p>
          <a:p>
            <a:pPr algn="ctr"/>
            <a:r>
              <a:rPr lang="zh-CN" altLang="en-US" sz="2800" dirty="0">
                <a:latin typeface="微软雅黑" panose="020B0503020204020204" pitchFamily="34" charset="-122"/>
                <a:ea typeface="微软雅黑" panose="020B0503020204020204" pitchFamily="34" charset="-122"/>
              </a:rPr>
              <a:t>一个是黑皮肤、一个是白皮肤。</a:t>
            </a:r>
            <a:endParaRPr lang="en-US" altLang="zh-CN" sz="2800" dirty="0">
              <a:latin typeface="微软雅黑" panose="020B0503020204020204" pitchFamily="34" charset="-122"/>
              <a:ea typeface="微软雅黑" panose="020B0503020204020204" pitchFamily="34" charset="-122"/>
            </a:endParaRPr>
          </a:p>
        </p:txBody>
      </p:sp>
      <p:sp>
        <p:nvSpPr>
          <p:cNvPr id="11" name="TextBox 3"/>
          <p:cNvSpPr txBox="1"/>
          <p:nvPr/>
        </p:nvSpPr>
        <p:spPr>
          <a:xfrm>
            <a:off x="0" y="404664"/>
            <a:ext cx="9144000" cy="1200329"/>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一对中棕肤色的夫妻几乎可以</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生出任何肤色的后代！</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1700808"/>
            <a:ext cx="5509607" cy="358177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rotWithShape="1">
          <a:blip r:embed="rId4"/>
          <a:srcRect l="38822" t="7371" r="20768" b="51298"/>
          <a:stretch>
            <a:fillRect/>
          </a:stretch>
        </p:blipFill>
        <p:spPr>
          <a:xfrm>
            <a:off x="725910" y="2195178"/>
            <a:ext cx="544010" cy="530146"/>
          </a:xfrm>
          <a:prstGeom prst="rect">
            <a:avLst/>
          </a:prstGeom>
        </p:spPr>
      </p:pic>
      <p:pic>
        <p:nvPicPr>
          <p:cNvPr id="14" name="图片 13"/>
          <p:cNvPicPr>
            <a:picLocks noChangeAspect="1"/>
          </p:cNvPicPr>
          <p:nvPr/>
        </p:nvPicPr>
        <p:blipFill rotWithShape="1">
          <a:blip r:embed="rId5"/>
          <a:srcRect l="25549" t="49611" r="34040"/>
          <a:stretch>
            <a:fillRect/>
          </a:stretch>
        </p:blipFill>
        <p:spPr>
          <a:xfrm>
            <a:off x="8011298" y="6141958"/>
            <a:ext cx="544010" cy="64633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线连接符 14"/>
          <p:cNvCxnSpPr/>
          <p:nvPr/>
        </p:nvCxnSpPr>
        <p:spPr>
          <a:xfrm>
            <a:off x="698155" y="1923096"/>
            <a:ext cx="0" cy="400487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6" name="直线连接符 15"/>
          <p:cNvCxnSpPr/>
          <p:nvPr/>
        </p:nvCxnSpPr>
        <p:spPr>
          <a:xfrm flipH="1">
            <a:off x="698156" y="5927969"/>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7" name="直线连接符 16"/>
          <p:cNvCxnSpPr/>
          <p:nvPr/>
        </p:nvCxnSpPr>
        <p:spPr>
          <a:xfrm flipH="1">
            <a:off x="1124465" y="1923096"/>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直线连接符 17"/>
          <p:cNvCxnSpPr/>
          <p:nvPr/>
        </p:nvCxnSpPr>
        <p:spPr>
          <a:xfrm>
            <a:off x="8501448" y="1923096"/>
            <a:ext cx="0" cy="389764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3" name="Picture 2" descr="A&amp;E geneticVariation"/>
          <p:cNvPicPr>
            <a:picLocks noChangeAspect="1" noChangeArrowheads="1"/>
          </p:cNvPicPr>
          <p:nvPr/>
        </p:nvPicPr>
        <p:blipFill>
          <a:blip r:embed="rId3" cstate="print"/>
          <a:srcRect/>
          <a:stretch>
            <a:fillRect/>
          </a:stretch>
        </p:blipFill>
        <p:spPr>
          <a:xfrm>
            <a:off x="2987824" y="1363011"/>
            <a:ext cx="5128101" cy="537358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Text Box 3"/>
          <p:cNvSpPr txBox="1">
            <a:spLocks noChangeArrowheads="1"/>
          </p:cNvSpPr>
          <p:nvPr/>
        </p:nvSpPr>
        <p:spPr bwMode="auto">
          <a:xfrm>
            <a:off x="3311910" y="1723051"/>
            <a:ext cx="237626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zh-CN" altLang="en-US" sz="2000" dirty="0">
                <a:solidFill>
                  <a:prstClr val="black"/>
                </a:solidFill>
                <a:latin typeface="微软雅黑" panose="020B0503020204020204" pitchFamily="34" charset="-122"/>
                <a:ea typeface="微软雅黑" panose="020B0503020204020204" pitchFamily="34" charset="-122"/>
              </a:rPr>
              <a:t>亚当和夏娃的基因有足够的多样性</a:t>
            </a:r>
            <a:endParaRPr lang="en-US" altLang="zh-CN" sz="2000" dirty="0">
              <a:solidFill>
                <a:prstClr val="black"/>
              </a:solidFill>
              <a:latin typeface="微软雅黑" panose="020B0503020204020204" pitchFamily="34" charset="-122"/>
              <a:ea typeface="微软雅黑" panose="020B0503020204020204" pitchFamily="34" charset="-122"/>
            </a:endParaRPr>
          </a:p>
        </p:txBody>
      </p:sp>
      <p:sp>
        <p:nvSpPr>
          <p:cNvPr id="25" name="Text Box 5"/>
          <p:cNvSpPr txBox="1">
            <a:spLocks noChangeArrowheads="1"/>
          </p:cNvSpPr>
          <p:nvPr/>
        </p:nvSpPr>
        <p:spPr bwMode="auto">
          <a:xfrm>
            <a:off x="3316166" y="5683491"/>
            <a:ext cx="244344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zh-CN" altLang="en-US" sz="2200" dirty="0">
                <a:solidFill>
                  <a:prstClr val="black"/>
                </a:solidFill>
                <a:latin typeface="微软雅黑" panose="020B0503020204020204" pitchFamily="34" charset="-122"/>
                <a:ea typeface="微软雅黑" panose="020B0503020204020204" pitchFamily="34" charset="-122"/>
              </a:rPr>
              <a:t>可以在一代之中产生很多不同的肤色</a:t>
            </a:r>
            <a:endParaRPr lang="en-US" altLang="zh-CN" sz="2200" dirty="0">
              <a:solidFill>
                <a:prstClr val="black"/>
              </a:solidFill>
              <a:latin typeface="微软雅黑" panose="020B0503020204020204" pitchFamily="34" charset="-122"/>
              <a:ea typeface="微软雅黑" panose="020B0503020204020204" pitchFamily="34" charset="-122"/>
            </a:endParaRPr>
          </a:p>
        </p:txBody>
      </p:sp>
      <p:sp>
        <p:nvSpPr>
          <p:cNvPr id="26" name="Text Box 6"/>
          <p:cNvSpPr txBox="1">
            <a:spLocks noChangeArrowheads="1"/>
          </p:cNvSpPr>
          <p:nvPr/>
        </p:nvSpPr>
        <p:spPr bwMode="auto">
          <a:xfrm>
            <a:off x="3170704" y="2866021"/>
            <a:ext cx="2757685" cy="501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zh-CN" altLang="en-US" sz="2600" dirty="0">
                <a:solidFill>
                  <a:prstClr val="black"/>
                </a:solidFill>
                <a:latin typeface="黑体" panose="02010609060101010101" pitchFamily="49" charset="-122"/>
                <a:ea typeface="黑体" panose="02010609060101010101" pitchFamily="49" charset="-122"/>
                <a:cs typeface="Arial" panose="020B0604020202020204" pitchFamily="34" charset="0"/>
              </a:rPr>
              <a:t>亚当和夏娃</a:t>
            </a:r>
            <a:endParaRPr lang="en-US" sz="2600" dirty="0">
              <a:solidFill>
                <a:prstClr val="black"/>
              </a:solidFill>
              <a:latin typeface="黑体" panose="02010609060101010101" pitchFamily="49" charset="-122"/>
              <a:ea typeface="黑体" panose="02010609060101010101" pitchFamily="49" charset="-122"/>
              <a:cs typeface="Arial" panose="020B0604020202020204" pitchFamily="34" charset="0"/>
            </a:endParaRPr>
          </a:p>
        </p:txBody>
      </p:sp>
      <p:sp>
        <p:nvSpPr>
          <p:cNvPr id="27" name="Text Box 7"/>
          <p:cNvSpPr txBox="1">
            <a:spLocks noChangeArrowheads="1"/>
          </p:cNvSpPr>
          <p:nvPr/>
        </p:nvSpPr>
        <p:spPr bwMode="auto">
          <a:xfrm>
            <a:off x="3542184" y="4531363"/>
            <a:ext cx="281825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just">
              <a:spcBef>
                <a:spcPct val="50000"/>
              </a:spcBef>
              <a:defRPr/>
            </a:pPr>
            <a:r>
              <a:rPr lang="en-US" sz="2400" dirty="0" err="1">
                <a:solidFill>
                  <a:prstClr val="black"/>
                </a:solidFill>
                <a:latin typeface="微软雅黑" panose="020B0503020204020204" pitchFamily="34" charset="-122"/>
                <a:ea typeface="MS PGothic" panose="020B0600070205080204" charset="-128"/>
              </a:rPr>
              <a:t>A</a:t>
            </a:r>
            <a:r>
              <a:rPr lang="en-US" sz="2400" dirty="0" err="1">
                <a:solidFill>
                  <a:prstClr val="white"/>
                </a:solidFill>
                <a:latin typeface="微软雅黑" panose="020B0503020204020204" pitchFamily="34" charset="-122"/>
                <a:ea typeface="MS PGothic" panose="020B0600070205080204" charset="-128"/>
              </a:rPr>
              <a:t>a</a:t>
            </a:r>
            <a:r>
              <a:rPr lang="en-US" sz="2400" dirty="0" err="1">
                <a:solidFill>
                  <a:prstClr val="black"/>
                </a:solidFill>
                <a:latin typeface="微软雅黑" panose="020B0503020204020204" pitchFamily="34" charset="-122"/>
                <a:ea typeface="MS PGothic" panose="020B0600070205080204" charset="-128"/>
              </a:rPr>
              <a:t>B</a:t>
            </a:r>
            <a:r>
              <a:rPr lang="en-US" sz="2400" dirty="0" err="1">
                <a:solidFill>
                  <a:prstClr val="white"/>
                </a:solidFill>
                <a:latin typeface="微软雅黑" panose="020B0503020204020204" pitchFamily="34" charset="-122"/>
                <a:ea typeface="MS PGothic" panose="020B0600070205080204" charset="-128"/>
              </a:rPr>
              <a:t>b</a:t>
            </a:r>
            <a:r>
              <a:rPr lang="en-US" sz="2400" dirty="0">
                <a:solidFill>
                  <a:prstClr val="white"/>
                </a:solidFill>
                <a:latin typeface="微软雅黑" panose="020B0503020204020204" pitchFamily="34" charset="-122"/>
                <a:ea typeface="MS PGothic" panose="020B0600070205080204" charset="-128"/>
              </a:rPr>
              <a:t>    </a:t>
            </a:r>
            <a:r>
              <a:rPr lang="en-US" sz="2400" dirty="0" err="1">
                <a:solidFill>
                  <a:prstClr val="black"/>
                </a:solidFill>
                <a:latin typeface="微软雅黑" panose="020B0503020204020204" pitchFamily="34" charset="-122"/>
                <a:ea typeface="MS PGothic" panose="020B0600070205080204" charset="-128"/>
              </a:rPr>
              <a:t>A</a:t>
            </a:r>
            <a:r>
              <a:rPr lang="en-US" sz="2400" dirty="0" err="1">
                <a:solidFill>
                  <a:prstClr val="white"/>
                </a:solidFill>
                <a:latin typeface="微软雅黑" panose="020B0503020204020204" pitchFamily="34" charset="-122"/>
                <a:ea typeface="MS PGothic" panose="020B0600070205080204" charset="-128"/>
              </a:rPr>
              <a:t>a</a:t>
            </a:r>
            <a:r>
              <a:rPr lang="en-US" sz="2400" dirty="0" err="1">
                <a:solidFill>
                  <a:prstClr val="black"/>
                </a:solidFill>
                <a:latin typeface="微软雅黑" panose="020B0503020204020204" pitchFamily="34" charset="-122"/>
                <a:ea typeface="MS PGothic" panose="020B0600070205080204" charset="-128"/>
              </a:rPr>
              <a:t>B</a:t>
            </a:r>
            <a:r>
              <a:rPr lang="en-US" sz="2400" dirty="0" err="1">
                <a:solidFill>
                  <a:prstClr val="white"/>
                </a:solidFill>
                <a:latin typeface="微软雅黑" panose="020B0503020204020204" pitchFamily="34" charset="-122"/>
                <a:ea typeface="MS PGothic" panose="020B0600070205080204" charset="-128"/>
              </a:rPr>
              <a:t>b</a:t>
            </a:r>
            <a:endParaRPr lang="en-US" sz="2400" dirty="0">
              <a:solidFill>
                <a:prstClr val="white"/>
              </a:solidFill>
              <a:latin typeface="微软雅黑" panose="020B0503020204020204" pitchFamily="34" charset="-122"/>
              <a:ea typeface="MS PGothic" panose="020B0600070205080204" charset="-128"/>
            </a:endParaRPr>
          </a:p>
        </p:txBody>
      </p:sp>
      <p:sp>
        <p:nvSpPr>
          <p:cNvPr id="28" name="Text Box 8"/>
          <p:cNvSpPr txBox="1">
            <a:spLocks noChangeArrowheads="1"/>
          </p:cNvSpPr>
          <p:nvPr/>
        </p:nvSpPr>
        <p:spPr bwMode="auto">
          <a:xfrm>
            <a:off x="6638528" y="2443131"/>
            <a:ext cx="12525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2400" dirty="0">
                <a:solidFill>
                  <a:prstClr val="white"/>
                </a:solidFill>
                <a:latin typeface="微软雅黑" panose="020B0503020204020204" pitchFamily="34" charset="-122"/>
                <a:ea typeface="MS PGothic" panose="020B0600070205080204" charset="-128"/>
              </a:rPr>
              <a:t>aabb</a:t>
            </a:r>
          </a:p>
        </p:txBody>
      </p:sp>
      <p:sp>
        <p:nvSpPr>
          <p:cNvPr id="29" name="Text Box 9"/>
          <p:cNvSpPr txBox="1">
            <a:spLocks noChangeArrowheads="1"/>
          </p:cNvSpPr>
          <p:nvPr/>
        </p:nvSpPr>
        <p:spPr bwMode="auto">
          <a:xfrm>
            <a:off x="5990456" y="3637650"/>
            <a:ext cx="12525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2400" dirty="0">
                <a:solidFill>
                  <a:prstClr val="white"/>
                </a:solidFill>
                <a:latin typeface="微软雅黑" panose="020B0503020204020204" pitchFamily="34" charset="-122"/>
                <a:ea typeface="MS PGothic" panose="020B0600070205080204" charset="-128"/>
              </a:rPr>
              <a:t>aa</a:t>
            </a:r>
            <a:r>
              <a:rPr lang="en-US" sz="2400" dirty="0">
                <a:solidFill>
                  <a:prstClr val="black"/>
                </a:solidFill>
                <a:latin typeface="微软雅黑" panose="020B0503020204020204" pitchFamily="34" charset="-122"/>
                <a:ea typeface="MS PGothic" panose="020B0600070205080204" charset="-128"/>
              </a:rPr>
              <a:t>B</a:t>
            </a:r>
            <a:r>
              <a:rPr lang="en-US" sz="2400" dirty="0">
                <a:solidFill>
                  <a:prstClr val="white"/>
                </a:solidFill>
                <a:latin typeface="微软雅黑" panose="020B0503020204020204" pitchFamily="34" charset="-122"/>
                <a:ea typeface="MS PGothic" panose="020B0600070205080204" charset="-128"/>
              </a:rPr>
              <a:t>b</a:t>
            </a:r>
          </a:p>
        </p:txBody>
      </p:sp>
      <p:sp>
        <p:nvSpPr>
          <p:cNvPr id="30" name="Text Box 10"/>
          <p:cNvSpPr txBox="1">
            <a:spLocks noChangeArrowheads="1"/>
          </p:cNvSpPr>
          <p:nvPr/>
        </p:nvSpPr>
        <p:spPr bwMode="auto">
          <a:xfrm>
            <a:off x="6134472" y="5107427"/>
            <a:ext cx="12525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2400" dirty="0">
                <a:solidFill>
                  <a:prstClr val="black"/>
                </a:solidFill>
                <a:latin typeface="微软雅黑" panose="020B0503020204020204" pitchFamily="34" charset="-122"/>
                <a:ea typeface="MS PGothic" panose="020B0600070205080204" charset="-128"/>
              </a:rPr>
              <a:t>AAB</a:t>
            </a:r>
            <a:r>
              <a:rPr lang="en-US" sz="2400" dirty="0">
                <a:solidFill>
                  <a:prstClr val="white"/>
                </a:solidFill>
                <a:latin typeface="微软雅黑" panose="020B0503020204020204" pitchFamily="34" charset="-122"/>
                <a:ea typeface="MS PGothic" panose="020B0600070205080204" charset="-128"/>
              </a:rPr>
              <a:t>b</a:t>
            </a:r>
          </a:p>
        </p:txBody>
      </p:sp>
      <p:sp>
        <p:nvSpPr>
          <p:cNvPr id="31" name="Text Box 11"/>
          <p:cNvSpPr txBox="1">
            <a:spLocks noChangeArrowheads="1"/>
          </p:cNvSpPr>
          <p:nvPr/>
        </p:nvSpPr>
        <p:spPr bwMode="auto">
          <a:xfrm>
            <a:off x="6872074" y="6279703"/>
            <a:ext cx="12525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2400" dirty="0">
                <a:solidFill>
                  <a:prstClr val="black"/>
                </a:solidFill>
                <a:latin typeface="微软雅黑" panose="020B0503020204020204" pitchFamily="34" charset="-122"/>
                <a:ea typeface="MS PGothic" panose="020B0600070205080204" charset="-128"/>
              </a:rPr>
              <a:t>AABB</a:t>
            </a:r>
          </a:p>
        </p:txBody>
      </p:sp>
      <p:sp>
        <p:nvSpPr>
          <p:cNvPr id="13" name="TextBox 1"/>
          <p:cNvSpPr txBox="1"/>
          <p:nvPr/>
        </p:nvSpPr>
        <p:spPr>
          <a:xfrm>
            <a:off x="851805" y="2684214"/>
            <a:ext cx="2222086" cy="2936253"/>
          </a:xfrm>
          <a:prstGeom prst="rect">
            <a:avLst/>
          </a:prstGeom>
          <a:noFill/>
          <a:ln w="3175">
            <a:noFill/>
          </a:ln>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亚当和夏娃棕褐色皮肤有足够的多样性，可以产生所有人种的肤色。</a:t>
            </a:r>
          </a:p>
          <a:p>
            <a:pPr>
              <a:lnSpc>
                <a:spcPts val="1800"/>
              </a:lnSpc>
            </a:pPr>
            <a:endParaRPr lang="en-US" altLang="zh-CN" sz="2800" dirty="0">
              <a:latin typeface="微软雅黑" panose="020B0503020204020204" pitchFamily="34" charset="-122"/>
              <a:ea typeface="微软雅黑" panose="020B0503020204020204" pitchFamily="34" charset="-122"/>
            </a:endParaRPr>
          </a:p>
        </p:txBody>
      </p:sp>
      <p:sp>
        <p:nvSpPr>
          <p:cNvPr id="14"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人种：变异不是进化</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21" name="图片 20"/>
          <p:cNvPicPr>
            <a:picLocks noChangeAspect="1"/>
          </p:cNvPicPr>
          <p:nvPr/>
        </p:nvPicPr>
        <p:blipFill rotWithShape="1">
          <a:blip r:embed="rId4"/>
          <a:srcRect l="38822" t="7371" r="20768" b="51298"/>
          <a:stretch>
            <a:fillRect/>
          </a:stretch>
        </p:blipFill>
        <p:spPr>
          <a:xfrm>
            <a:off x="698155" y="1675653"/>
            <a:ext cx="544010" cy="530146"/>
          </a:xfrm>
          <a:prstGeom prst="rect">
            <a:avLst/>
          </a:prstGeom>
        </p:spPr>
      </p:pic>
      <p:pic>
        <p:nvPicPr>
          <p:cNvPr id="22" name="图片 21"/>
          <p:cNvPicPr>
            <a:picLocks noChangeAspect="1"/>
          </p:cNvPicPr>
          <p:nvPr/>
        </p:nvPicPr>
        <p:blipFill rotWithShape="1">
          <a:blip r:embed="rId5"/>
          <a:srcRect l="25549" t="49611" r="34040"/>
          <a:stretch>
            <a:fillRect/>
          </a:stretch>
        </p:blipFill>
        <p:spPr>
          <a:xfrm>
            <a:off x="8020190" y="5604803"/>
            <a:ext cx="544010" cy="64633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6835" name="Rectangle 4" hidden="1"/>
          <p:cNvSpPr>
            <a:spLocks noGrp="1" noChangeArrowheads="1"/>
          </p:cNvSpPr>
          <p:nvPr>
            <p:ph type="title" idx="4294967295"/>
          </p:nvPr>
        </p:nvSpPr>
        <p:spPr>
          <a:xfrm>
            <a:off x="1257300" y="-714375"/>
            <a:ext cx="7886700" cy="714375"/>
          </a:xfrm>
        </p:spPr>
        <p:txBody>
          <a:bodyPr/>
          <a:lstStyle/>
          <a:p>
            <a:pPr eaLnBrk="1" hangingPunct="1">
              <a:defRPr/>
            </a:pPr>
            <a:r>
              <a:rPr lang="en-US"/>
              <a:t>Skin Tones Line-up 03051</a:t>
            </a:r>
          </a:p>
        </p:txBody>
      </p:sp>
      <p:sp>
        <p:nvSpPr>
          <p:cNvPr id="5" name="TextBox 3"/>
          <p:cNvSpPr txBox="1"/>
          <p:nvPr/>
        </p:nvSpPr>
        <p:spPr>
          <a:xfrm>
            <a:off x="0" y="260648"/>
            <a:ext cx="9144000" cy="1754326"/>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亚当和夏娃棕褐色皮肤</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有足够的多样性，</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产生所有人种的肤色</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6866" b="5791"/>
          <a:stretch>
            <a:fillRect/>
          </a:stretch>
        </p:blipFill>
        <p:spPr>
          <a:xfrm>
            <a:off x="1327150" y="2204864"/>
            <a:ext cx="6489700" cy="424847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2060848"/>
            <a:ext cx="9144000" cy="2999869"/>
            <a:chOff x="1010090" y="2530217"/>
            <a:chExt cx="8414908" cy="2760676"/>
          </a:xfrm>
        </p:grpSpPr>
        <p:pic>
          <p:nvPicPr>
            <p:cNvPr id="2050"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090" y="2530217"/>
              <a:ext cx="4141014" cy="2760676"/>
            </a:xfrm>
            <a:prstGeom prst="rect">
              <a:avLst/>
            </a:prstGeom>
            <a:solidFill>
              <a:srgbClr val="FFFFFF">
                <a:shade val="85000"/>
              </a:srgbClr>
            </a:solidFill>
            <a:ln w="28575" cap="sq">
              <a:noFill/>
              <a:miter lim="800000"/>
              <a:headEnd/>
              <a:tailEnd/>
            </a:ln>
            <a:effectLst/>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b="3902"/>
            <a:stretch>
              <a:fillRect/>
            </a:stretch>
          </p:blipFill>
          <p:spPr>
            <a:xfrm>
              <a:off x="5151104" y="2530217"/>
              <a:ext cx="4273894" cy="2736304"/>
            </a:xfrm>
            <a:prstGeom prst="rect">
              <a:avLst/>
            </a:prstGeom>
          </p:spPr>
        </p:pic>
      </p:grpSp>
      <p:sp>
        <p:nvSpPr>
          <p:cNvPr id="9" name="矩形 8"/>
          <p:cNvSpPr/>
          <p:nvPr/>
        </p:nvSpPr>
        <p:spPr>
          <a:xfrm>
            <a:off x="0" y="2060846"/>
            <a:ext cx="9144000" cy="299986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TextBox 3"/>
          <p:cNvSpPr txBox="1"/>
          <p:nvPr/>
        </p:nvSpPr>
        <p:spPr>
          <a:xfrm>
            <a:off x="-49696" y="437322"/>
            <a:ext cx="9193696" cy="1200329"/>
          </a:xfrm>
          <a:prstGeom prst="rect">
            <a:avLst/>
          </a:prstGeom>
          <a:noFill/>
        </p:spPr>
        <p:txBody>
          <a:bodyPr wrap="square" rtlCol="0">
            <a:spAutoFit/>
          </a:bodyPr>
          <a:lstStyle/>
          <a:p>
            <a:pPr algn="ctr"/>
            <a:r>
              <a:rPr lang="zh-CN" altLang="zh-CN" sz="3600" b="1" dirty="0">
                <a:solidFill>
                  <a:schemeClr val="accent5">
                    <a:lumMod val="50000"/>
                  </a:schemeClr>
                </a:solidFill>
                <a:latin typeface="微软雅黑" panose="020B0503020204020204" pitchFamily="34" charset="-122"/>
                <a:ea typeface="微软雅黑" panose="020B0503020204020204" pitchFamily="34" charset="-122"/>
              </a:rPr>
              <a:t>从亚当夏娃一直到巴别塔前的时代，</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zh-CN" sz="3600" b="1" dirty="0">
                <a:solidFill>
                  <a:schemeClr val="accent5">
                    <a:lumMod val="50000"/>
                  </a:schemeClr>
                </a:solidFill>
                <a:latin typeface="微软雅黑" panose="020B0503020204020204" pitchFamily="34" charset="-122"/>
                <a:ea typeface="微软雅黑" panose="020B0503020204020204" pitchFamily="34" charset="-122"/>
              </a:rPr>
              <a:t>很可能绝大部分的人都是棕色皮肤</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2132856"/>
            <a:ext cx="9144000" cy="2949308"/>
            <a:chOff x="0" y="2132856"/>
            <a:chExt cx="7813846" cy="252028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3426" y="2132856"/>
              <a:ext cx="3780420" cy="2520280"/>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502"/>
            <a:stretch>
              <a:fillRect/>
            </a:stretch>
          </p:blipFill>
          <p:spPr>
            <a:xfrm>
              <a:off x="0" y="2132856"/>
              <a:ext cx="4033426" cy="2520280"/>
            </a:xfrm>
            <a:prstGeom prst="rect">
              <a:avLst/>
            </a:prstGeom>
          </p:spPr>
        </p:pic>
      </p:grpSp>
      <p:sp>
        <p:nvSpPr>
          <p:cNvPr id="8" name="矩形 7"/>
          <p:cNvSpPr/>
          <p:nvPr/>
        </p:nvSpPr>
        <p:spPr>
          <a:xfrm>
            <a:off x="0" y="2132856"/>
            <a:ext cx="9144000" cy="294930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TextBox 3"/>
          <p:cNvSpPr txBox="1"/>
          <p:nvPr/>
        </p:nvSpPr>
        <p:spPr>
          <a:xfrm>
            <a:off x="-49696" y="437322"/>
            <a:ext cx="9193696" cy="2246769"/>
          </a:xfrm>
          <a:prstGeom prst="rect">
            <a:avLst/>
          </a:prstGeom>
          <a:noFill/>
        </p:spPr>
        <p:txBody>
          <a:bodyPr wrap="square" rtlCol="0">
            <a:spAutoFit/>
          </a:bodyPr>
          <a:lstStyle/>
          <a:p>
            <a:pPr algn="ctr"/>
            <a:r>
              <a:rPr lang="zh-CN" altLang="zh-CN" sz="4000" b="1" dirty="0">
                <a:solidFill>
                  <a:schemeClr val="accent5">
                    <a:lumMod val="50000"/>
                  </a:schemeClr>
                </a:solidFill>
                <a:latin typeface="微软雅黑" panose="020B0503020204020204" pitchFamily="34" charset="-122"/>
                <a:ea typeface="微软雅黑" panose="020B0503020204020204" pitchFamily="34" charset="-122"/>
              </a:rPr>
              <a:t>巴别塔事件之后，</a:t>
            </a:r>
            <a:endParaRPr lang="en-US" altLang="zh-CN" sz="40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4000" b="1" dirty="0">
                <a:solidFill>
                  <a:schemeClr val="accent5">
                    <a:lumMod val="50000"/>
                  </a:schemeClr>
                </a:solidFill>
                <a:latin typeface="微软雅黑" panose="020B0503020204020204" pitchFamily="34" charset="-122"/>
                <a:ea typeface="微软雅黑" panose="020B0503020204020204" pitchFamily="34" charset="-122"/>
              </a:rPr>
              <a:t>由于地域隔离，人的肤色逐渐走向极端</a:t>
            </a:r>
            <a:endParaRPr lang="en-US" altLang="zh-CN" sz="4000" b="1" dirty="0">
              <a:solidFill>
                <a:schemeClr val="accent5">
                  <a:lumMod val="50000"/>
                </a:schemeClr>
              </a:solidFill>
              <a:latin typeface="微软雅黑" panose="020B0503020204020204" pitchFamily="34" charset="-122"/>
              <a:ea typeface="微软雅黑" panose="020B0503020204020204" pitchFamily="34" charset="-122"/>
            </a:endParaRPr>
          </a:p>
          <a:p>
            <a:pPr algn="ctr"/>
            <a:endParaRPr lang="en-US" altLang="zh-CN" sz="2000" b="1" kern="0" dirty="0">
              <a:solidFill>
                <a:schemeClr val="accent5">
                  <a:lumMod val="50000"/>
                </a:schemeClr>
              </a:solidFill>
              <a:latin typeface="宋体" panose="02010600030101010101" pitchFamily="2" charset="-122"/>
              <a:ea typeface="宋体" panose="02010600030101010101" pitchFamily="2" charset="-122"/>
              <a:cs typeface="Times New Roman" panose="02020603050405020304" pitchFamily="18" charset="0"/>
            </a:endParaRPr>
          </a:p>
          <a:p>
            <a:pPr algn="ctr"/>
            <a:endParaRPr lang="en-US" altLang="zh-CN" sz="40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oochDiagram1_1a.jpg"/>
          <p:cNvPicPr>
            <a:picLocks noChangeAspect="1"/>
          </p:cNvPicPr>
          <p:nvPr/>
        </p:nvPicPr>
        <p:blipFill>
          <a:blip r:embed="rId3" cstate="print"/>
          <a:stretch>
            <a:fillRect/>
          </a:stretch>
        </p:blipFill>
        <p:spPr>
          <a:xfrm>
            <a:off x="17588" y="856915"/>
            <a:ext cx="9144000" cy="5144170"/>
          </a:xfrm>
          <a:prstGeom prst="rect">
            <a:avLst/>
          </a:prstGeom>
        </p:spPr>
      </p:pic>
      <p:sp>
        <p:nvSpPr>
          <p:cNvPr id="4" name="TextBox 3"/>
          <p:cNvSpPr txBox="1"/>
          <p:nvPr/>
        </p:nvSpPr>
        <p:spPr>
          <a:xfrm>
            <a:off x="4139952" y="1841049"/>
            <a:ext cx="432048" cy="507831"/>
          </a:xfrm>
          <a:prstGeom prst="rect">
            <a:avLst/>
          </a:prstGeom>
          <a:noFill/>
        </p:spPr>
        <p:txBody>
          <a:bodyPr wrap="square" rtlCol="0">
            <a:spAutoFit/>
          </a:bodyPr>
          <a:lstStyle/>
          <a:p>
            <a:r>
              <a:rPr lang="en-AU" sz="2700" b="1" dirty="0">
                <a:solidFill>
                  <a:srgbClr val="002060"/>
                </a:solidFill>
                <a:latin typeface="+mn-ea"/>
              </a:rPr>
              <a:t>X</a:t>
            </a:r>
            <a:endParaRPr lang="en-AU" sz="1350" b="1" dirty="0">
              <a:solidFill>
                <a:srgbClr val="002060"/>
              </a:solidFill>
              <a:latin typeface="+mn-ea"/>
            </a:endParaRPr>
          </a:p>
        </p:txBody>
      </p:sp>
      <p:pic>
        <p:nvPicPr>
          <p:cNvPr id="1026" name="Picture 2"/>
          <p:cNvPicPr>
            <a:picLocks noChangeAspect="1" noChangeArrowheads="1"/>
          </p:cNvPicPr>
          <p:nvPr/>
        </p:nvPicPr>
        <p:blipFill>
          <a:blip r:embed="rId4" cstate="print"/>
          <a:srcRect/>
          <a:stretch>
            <a:fillRect/>
          </a:stretch>
        </p:blipFill>
        <p:spPr bwMode="auto">
          <a:xfrm>
            <a:off x="629147" y="3559475"/>
            <a:ext cx="1728192" cy="2350600"/>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4301556" y="3505459"/>
            <a:ext cx="1656184" cy="2414902"/>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2383609" y="3559472"/>
            <a:ext cx="1701924" cy="2414902"/>
          </a:xfrm>
          <a:prstGeom prst="rect">
            <a:avLst/>
          </a:prstGeom>
          <a:noFill/>
          <a:ln w="9525">
            <a:noFill/>
            <a:miter lim="800000"/>
            <a:headEnd/>
            <a:tailEnd/>
          </a:ln>
        </p:spPr>
      </p:pic>
      <p:sp>
        <p:nvSpPr>
          <p:cNvPr id="5" name="Down Arrow 4"/>
          <p:cNvSpPr/>
          <p:nvPr/>
        </p:nvSpPr>
        <p:spPr>
          <a:xfrm>
            <a:off x="4067277" y="3298528"/>
            <a:ext cx="360040" cy="540130"/>
          </a:xfrm>
          <a:prstGeom prst="downArrow">
            <a:avLst/>
          </a:prstGeom>
          <a:solidFill>
            <a:schemeClr val="accent5">
              <a:lumMod val="50000"/>
            </a:schemeClr>
          </a:solidFill>
          <a:ln w="1270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350">
              <a:solidFill>
                <a:prstClr val="white"/>
              </a:solidFill>
            </a:endParaRPr>
          </a:p>
        </p:txBody>
      </p:sp>
      <p:pic>
        <p:nvPicPr>
          <p:cNvPr id="1030" name="Picture 6"/>
          <p:cNvPicPr>
            <a:picLocks noChangeAspect="1" noChangeArrowheads="1"/>
          </p:cNvPicPr>
          <p:nvPr/>
        </p:nvPicPr>
        <p:blipFill>
          <a:blip r:embed="rId6" cstate="print"/>
          <a:srcRect/>
          <a:stretch>
            <a:fillRect/>
          </a:stretch>
        </p:blipFill>
        <p:spPr bwMode="auto">
          <a:xfrm>
            <a:off x="6173764" y="3235394"/>
            <a:ext cx="2304256" cy="2729268"/>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par>
                          <p:cTn id="14" fill="hold">
                            <p:stCondLst>
                              <p:cond delay="1000"/>
                            </p:stCondLst>
                            <p:childTnLst>
                              <p:par>
                                <p:cTn id="15" presetID="54" presetClass="entr" presetSubtype="0" accel="100000"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p:cTn id="17" dur="500" fill="hold"/>
                                        <p:tgtEl>
                                          <p:spTgt spid="1026"/>
                                        </p:tgtEl>
                                        <p:attrNameLst>
                                          <p:attrName>ppt_w</p:attrName>
                                        </p:attrNameLst>
                                      </p:cBhvr>
                                      <p:tavLst>
                                        <p:tav tm="0">
                                          <p:val>
                                            <p:strVal val="#ppt_w*0.05"/>
                                          </p:val>
                                        </p:tav>
                                        <p:tav tm="100000">
                                          <p:val>
                                            <p:strVal val="#ppt_w"/>
                                          </p:val>
                                        </p:tav>
                                      </p:tavLst>
                                    </p:anim>
                                    <p:anim calcmode="lin" valueType="num">
                                      <p:cBhvr>
                                        <p:cTn id="18" dur="500" fill="hold"/>
                                        <p:tgtEl>
                                          <p:spTgt spid="1026"/>
                                        </p:tgtEl>
                                        <p:attrNameLst>
                                          <p:attrName>ppt_h</p:attrName>
                                        </p:attrNameLst>
                                      </p:cBhvr>
                                      <p:tavLst>
                                        <p:tav tm="0">
                                          <p:val>
                                            <p:strVal val="#ppt_h"/>
                                          </p:val>
                                        </p:tav>
                                        <p:tav tm="100000">
                                          <p:val>
                                            <p:strVal val="#ppt_h"/>
                                          </p:val>
                                        </p:tav>
                                      </p:tavLst>
                                    </p:anim>
                                    <p:anim calcmode="lin" valueType="num">
                                      <p:cBhvr>
                                        <p:cTn id="19" dur="500" fill="hold"/>
                                        <p:tgtEl>
                                          <p:spTgt spid="1026"/>
                                        </p:tgtEl>
                                        <p:attrNameLst>
                                          <p:attrName>ppt_x</p:attrName>
                                        </p:attrNameLst>
                                      </p:cBhvr>
                                      <p:tavLst>
                                        <p:tav tm="0">
                                          <p:val>
                                            <p:strVal val="#ppt_x-.2"/>
                                          </p:val>
                                        </p:tav>
                                        <p:tav tm="100000">
                                          <p:val>
                                            <p:strVal val="#ppt_x"/>
                                          </p:val>
                                        </p:tav>
                                      </p:tavLst>
                                    </p:anim>
                                    <p:anim calcmode="lin" valueType="num">
                                      <p:cBhvr>
                                        <p:cTn id="20" dur="500" fill="hold"/>
                                        <p:tgtEl>
                                          <p:spTgt spid="1026"/>
                                        </p:tgtEl>
                                        <p:attrNameLst>
                                          <p:attrName>ppt_y</p:attrName>
                                        </p:attrNameLst>
                                      </p:cBhvr>
                                      <p:tavLst>
                                        <p:tav tm="0">
                                          <p:val>
                                            <p:strVal val="#ppt_y"/>
                                          </p:val>
                                        </p:tav>
                                        <p:tav tm="100000">
                                          <p:val>
                                            <p:strVal val="#ppt_y"/>
                                          </p:val>
                                        </p:tav>
                                      </p:tavLst>
                                    </p:anim>
                                    <p:animEffect transition="in" filter="fade">
                                      <p:cBhvr>
                                        <p:cTn id="21" dur="500"/>
                                        <p:tgtEl>
                                          <p:spTgt spid="1026"/>
                                        </p:tgtEl>
                                      </p:cBhvr>
                                    </p:animEffect>
                                  </p:childTnLst>
                                </p:cTn>
                              </p:par>
                            </p:childTnLst>
                          </p:cTn>
                        </p:par>
                        <p:par>
                          <p:cTn id="22" fill="hold">
                            <p:stCondLst>
                              <p:cond delay="1500"/>
                            </p:stCondLst>
                            <p:childTnLst>
                              <p:par>
                                <p:cTn id="23" presetID="54" presetClass="entr" presetSubtype="0" accel="100000" fill="hold" nodeType="afterEffect">
                                  <p:stCondLst>
                                    <p:cond delay="0"/>
                                  </p:stCondLst>
                                  <p:childTnLst>
                                    <p:set>
                                      <p:cBhvr>
                                        <p:cTn id="24" dur="1" fill="hold">
                                          <p:stCondLst>
                                            <p:cond delay="0"/>
                                          </p:stCondLst>
                                        </p:cTn>
                                        <p:tgtEl>
                                          <p:spTgt spid="1027"/>
                                        </p:tgtEl>
                                        <p:attrNameLst>
                                          <p:attrName>style.visibility</p:attrName>
                                        </p:attrNameLst>
                                      </p:cBhvr>
                                      <p:to>
                                        <p:strVal val="visible"/>
                                      </p:to>
                                    </p:set>
                                    <p:anim calcmode="lin" valueType="num">
                                      <p:cBhvr>
                                        <p:cTn id="25" dur="500" fill="hold"/>
                                        <p:tgtEl>
                                          <p:spTgt spid="1027"/>
                                        </p:tgtEl>
                                        <p:attrNameLst>
                                          <p:attrName>ppt_w</p:attrName>
                                        </p:attrNameLst>
                                      </p:cBhvr>
                                      <p:tavLst>
                                        <p:tav tm="0">
                                          <p:val>
                                            <p:strVal val="#ppt_w*0.05"/>
                                          </p:val>
                                        </p:tav>
                                        <p:tav tm="100000">
                                          <p:val>
                                            <p:strVal val="#ppt_w"/>
                                          </p:val>
                                        </p:tav>
                                      </p:tavLst>
                                    </p:anim>
                                    <p:anim calcmode="lin" valueType="num">
                                      <p:cBhvr>
                                        <p:cTn id="26" dur="500" fill="hold"/>
                                        <p:tgtEl>
                                          <p:spTgt spid="1027"/>
                                        </p:tgtEl>
                                        <p:attrNameLst>
                                          <p:attrName>ppt_h</p:attrName>
                                        </p:attrNameLst>
                                      </p:cBhvr>
                                      <p:tavLst>
                                        <p:tav tm="0">
                                          <p:val>
                                            <p:strVal val="#ppt_h"/>
                                          </p:val>
                                        </p:tav>
                                        <p:tav tm="100000">
                                          <p:val>
                                            <p:strVal val="#ppt_h"/>
                                          </p:val>
                                        </p:tav>
                                      </p:tavLst>
                                    </p:anim>
                                    <p:anim calcmode="lin" valueType="num">
                                      <p:cBhvr>
                                        <p:cTn id="27" dur="500" fill="hold"/>
                                        <p:tgtEl>
                                          <p:spTgt spid="1027"/>
                                        </p:tgtEl>
                                        <p:attrNameLst>
                                          <p:attrName>ppt_x</p:attrName>
                                        </p:attrNameLst>
                                      </p:cBhvr>
                                      <p:tavLst>
                                        <p:tav tm="0">
                                          <p:val>
                                            <p:strVal val="#ppt_x-.2"/>
                                          </p:val>
                                        </p:tav>
                                        <p:tav tm="100000">
                                          <p:val>
                                            <p:strVal val="#ppt_x"/>
                                          </p:val>
                                        </p:tav>
                                      </p:tavLst>
                                    </p:anim>
                                    <p:anim calcmode="lin" valueType="num">
                                      <p:cBhvr>
                                        <p:cTn id="28" dur="500" fill="hold"/>
                                        <p:tgtEl>
                                          <p:spTgt spid="1027"/>
                                        </p:tgtEl>
                                        <p:attrNameLst>
                                          <p:attrName>ppt_y</p:attrName>
                                        </p:attrNameLst>
                                      </p:cBhvr>
                                      <p:tavLst>
                                        <p:tav tm="0">
                                          <p:val>
                                            <p:strVal val="#ppt_y"/>
                                          </p:val>
                                        </p:tav>
                                        <p:tav tm="100000">
                                          <p:val>
                                            <p:strVal val="#ppt_y"/>
                                          </p:val>
                                        </p:tav>
                                      </p:tavLst>
                                    </p:anim>
                                    <p:animEffect transition="in" filter="fade">
                                      <p:cBhvr>
                                        <p:cTn id="29" dur="500"/>
                                        <p:tgtEl>
                                          <p:spTgt spid="1027"/>
                                        </p:tgtEl>
                                      </p:cBhvr>
                                    </p:animEffect>
                                  </p:childTnLst>
                                </p:cTn>
                              </p:par>
                            </p:childTnLst>
                          </p:cTn>
                        </p:par>
                        <p:par>
                          <p:cTn id="30" fill="hold">
                            <p:stCondLst>
                              <p:cond delay="2000"/>
                            </p:stCondLst>
                            <p:childTnLst>
                              <p:par>
                                <p:cTn id="31" presetID="54" presetClass="entr" presetSubtype="0" accel="100000" fill="hold" nodeType="afterEffect">
                                  <p:stCondLst>
                                    <p:cond delay="0"/>
                                  </p:stCondLst>
                                  <p:childTnLst>
                                    <p:set>
                                      <p:cBhvr>
                                        <p:cTn id="32" dur="1" fill="hold">
                                          <p:stCondLst>
                                            <p:cond delay="0"/>
                                          </p:stCondLst>
                                        </p:cTn>
                                        <p:tgtEl>
                                          <p:spTgt spid="1028"/>
                                        </p:tgtEl>
                                        <p:attrNameLst>
                                          <p:attrName>style.visibility</p:attrName>
                                        </p:attrNameLst>
                                      </p:cBhvr>
                                      <p:to>
                                        <p:strVal val="visible"/>
                                      </p:to>
                                    </p:set>
                                    <p:anim calcmode="lin" valueType="num">
                                      <p:cBhvr>
                                        <p:cTn id="33" dur="500" fill="hold"/>
                                        <p:tgtEl>
                                          <p:spTgt spid="1028"/>
                                        </p:tgtEl>
                                        <p:attrNameLst>
                                          <p:attrName>ppt_w</p:attrName>
                                        </p:attrNameLst>
                                      </p:cBhvr>
                                      <p:tavLst>
                                        <p:tav tm="0">
                                          <p:val>
                                            <p:strVal val="#ppt_w*0.05"/>
                                          </p:val>
                                        </p:tav>
                                        <p:tav tm="100000">
                                          <p:val>
                                            <p:strVal val="#ppt_w"/>
                                          </p:val>
                                        </p:tav>
                                      </p:tavLst>
                                    </p:anim>
                                    <p:anim calcmode="lin" valueType="num">
                                      <p:cBhvr>
                                        <p:cTn id="34" dur="500" fill="hold"/>
                                        <p:tgtEl>
                                          <p:spTgt spid="1028"/>
                                        </p:tgtEl>
                                        <p:attrNameLst>
                                          <p:attrName>ppt_h</p:attrName>
                                        </p:attrNameLst>
                                      </p:cBhvr>
                                      <p:tavLst>
                                        <p:tav tm="0">
                                          <p:val>
                                            <p:strVal val="#ppt_h"/>
                                          </p:val>
                                        </p:tav>
                                        <p:tav tm="100000">
                                          <p:val>
                                            <p:strVal val="#ppt_h"/>
                                          </p:val>
                                        </p:tav>
                                      </p:tavLst>
                                    </p:anim>
                                    <p:anim calcmode="lin" valueType="num">
                                      <p:cBhvr>
                                        <p:cTn id="35" dur="500" fill="hold"/>
                                        <p:tgtEl>
                                          <p:spTgt spid="1028"/>
                                        </p:tgtEl>
                                        <p:attrNameLst>
                                          <p:attrName>ppt_x</p:attrName>
                                        </p:attrNameLst>
                                      </p:cBhvr>
                                      <p:tavLst>
                                        <p:tav tm="0">
                                          <p:val>
                                            <p:strVal val="#ppt_x-.2"/>
                                          </p:val>
                                        </p:tav>
                                        <p:tav tm="100000">
                                          <p:val>
                                            <p:strVal val="#ppt_x"/>
                                          </p:val>
                                        </p:tav>
                                      </p:tavLst>
                                    </p:anim>
                                    <p:anim calcmode="lin" valueType="num">
                                      <p:cBhvr>
                                        <p:cTn id="36" dur="500" fill="hold"/>
                                        <p:tgtEl>
                                          <p:spTgt spid="1028"/>
                                        </p:tgtEl>
                                        <p:attrNameLst>
                                          <p:attrName>ppt_y</p:attrName>
                                        </p:attrNameLst>
                                      </p:cBhvr>
                                      <p:tavLst>
                                        <p:tav tm="0">
                                          <p:val>
                                            <p:strVal val="#ppt_y"/>
                                          </p:val>
                                        </p:tav>
                                        <p:tav tm="100000">
                                          <p:val>
                                            <p:strVal val="#ppt_y"/>
                                          </p:val>
                                        </p:tav>
                                      </p:tavLst>
                                    </p:anim>
                                    <p:animEffect transition="in" filter="fade">
                                      <p:cBhvr>
                                        <p:cTn id="37" dur="500"/>
                                        <p:tgtEl>
                                          <p:spTgt spid="1028"/>
                                        </p:tgtEl>
                                      </p:cBhvr>
                                    </p:animEffect>
                                  </p:childTnLst>
                                </p:cTn>
                              </p:par>
                            </p:childTnLst>
                          </p:cTn>
                        </p:par>
                        <p:par>
                          <p:cTn id="38" fill="hold">
                            <p:stCondLst>
                              <p:cond delay="2500"/>
                            </p:stCondLst>
                            <p:childTnLst>
                              <p:par>
                                <p:cTn id="39" presetID="54" presetClass="entr" presetSubtype="0" accel="100000" fill="hold" nodeType="afterEffect">
                                  <p:stCondLst>
                                    <p:cond delay="0"/>
                                  </p:stCondLst>
                                  <p:childTnLst>
                                    <p:set>
                                      <p:cBhvr>
                                        <p:cTn id="40" dur="1" fill="hold">
                                          <p:stCondLst>
                                            <p:cond delay="0"/>
                                          </p:stCondLst>
                                        </p:cTn>
                                        <p:tgtEl>
                                          <p:spTgt spid="1030"/>
                                        </p:tgtEl>
                                        <p:attrNameLst>
                                          <p:attrName>style.visibility</p:attrName>
                                        </p:attrNameLst>
                                      </p:cBhvr>
                                      <p:to>
                                        <p:strVal val="visible"/>
                                      </p:to>
                                    </p:set>
                                    <p:anim calcmode="lin" valueType="num">
                                      <p:cBhvr>
                                        <p:cTn id="41" dur="500" fill="hold"/>
                                        <p:tgtEl>
                                          <p:spTgt spid="1030"/>
                                        </p:tgtEl>
                                        <p:attrNameLst>
                                          <p:attrName>ppt_w</p:attrName>
                                        </p:attrNameLst>
                                      </p:cBhvr>
                                      <p:tavLst>
                                        <p:tav tm="0">
                                          <p:val>
                                            <p:strVal val="#ppt_w*0.05"/>
                                          </p:val>
                                        </p:tav>
                                        <p:tav tm="100000">
                                          <p:val>
                                            <p:strVal val="#ppt_w"/>
                                          </p:val>
                                        </p:tav>
                                      </p:tavLst>
                                    </p:anim>
                                    <p:anim calcmode="lin" valueType="num">
                                      <p:cBhvr>
                                        <p:cTn id="42" dur="500" fill="hold"/>
                                        <p:tgtEl>
                                          <p:spTgt spid="1030"/>
                                        </p:tgtEl>
                                        <p:attrNameLst>
                                          <p:attrName>ppt_h</p:attrName>
                                        </p:attrNameLst>
                                      </p:cBhvr>
                                      <p:tavLst>
                                        <p:tav tm="0">
                                          <p:val>
                                            <p:strVal val="#ppt_h"/>
                                          </p:val>
                                        </p:tav>
                                        <p:tav tm="100000">
                                          <p:val>
                                            <p:strVal val="#ppt_h"/>
                                          </p:val>
                                        </p:tav>
                                      </p:tavLst>
                                    </p:anim>
                                    <p:anim calcmode="lin" valueType="num">
                                      <p:cBhvr>
                                        <p:cTn id="43" dur="500" fill="hold"/>
                                        <p:tgtEl>
                                          <p:spTgt spid="1030"/>
                                        </p:tgtEl>
                                        <p:attrNameLst>
                                          <p:attrName>ppt_x</p:attrName>
                                        </p:attrNameLst>
                                      </p:cBhvr>
                                      <p:tavLst>
                                        <p:tav tm="0">
                                          <p:val>
                                            <p:strVal val="#ppt_x-.2"/>
                                          </p:val>
                                        </p:tav>
                                        <p:tav tm="100000">
                                          <p:val>
                                            <p:strVal val="#ppt_x"/>
                                          </p:val>
                                        </p:tav>
                                      </p:tavLst>
                                    </p:anim>
                                    <p:anim calcmode="lin" valueType="num">
                                      <p:cBhvr>
                                        <p:cTn id="44" dur="500" fill="hold"/>
                                        <p:tgtEl>
                                          <p:spTgt spid="1030"/>
                                        </p:tgtEl>
                                        <p:attrNameLst>
                                          <p:attrName>ppt_y</p:attrName>
                                        </p:attrNameLst>
                                      </p:cBhvr>
                                      <p:tavLst>
                                        <p:tav tm="0">
                                          <p:val>
                                            <p:strVal val="#ppt_y"/>
                                          </p:val>
                                        </p:tav>
                                        <p:tav tm="100000">
                                          <p:val>
                                            <p:strVal val="#ppt_y"/>
                                          </p:val>
                                        </p:tav>
                                      </p:tavLst>
                                    </p:anim>
                                    <p:animEffect transition="in" filter="fade">
                                      <p:cBhvr>
                                        <p:cTn id="45"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ochDiagram2_1c.jpg"/>
          <p:cNvPicPr>
            <a:picLocks noChangeAspect="1"/>
          </p:cNvPicPr>
          <p:nvPr/>
        </p:nvPicPr>
        <p:blipFill>
          <a:blip r:embed="rId3" cstate="print"/>
          <a:stretch>
            <a:fillRect/>
          </a:stretch>
        </p:blipFill>
        <p:spPr>
          <a:xfrm>
            <a:off x="1" y="856915"/>
            <a:ext cx="9144000" cy="5144170"/>
          </a:xfrm>
          <a:prstGeom prst="rect">
            <a:avLst/>
          </a:prstGeom>
        </p:spPr>
      </p:pic>
      <p:pic>
        <p:nvPicPr>
          <p:cNvPr id="6" name="Picture 5" descr="PoochDiagram2_SKull.png"/>
          <p:cNvPicPr>
            <a:picLocks noChangeAspect="1"/>
          </p:cNvPicPr>
          <p:nvPr/>
        </p:nvPicPr>
        <p:blipFill>
          <a:blip r:embed="rId4" cstate="print"/>
          <a:stretch>
            <a:fillRect/>
          </a:stretch>
        </p:blipFill>
        <p:spPr>
          <a:xfrm>
            <a:off x="328443" y="2076145"/>
            <a:ext cx="1421390" cy="933572"/>
          </a:xfrm>
          <a:prstGeom prst="rect">
            <a:avLst/>
          </a:prstGeom>
        </p:spPr>
      </p:pic>
      <p:pic>
        <p:nvPicPr>
          <p:cNvPr id="7" name="Picture 6" descr="PoochDiagram2_SKull.png"/>
          <p:cNvPicPr>
            <a:picLocks noChangeAspect="1"/>
          </p:cNvPicPr>
          <p:nvPr/>
        </p:nvPicPr>
        <p:blipFill>
          <a:blip r:embed="rId4" cstate="print"/>
          <a:stretch>
            <a:fillRect/>
          </a:stretch>
        </p:blipFill>
        <p:spPr>
          <a:xfrm>
            <a:off x="1986258" y="2069734"/>
            <a:ext cx="1421390" cy="933572"/>
          </a:xfrm>
          <a:prstGeom prst="rect">
            <a:avLst/>
          </a:prstGeom>
        </p:spPr>
      </p:pic>
      <p:pic>
        <p:nvPicPr>
          <p:cNvPr id="8" name="Picture 7" descr="PoochDiagram2_SKull.png"/>
          <p:cNvPicPr>
            <a:picLocks noChangeAspect="1"/>
          </p:cNvPicPr>
          <p:nvPr/>
        </p:nvPicPr>
        <p:blipFill>
          <a:blip r:embed="rId4" cstate="print"/>
          <a:stretch>
            <a:fillRect/>
          </a:stretch>
        </p:blipFill>
        <p:spPr>
          <a:xfrm>
            <a:off x="3749567" y="2069734"/>
            <a:ext cx="1421390" cy="933572"/>
          </a:xfrm>
          <a:prstGeom prst="rect">
            <a:avLst/>
          </a:prstGeom>
        </p:spPr>
      </p:pic>
      <p:sp>
        <p:nvSpPr>
          <p:cNvPr id="9" name="TextBox 8"/>
          <p:cNvSpPr txBox="1"/>
          <p:nvPr/>
        </p:nvSpPr>
        <p:spPr>
          <a:xfrm>
            <a:off x="6896414" y="1723798"/>
            <a:ext cx="432048" cy="507831"/>
          </a:xfrm>
          <a:prstGeom prst="rect">
            <a:avLst/>
          </a:prstGeom>
          <a:noFill/>
        </p:spPr>
        <p:txBody>
          <a:bodyPr wrap="square" rtlCol="0">
            <a:spAutoFit/>
          </a:bodyPr>
          <a:lstStyle/>
          <a:p>
            <a:pPr defTabSz="685800">
              <a:defRPr/>
            </a:pPr>
            <a:r>
              <a:rPr lang="en-AU" sz="2700" dirty="0">
                <a:solidFill>
                  <a:srgbClr val="002060"/>
                </a:solidFill>
                <a:latin typeface="+mn-ea"/>
              </a:rPr>
              <a:t>X</a:t>
            </a:r>
            <a:endParaRPr lang="en-AU" sz="1350" dirty="0">
              <a:solidFill>
                <a:srgbClr val="002060"/>
              </a:solidFill>
              <a:latin typeface="+mn-ea"/>
            </a:endParaRPr>
          </a:p>
        </p:txBody>
      </p:sp>
      <p:pic>
        <p:nvPicPr>
          <p:cNvPr id="11" name="Picture 10" descr="PoochDiagram2_1_Hearts.png"/>
          <p:cNvPicPr>
            <a:picLocks noChangeAspect="1"/>
          </p:cNvPicPr>
          <p:nvPr/>
        </p:nvPicPr>
        <p:blipFill>
          <a:blip r:embed="rId5" cstate="print"/>
          <a:stretch>
            <a:fillRect/>
          </a:stretch>
        </p:blipFill>
        <p:spPr>
          <a:xfrm>
            <a:off x="6679162" y="1240083"/>
            <a:ext cx="304800" cy="198993"/>
          </a:xfrm>
          <a:prstGeom prst="rect">
            <a:avLst/>
          </a:prstGeom>
        </p:spPr>
      </p:pic>
      <p:pic>
        <p:nvPicPr>
          <p:cNvPr id="12" name="Picture 11" descr="PoochDiagram2_1_Hearts.png"/>
          <p:cNvPicPr>
            <a:picLocks noChangeAspect="1"/>
          </p:cNvPicPr>
          <p:nvPr/>
        </p:nvPicPr>
        <p:blipFill>
          <a:blip r:embed="rId6" cstate="print"/>
          <a:stretch>
            <a:fillRect/>
          </a:stretch>
        </p:blipFill>
        <p:spPr>
          <a:xfrm>
            <a:off x="7136361" y="1453892"/>
            <a:ext cx="152399" cy="99496"/>
          </a:xfrm>
          <a:prstGeom prst="rect">
            <a:avLst/>
          </a:prstGeom>
        </p:spPr>
      </p:pic>
      <p:pic>
        <p:nvPicPr>
          <p:cNvPr id="13" name="Picture 12" descr="PoochDiagram2_1_Hearts.png"/>
          <p:cNvPicPr>
            <a:picLocks noChangeAspect="1"/>
          </p:cNvPicPr>
          <p:nvPr/>
        </p:nvPicPr>
        <p:blipFill>
          <a:blip r:embed="rId7" cstate="print"/>
          <a:stretch>
            <a:fillRect/>
          </a:stretch>
        </p:blipFill>
        <p:spPr>
          <a:xfrm>
            <a:off x="7002622" y="1041088"/>
            <a:ext cx="457200" cy="298489"/>
          </a:xfrm>
          <a:prstGeom prst="rect">
            <a:avLst/>
          </a:prstGeom>
        </p:spPr>
      </p:pic>
      <p:pic>
        <p:nvPicPr>
          <p:cNvPr id="20" name="Picture 2"/>
          <p:cNvPicPr>
            <a:picLocks noChangeAspect="1" noChangeArrowheads="1"/>
          </p:cNvPicPr>
          <p:nvPr/>
        </p:nvPicPr>
        <p:blipFill>
          <a:blip r:embed="rId8" cstate="print"/>
          <a:srcRect t="46720" r="25"/>
          <a:stretch>
            <a:fillRect/>
          </a:stretch>
        </p:blipFill>
        <p:spPr bwMode="auto">
          <a:xfrm>
            <a:off x="1" y="3253981"/>
            <a:ext cx="9144000" cy="2748413"/>
          </a:xfrm>
          <a:prstGeom prst="rect">
            <a:avLst/>
          </a:prstGeom>
          <a:noFill/>
          <a:ln w="9525">
            <a:noFill/>
            <a:miter lim="800000"/>
            <a:headEnd/>
            <a:tailEnd/>
          </a:ln>
        </p:spPr>
      </p:pic>
      <p:pic>
        <p:nvPicPr>
          <p:cNvPr id="21" name="Picture 3"/>
          <p:cNvPicPr>
            <a:picLocks noChangeAspect="1" noChangeArrowheads="1"/>
          </p:cNvPicPr>
          <p:nvPr/>
        </p:nvPicPr>
        <p:blipFill>
          <a:blip r:embed="rId9" cstate="print"/>
          <a:srcRect/>
          <a:stretch>
            <a:fillRect/>
          </a:stretch>
        </p:blipFill>
        <p:spPr bwMode="auto">
          <a:xfrm>
            <a:off x="5182249" y="3558842"/>
            <a:ext cx="1622000" cy="1929064"/>
          </a:xfrm>
          <a:prstGeom prst="rect">
            <a:avLst/>
          </a:prstGeom>
          <a:noFill/>
          <a:ln w="9525">
            <a:noFill/>
            <a:miter lim="800000"/>
            <a:headEnd/>
            <a:tailEnd/>
          </a:ln>
        </p:spPr>
      </p:pic>
      <p:pic>
        <p:nvPicPr>
          <p:cNvPr id="22" name="Picture 5"/>
          <p:cNvPicPr>
            <a:picLocks noChangeAspect="1" noChangeArrowheads="1"/>
          </p:cNvPicPr>
          <p:nvPr/>
        </p:nvPicPr>
        <p:blipFill>
          <a:blip r:embed="rId10" cstate="print"/>
          <a:srcRect/>
          <a:stretch>
            <a:fillRect/>
          </a:stretch>
        </p:blipFill>
        <p:spPr bwMode="auto">
          <a:xfrm>
            <a:off x="1729757" y="3555819"/>
            <a:ext cx="2050157" cy="2100536"/>
          </a:xfrm>
          <a:prstGeom prst="rect">
            <a:avLst/>
          </a:prstGeom>
          <a:noFill/>
          <a:ln w="9525">
            <a:noFill/>
            <a:miter lim="800000"/>
            <a:headEnd/>
            <a:tailEnd/>
          </a:ln>
        </p:spPr>
      </p:pic>
      <p:pic>
        <p:nvPicPr>
          <p:cNvPr id="23" name="Picture 22" descr="PoochDiagram2_Snowman.png"/>
          <p:cNvPicPr>
            <a:picLocks noChangeAspect="1"/>
          </p:cNvPicPr>
          <p:nvPr/>
        </p:nvPicPr>
        <p:blipFill>
          <a:blip r:embed="rId11" cstate="print"/>
          <a:stretch>
            <a:fillRect/>
          </a:stretch>
        </p:blipFill>
        <p:spPr>
          <a:xfrm>
            <a:off x="246864" y="3771945"/>
            <a:ext cx="1936528" cy="1543251"/>
          </a:xfrm>
          <a:prstGeom prst="rect">
            <a:avLst/>
          </a:prstGeom>
        </p:spPr>
      </p:pic>
      <p:pic>
        <p:nvPicPr>
          <p:cNvPr id="24" name="Picture 4"/>
          <p:cNvPicPr>
            <a:picLocks noChangeAspect="1" noChangeArrowheads="1"/>
          </p:cNvPicPr>
          <p:nvPr/>
        </p:nvPicPr>
        <p:blipFill>
          <a:blip r:embed="rId12" cstate="print"/>
          <a:srcRect/>
          <a:stretch>
            <a:fillRect/>
          </a:stretch>
        </p:blipFill>
        <p:spPr bwMode="auto">
          <a:xfrm>
            <a:off x="3419872" y="3575787"/>
            <a:ext cx="1872208" cy="2093391"/>
          </a:xfrm>
          <a:prstGeom prst="rect">
            <a:avLst/>
          </a:prstGeom>
          <a:noFill/>
          <a:ln w="9525">
            <a:noFill/>
            <a:miter lim="800000"/>
            <a:headEnd/>
            <a:tailEnd/>
          </a:ln>
        </p:spPr>
      </p:pic>
      <p:sp>
        <p:nvSpPr>
          <p:cNvPr id="10" name="Down Arrow 9"/>
          <p:cNvSpPr/>
          <p:nvPr/>
        </p:nvSpPr>
        <p:spPr>
          <a:xfrm>
            <a:off x="6870776" y="2928349"/>
            <a:ext cx="417984" cy="552513"/>
          </a:xfrm>
          <a:prstGeom prst="downArrow">
            <a:avLst/>
          </a:prstGeom>
          <a:solidFill>
            <a:schemeClr val="accent5">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lang="en-AU" sz="1350">
              <a:solidFill>
                <a:prstClr val="white"/>
              </a:solidFill>
              <a:latin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fmla="#ppt_w*sin(2.5*pi*$)">
                                          <p:val>
                                            <p:fltVal val="0"/>
                                          </p:val>
                                        </p:tav>
                                        <p:tav tm="100000">
                                          <p:val>
                                            <p:fltVal val="1"/>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9" presetClass="entr" presetSubtype="1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fmla="#ppt_w*sin(2.5*pi*$)">
                                          <p:val>
                                            <p:fltVal val="0"/>
                                          </p:val>
                                        </p:tav>
                                        <p:tav tm="100000">
                                          <p:val>
                                            <p:fltVal val="1"/>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2000"/>
                            </p:stCondLst>
                            <p:childTnLst>
                              <p:par>
                                <p:cTn id="15" presetID="19" presetClass="entr" presetSubtype="1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fmla="#ppt_w*sin(2.5*pi*$)">
                                          <p:val>
                                            <p:fltVal val="0"/>
                                          </p:val>
                                        </p:tav>
                                        <p:tav tm="100000">
                                          <p:val>
                                            <p:fltVal val="1"/>
                                          </p:val>
                                        </p:tav>
                                      </p:tavLst>
                                    </p:anim>
                                    <p:anim calcmode="lin" valueType="num">
                                      <p:cBhvr>
                                        <p:cTn id="18" dur="1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strVal val="#ppt_w*0.70"/>
                                          </p:val>
                                        </p:tav>
                                        <p:tav tm="100000">
                                          <p:val>
                                            <p:strVal val="#ppt_w"/>
                                          </p:val>
                                        </p:tav>
                                      </p:tavLst>
                                    </p:anim>
                                    <p:anim calcmode="lin" valueType="num">
                                      <p:cBhvr>
                                        <p:cTn id="24" dur="1000" fill="hold"/>
                                        <p:tgtEl>
                                          <p:spTgt spid="13"/>
                                        </p:tgtEl>
                                        <p:attrNameLst>
                                          <p:attrName>ppt_h</p:attrName>
                                        </p:attrNameLst>
                                      </p:cBhvr>
                                      <p:tavLst>
                                        <p:tav tm="0">
                                          <p:val>
                                            <p:strVal val="#ppt_h"/>
                                          </p:val>
                                        </p:tav>
                                        <p:tav tm="100000">
                                          <p:val>
                                            <p:strVal val="#ppt_h"/>
                                          </p:val>
                                        </p:tav>
                                      </p:tavLst>
                                    </p:anim>
                                    <p:animEffect transition="in" filter="fade">
                                      <p:cBhvr>
                                        <p:cTn id="25" dur="1000"/>
                                        <p:tgtEl>
                                          <p:spTgt spid="13"/>
                                        </p:tgtEl>
                                      </p:cBhvr>
                                    </p:animEffect>
                                  </p:childTnLst>
                                </p:cTn>
                              </p:par>
                              <p:par>
                                <p:cTn id="26" presetID="19" presetClass="entr" presetSubtype="1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fmla="#ppt_w*sin(2.5*pi*$)">
                                          <p:val>
                                            <p:fltVal val="0"/>
                                          </p:val>
                                        </p:tav>
                                        <p:tav tm="100000">
                                          <p:val>
                                            <p:fltVal val="1"/>
                                          </p:val>
                                        </p:tav>
                                      </p:tavLst>
                                    </p:anim>
                                    <p:anim calcmode="lin" valueType="num">
                                      <p:cBhvr>
                                        <p:cTn id="29" dur="500" fill="hold"/>
                                        <p:tgtEl>
                                          <p:spTgt spid="13"/>
                                        </p:tgtEl>
                                        <p:attrNameLst>
                                          <p:attrName>ppt_h</p:attrName>
                                        </p:attrNameLst>
                                      </p:cBhvr>
                                      <p:tavLst>
                                        <p:tav tm="0">
                                          <p:val>
                                            <p:strVal val="#ppt_h"/>
                                          </p:val>
                                        </p:tav>
                                        <p:tav tm="100000">
                                          <p:val>
                                            <p:strVal val="#ppt_h"/>
                                          </p:val>
                                        </p:tav>
                                      </p:tavLst>
                                    </p:anim>
                                  </p:childTnLst>
                                </p:cTn>
                              </p:par>
                              <p:par>
                                <p:cTn id="30" presetID="55"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strVal val="#ppt_w*0.70"/>
                                          </p:val>
                                        </p:tav>
                                        <p:tav tm="100000">
                                          <p:val>
                                            <p:strVal val="#ppt_w"/>
                                          </p:val>
                                        </p:tav>
                                      </p:tavLst>
                                    </p:anim>
                                    <p:anim calcmode="lin" valueType="num">
                                      <p:cBhvr>
                                        <p:cTn id="33" dur="500" fill="hold"/>
                                        <p:tgtEl>
                                          <p:spTgt spid="11"/>
                                        </p:tgtEl>
                                        <p:attrNameLst>
                                          <p:attrName>ppt_h</p:attrName>
                                        </p:attrNameLst>
                                      </p:cBhvr>
                                      <p:tavLst>
                                        <p:tav tm="0">
                                          <p:val>
                                            <p:strVal val="#ppt_h"/>
                                          </p:val>
                                        </p:tav>
                                        <p:tav tm="100000">
                                          <p:val>
                                            <p:strVal val="#ppt_h"/>
                                          </p:val>
                                        </p:tav>
                                      </p:tavLst>
                                    </p:anim>
                                    <p:animEffect transition="in" filter="fade">
                                      <p:cBhvr>
                                        <p:cTn id="34" dur="500"/>
                                        <p:tgtEl>
                                          <p:spTgt spid="11"/>
                                        </p:tgtEl>
                                      </p:cBhvr>
                                    </p:animEffect>
                                  </p:childTnLst>
                                </p:cTn>
                              </p:par>
                              <p:par>
                                <p:cTn id="35" presetID="19" presetClass="entr" presetSubtype="1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fmla="#ppt_w*sin(2.5*pi*$)">
                                          <p:val>
                                            <p:fltVal val="0"/>
                                          </p:val>
                                        </p:tav>
                                        <p:tav tm="100000">
                                          <p:val>
                                            <p:fltVal val="1"/>
                                          </p:val>
                                        </p:tav>
                                      </p:tavLst>
                                    </p:anim>
                                    <p:anim calcmode="lin" valueType="num">
                                      <p:cBhvr>
                                        <p:cTn id="38" dur="1000" fill="hold"/>
                                        <p:tgtEl>
                                          <p:spTgt spid="11"/>
                                        </p:tgtEl>
                                        <p:attrNameLst>
                                          <p:attrName>ppt_h</p:attrName>
                                        </p:attrNameLst>
                                      </p:cBhvr>
                                      <p:tavLst>
                                        <p:tav tm="0">
                                          <p:val>
                                            <p:strVal val="#ppt_h"/>
                                          </p:val>
                                        </p:tav>
                                        <p:tav tm="100000">
                                          <p:val>
                                            <p:strVal val="#ppt_h"/>
                                          </p:val>
                                        </p:tav>
                                      </p:tavLst>
                                    </p:anim>
                                  </p:childTnLst>
                                </p:cTn>
                              </p:par>
                              <p:par>
                                <p:cTn id="39" presetID="55" presetClass="entr" presetSubtype="0" fill="hold"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strVal val="#ppt_w*0.70"/>
                                          </p:val>
                                        </p:tav>
                                        <p:tav tm="100000">
                                          <p:val>
                                            <p:strVal val="#ppt_w"/>
                                          </p:val>
                                        </p:tav>
                                      </p:tavLst>
                                    </p:anim>
                                    <p:anim calcmode="lin" valueType="num">
                                      <p:cBhvr>
                                        <p:cTn id="42" dur="500" fill="hold"/>
                                        <p:tgtEl>
                                          <p:spTgt spid="12"/>
                                        </p:tgtEl>
                                        <p:attrNameLst>
                                          <p:attrName>ppt_h</p:attrName>
                                        </p:attrNameLst>
                                      </p:cBhvr>
                                      <p:tavLst>
                                        <p:tav tm="0">
                                          <p:val>
                                            <p:strVal val="#ppt_h"/>
                                          </p:val>
                                        </p:tav>
                                        <p:tav tm="100000">
                                          <p:val>
                                            <p:strVal val="#ppt_h"/>
                                          </p:val>
                                        </p:tav>
                                      </p:tavLst>
                                    </p:anim>
                                    <p:animEffect transition="in" filter="fade">
                                      <p:cBhvr>
                                        <p:cTn id="43" dur="500"/>
                                        <p:tgtEl>
                                          <p:spTgt spid="12"/>
                                        </p:tgtEl>
                                      </p:cBhvr>
                                    </p:animEffect>
                                  </p:childTnLst>
                                </p:cTn>
                              </p:par>
                              <p:par>
                                <p:cTn id="44" presetID="19" presetClass="entr" presetSubtype="1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fmla="#ppt_w*sin(2.5*pi*$)">
                                          <p:val>
                                            <p:fltVal val="0"/>
                                          </p:val>
                                        </p:tav>
                                        <p:tav tm="100000">
                                          <p:val>
                                            <p:fltVal val="1"/>
                                          </p:val>
                                        </p:tav>
                                      </p:tavLst>
                                    </p:anim>
                                    <p:anim calcmode="lin" valueType="num">
                                      <p:cBhvr>
                                        <p:cTn id="47" dur="500" fill="hold"/>
                                        <p:tgtEl>
                                          <p:spTgt spid="12"/>
                                        </p:tgtEl>
                                        <p:attrNameLst>
                                          <p:attrName>ppt_h</p:attrName>
                                        </p:attrNameLst>
                                      </p:cBhvr>
                                      <p:tavLst>
                                        <p:tav tm="0">
                                          <p:val>
                                            <p:strVal val="#ppt_h"/>
                                          </p:val>
                                        </p:tav>
                                        <p:tav tm="100000">
                                          <p:val>
                                            <p:strVal val="#ppt_h"/>
                                          </p:val>
                                        </p:tav>
                                      </p:tavLst>
                                    </p:anim>
                                  </p:childTnLst>
                                </p:cTn>
                              </p:par>
                            </p:childTnLst>
                          </p:cTn>
                        </p:par>
                        <p:par>
                          <p:cTn id="48" fill="hold">
                            <p:stCondLst>
                              <p:cond delay="1000"/>
                            </p:stCondLst>
                            <p:childTnLst>
                              <p:par>
                                <p:cTn id="49" presetID="53" presetClass="entr" presetSubtype="16"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childTnLst>
                          </p:cTn>
                        </p:par>
                        <p:par>
                          <p:cTn id="54" fill="hold">
                            <p:stCondLst>
                              <p:cond delay="1500"/>
                            </p:stCondLst>
                            <p:childTnLst>
                              <p:par>
                                <p:cTn id="55" presetID="22" presetClass="entr" presetSubtype="1"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up)">
                                      <p:cBhvr>
                                        <p:cTn id="57" dur="500"/>
                                        <p:tgtEl>
                                          <p:spTgt spid="10"/>
                                        </p:tgtEl>
                                      </p:cBhvr>
                                    </p:animEffect>
                                  </p:childTnLst>
                                </p:cTn>
                              </p:par>
                            </p:childTnLst>
                          </p:cTn>
                        </p:par>
                        <p:par>
                          <p:cTn id="58" fill="hold">
                            <p:stCondLst>
                              <p:cond delay="2000"/>
                            </p:stCondLst>
                            <p:childTnLst>
                              <p:par>
                                <p:cTn id="59" presetID="10"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1000"/>
                                        <p:tgtEl>
                                          <p:spTgt spid="20"/>
                                        </p:tgtEl>
                                      </p:cBhvr>
                                    </p:animEffect>
                                  </p:childTnLst>
                                </p:cTn>
                              </p:par>
                            </p:childTnLst>
                          </p:cTn>
                        </p:par>
                        <p:par>
                          <p:cTn id="62" fill="hold">
                            <p:stCondLst>
                              <p:cond delay="3000"/>
                            </p:stCondLst>
                            <p:childTnLst>
                              <p:par>
                                <p:cTn id="63" presetID="10" presetClass="entr" presetSubtype="0" fill="hold"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childTnLst>
                          </p:cTn>
                        </p:par>
                        <p:par>
                          <p:cTn id="66" fill="hold">
                            <p:stCondLst>
                              <p:cond delay="3500"/>
                            </p:stCondLst>
                            <p:childTnLst>
                              <p:par>
                                <p:cTn id="67" presetID="10" presetClass="entr" presetSubtype="0" fill="hold"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childTnLst>
                          </p:cTn>
                        </p:par>
                        <p:par>
                          <p:cTn id="70" fill="hold">
                            <p:stCondLst>
                              <p:cond delay="4000"/>
                            </p:stCondLst>
                            <p:childTnLst>
                              <p:par>
                                <p:cTn id="71" presetID="10" presetClass="entr" presetSubtype="0" fill="hold"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par>
                                <p:cTn id="74" presetID="10" presetClass="entr" presetSubtype="0" fill="hold"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t="6088" r="2496" b="6109"/>
          <a:stretch>
            <a:fillRect/>
          </a:stretch>
        </p:blipFill>
        <p:spPr>
          <a:xfrm>
            <a:off x="0" y="16134"/>
            <a:ext cx="9143999" cy="6858000"/>
          </a:xfrm>
          <a:prstGeom prst="rect">
            <a:avLst/>
          </a:prstGeom>
        </p:spPr>
      </p:pic>
      <p:sp>
        <p:nvSpPr>
          <p:cNvPr id="4" name="TextBox 3"/>
          <p:cNvSpPr txBox="1"/>
          <p:nvPr/>
        </p:nvSpPr>
        <p:spPr>
          <a:xfrm>
            <a:off x="4283968" y="692696"/>
            <a:ext cx="504056" cy="507831"/>
          </a:xfrm>
          <a:prstGeom prst="rect">
            <a:avLst/>
          </a:prstGeom>
          <a:noFill/>
        </p:spPr>
        <p:txBody>
          <a:bodyPr wrap="square" rtlCol="0">
            <a:spAutoFit/>
          </a:bodyPr>
          <a:lstStyle/>
          <a:p>
            <a:r>
              <a:rPr lang="en-AU" sz="2700" b="1" dirty="0">
                <a:solidFill>
                  <a:srgbClr val="002060"/>
                </a:solidFill>
                <a:latin typeface="+mn-ea"/>
              </a:rPr>
              <a:t>X</a:t>
            </a:r>
            <a:endParaRPr lang="en-AU" sz="1350" b="1" dirty="0">
              <a:solidFill>
                <a:srgbClr val="002060"/>
              </a:solidFill>
              <a:latin typeface="+mn-ea"/>
            </a:endParaRPr>
          </a:p>
        </p:txBody>
      </p:sp>
      <p:sp>
        <p:nvSpPr>
          <p:cNvPr id="5" name="Down Arrow 4"/>
          <p:cNvSpPr/>
          <p:nvPr/>
        </p:nvSpPr>
        <p:spPr>
          <a:xfrm>
            <a:off x="4427984" y="2157043"/>
            <a:ext cx="164061" cy="263845"/>
          </a:xfrm>
          <a:prstGeom prst="downArrow">
            <a:avLst/>
          </a:prstGeom>
          <a:solidFill>
            <a:schemeClr val="accent5">
              <a:lumMod val="50000"/>
            </a:schemeClr>
          </a:solidFill>
          <a:ln w="1270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350" dirty="0">
              <a:solidFill>
                <a:prstClr val="white"/>
              </a:solidFill>
            </a:endParaRPr>
          </a:p>
        </p:txBody>
      </p:sp>
      <p:pic>
        <p:nvPicPr>
          <p:cNvPr id="9" name="Picture 4" descr="PoochDiagram2_1c.jpg"/>
          <p:cNvPicPr>
            <a:picLocks noChangeAspect="1"/>
          </p:cNvPicPr>
          <p:nvPr/>
        </p:nvPicPr>
        <p:blipFill rotWithShape="1">
          <a:blip r:embed="rId4" cstate="print"/>
          <a:srcRect b="57597"/>
          <a:stretch>
            <a:fillRect/>
          </a:stretch>
        </p:blipFill>
        <p:spPr>
          <a:xfrm>
            <a:off x="589849" y="2582233"/>
            <a:ext cx="7812361" cy="1949194"/>
          </a:xfrm>
          <a:prstGeom prst="rect">
            <a:avLst/>
          </a:prstGeom>
        </p:spPr>
      </p:pic>
      <p:pic>
        <p:nvPicPr>
          <p:cNvPr id="11" name="Picture 2"/>
          <p:cNvPicPr>
            <a:picLocks noChangeAspect="1" noChangeArrowheads="1"/>
          </p:cNvPicPr>
          <p:nvPr/>
        </p:nvPicPr>
        <p:blipFill>
          <a:blip r:embed="rId5" cstate="print"/>
          <a:srcRect t="46720" r="25"/>
          <a:stretch>
            <a:fillRect/>
          </a:stretch>
        </p:blipFill>
        <p:spPr bwMode="auto">
          <a:xfrm>
            <a:off x="589849" y="4524800"/>
            <a:ext cx="7812361" cy="2348162"/>
          </a:xfrm>
          <a:prstGeom prst="rect">
            <a:avLst/>
          </a:prstGeom>
          <a:noFill/>
          <a:ln w="9525">
            <a:noFill/>
            <a:miter lim="800000"/>
            <a:headEnd/>
            <a:tailEnd/>
          </a:ln>
        </p:spPr>
      </p:pic>
      <p:pic>
        <p:nvPicPr>
          <p:cNvPr id="12" name="Picture 3"/>
          <p:cNvPicPr>
            <a:picLocks noChangeAspect="1" noChangeArrowheads="1"/>
          </p:cNvPicPr>
          <p:nvPr/>
        </p:nvPicPr>
        <p:blipFill>
          <a:blip r:embed="rId6" cstate="print"/>
          <a:srcRect/>
          <a:stretch>
            <a:fillRect/>
          </a:stretch>
        </p:blipFill>
        <p:spPr bwMode="auto">
          <a:xfrm>
            <a:off x="4863928" y="4720167"/>
            <a:ext cx="1383558" cy="1645482"/>
          </a:xfrm>
          <a:prstGeom prst="rect">
            <a:avLst/>
          </a:prstGeom>
          <a:noFill/>
          <a:ln w="9525">
            <a:noFill/>
            <a:miter lim="800000"/>
            <a:headEnd/>
            <a:tailEnd/>
          </a:ln>
        </p:spPr>
      </p:pic>
      <p:pic>
        <p:nvPicPr>
          <p:cNvPr id="13" name="Picture 5"/>
          <p:cNvPicPr>
            <a:picLocks noChangeAspect="1" noChangeArrowheads="1"/>
          </p:cNvPicPr>
          <p:nvPr/>
        </p:nvPicPr>
        <p:blipFill>
          <a:blip r:embed="rId7" cstate="print"/>
          <a:srcRect/>
          <a:stretch>
            <a:fillRect/>
          </a:stretch>
        </p:blipFill>
        <p:spPr bwMode="auto">
          <a:xfrm>
            <a:off x="1579290" y="4728564"/>
            <a:ext cx="1753771" cy="1796867"/>
          </a:xfrm>
          <a:prstGeom prst="rect">
            <a:avLst/>
          </a:prstGeom>
          <a:noFill/>
          <a:ln w="9525">
            <a:noFill/>
            <a:miter lim="800000"/>
            <a:headEnd/>
            <a:tailEnd/>
          </a:ln>
        </p:spPr>
      </p:pic>
      <p:pic>
        <p:nvPicPr>
          <p:cNvPr id="14" name="Picture 4"/>
          <p:cNvPicPr>
            <a:picLocks noChangeAspect="1" noChangeArrowheads="1"/>
          </p:cNvPicPr>
          <p:nvPr/>
        </p:nvPicPr>
        <p:blipFill>
          <a:blip r:embed="rId8" cstate="print"/>
          <a:srcRect/>
          <a:stretch>
            <a:fillRect/>
          </a:stretch>
        </p:blipFill>
        <p:spPr bwMode="auto">
          <a:xfrm>
            <a:off x="3333061" y="4745379"/>
            <a:ext cx="1591976" cy="1780052"/>
          </a:xfrm>
          <a:prstGeom prst="rect">
            <a:avLst/>
          </a:prstGeom>
          <a:noFill/>
          <a:ln w="9525">
            <a:noFill/>
            <a:miter lim="800000"/>
            <a:headEnd/>
            <a:tailEnd/>
          </a:ln>
        </p:spPr>
      </p:pic>
      <p:pic>
        <p:nvPicPr>
          <p:cNvPr id="10" name="Picture 5" descr="PoochDiagram2_SKull.png"/>
          <p:cNvPicPr>
            <a:picLocks noChangeAspect="1"/>
          </p:cNvPicPr>
          <p:nvPr/>
        </p:nvPicPr>
        <p:blipFill>
          <a:blip r:embed="rId9" cstate="print"/>
          <a:stretch>
            <a:fillRect/>
          </a:stretch>
        </p:blipFill>
        <p:spPr>
          <a:xfrm>
            <a:off x="725426" y="3691222"/>
            <a:ext cx="1421390" cy="933572"/>
          </a:xfrm>
          <a:prstGeom prst="rect">
            <a:avLst/>
          </a:prstGeom>
        </p:spPr>
      </p:pic>
      <p:pic>
        <p:nvPicPr>
          <p:cNvPr id="15" name="Picture 6" descr="PoochDiagram2_SKull.png"/>
          <p:cNvPicPr>
            <a:picLocks noChangeAspect="1"/>
          </p:cNvPicPr>
          <p:nvPr/>
        </p:nvPicPr>
        <p:blipFill>
          <a:blip r:embed="rId9" cstate="print"/>
          <a:stretch>
            <a:fillRect/>
          </a:stretch>
        </p:blipFill>
        <p:spPr>
          <a:xfrm>
            <a:off x="2383241" y="3684811"/>
            <a:ext cx="1421390" cy="93357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fmla="#ppt_w*sin(2.5*pi*$)">
                                          <p:val>
                                            <p:fltVal val="0"/>
                                          </p:val>
                                        </p:tav>
                                        <p:tav tm="100000">
                                          <p:val>
                                            <p:fltVal val="1"/>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9" presetClass="entr" presetSubtype="10"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fmla="#ppt_w*sin(2.5*pi*$)">
                                          <p:val>
                                            <p:fltVal val="0"/>
                                          </p:val>
                                        </p:tav>
                                        <p:tav tm="100000">
                                          <p:val>
                                            <p:fltVal val="1"/>
                                          </p:val>
                                        </p:tav>
                                      </p:tavLst>
                                    </p:anim>
                                    <p:anim calcmode="lin" valueType="num">
                                      <p:cBhvr>
                                        <p:cTn id="13" dur="10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srcRect t="46720" r="25"/>
          <a:stretch>
            <a:fillRect/>
          </a:stretch>
        </p:blipFill>
        <p:spPr bwMode="auto">
          <a:xfrm>
            <a:off x="589849" y="3789040"/>
            <a:ext cx="7812361" cy="2348162"/>
          </a:xfrm>
          <a:prstGeom prst="rect">
            <a:avLst/>
          </a:prstGeom>
          <a:noFill/>
          <a:ln w="9525">
            <a:noFill/>
            <a:miter lim="800000"/>
            <a:headEnd/>
            <a:tailEnd/>
          </a:ln>
        </p:spPr>
      </p:pic>
      <p:pic>
        <p:nvPicPr>
          <p:cNvPr id="12" name="Picture 3"/>
          <p:cNvPicPr>
            <a:picLocks noChangeAspect="1" noChangeArrowheads="1"/>
          </p:cNvPicPr>
          <p:nvPr/>
        </p:nvPicPr>
        <p:blipFill>
          <a:blip r:embed="rId4" cstate="print"/>
          <a:srcRect/>
          <a:stretch>
            <a:fillRect/>
          </a:stretch>
        </p:blipFill>
        <p:spPr bwMode="auto">
          <a:xfrm>
            <a:off x="4863928" y="3944651"/>
            <a:ext cx="1383558" cy="1645482"/>
          </a:xfrm>
          <a:prstGeom prst="rect">
            <a:avLst/>
          </a:prstGeom>
          <a:noFill/>
          <a:ln w="9525">
            <a:noFill/>
            <a:miter lim="800000"/>
            <a:headEnd/>
            <a:tailEnd/>
          </a:ln>
        </p:spPr>
      </p:pic>
      <p:pic>
        <p:nvPicPr>
          <p:cNvPr id="13" name="Picture 5"/>
          <p:cNvPicPr>
            <a:picLocks noChangeAspect="1" noChangeArrowheads="1"/>
          </p:cNvPicPr>
          <p:nvPr/>
        </p:nvPicPr>
        <p:blipFill>
          <a:blip r:embed="rId5" cstate="print"/>
          <a:srcRect/>
          <a:stretch>
            <a:fillRect/>
          </a:stretch>
        </p:blipFill>
        <p:spPr bwMode="auto">
          <a:xfrm>
            <a:off x="1579290" y="3953048"/>
            <a:ext cx="1753771" cy="1796867"/>
          </a:xfrm>
          <a:prstGeom prst="rect">
            <a:avLst/>
          </a:prstGeom>
          <a:noFill/>
          <a:ln w="9525">
            <a:noFill/>
            <a:miter lim="800000"/>
            <a:headEnd/>
            <a:tailEnd/>
          </a:ln>
        </p:spPr>
      </p:pic>
      <p:pic>
        <p:nvPicPr>
          <p:cNvPr id="14" name="Picture 4"/>
          <p:cNvPicPr>
            <a:picLocks noChangeAspect="1" noChangeArrowheads="1"/>
          </p:cNvPicPr>
          <p:nvPr/>
        </p:nvPicPr>
        <p:blipFill>
          <a:blip r:embed="rId6" cstate="print"/>
          <a:srcRect/>
          <a:stretch>
            <a:fillRect/>
          </a:stretch>
        </p:blipFill>
        <p:spPr bwMode="auto">
          <a:xfrm>
            <a:off x="3333061" y="3969863"/>
            <a:ext cx="1591976" cy="1780052"/>
          </a:xfrm>
          <a:prstGeom prst="rect">
            <a:avLst/>
          </a:prstGeom>
          <a:noFill/>
          <a:ln w="9525">
            <a:noFill/>
            <a:miter lim="800000"/>
            <a:headEnd/>
            <a:tailEnd/>
          </a:ln>
        </p:spPr>
      </p:pic>
      <p:sp>
        <p:nvSpPr>
          <p:cNvPr id="17" name="TextBox 3"/>
          <p:cNvSpPr txBox="1"/>
          <p:nvPr/>
        </p:nvSpPr>
        <p:spPr>
          <a:xfrm>
            <a:off x="1124465" y="946602"/>
            <a:ext cx="7033972" cy="2246769"/>
          </a:xfrm>
          <a:prstGeom prst="rect">
            <a:avLst/>
          </a:prstGeom>
          <a:noFill/>
        </p:spPr>
        <p:txBody>
          <a:bodyPr wrap="square" rtlCol="0">
            <a:spAutoFit/>
          </a:bodyPr>
          <a:lstStyle/>
          <a:p>
            <a:pPr marL="457200" indent="-457200">
              <a:buFont typeface="Arial" panose="020B0604020202020204" pitchFamily="34" charset="0"/>
              <a:buChar char="•"/>
            </a:pPr>
            <a:r>
              <a:rPr lang="zh-CN" altLang="zh-CN" sz="2800" dirty="0">
                <a:latin typeface="微软雅黑" panose="020B0503020204020204" pitchFamily="34" charset="-122"/>
                <a:ea typeface="微软雅黑" panose="020B0503020204020204" pitchFamily="34" charset="-122"/>
              </a:rPr>
              <a:t>自然选择只能在生物现存特征上作筛选，却不能创造新特征。</a:t>
            </a:r>
            <a:endParaRPr lang="en-US" altLang="zh-CN" sz="2800" dirty="0">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Char char="•"/>
            </a:pPr>
            <a:endParaRPr lang="en-US" altLang="zh-CN" sz="2800" dirty="0">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Char char="•"/>
            </a:pPr>
            <a:r>
              <a:rPr lang="zh-CN" altLang="zh-CN" sz="2800" dirty="0">
                <a:latin typeface="微软雅黑" panose="020B0503020204020204" pitchFamily="34" charset="-122"/>
                <a:ea typeface="微软雅黑" panose="020B0503020204020204" pitchFamily="34" charset="-122"/>
              </a:rPr>
              <a:t>等到第三代只有长毛狗时，哪怕气候回暖，自然选择也没有可选的了。</a:t>
            </a:r>
            <a:endParaRPr lang="zh-CN" altLang="en-US" sz="2800" dirty="0">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430" y="157574"/>
            <a:ext cx="7812361" cy="65428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450" y="0"/>
            <a:ext cx="7785100" cy="6858000"/>
          </a:xfrm>
          <a:prstGeom prst="rect">
            <a:avLst/>
          </a:prstGeom>
        </p:spPr>
      </p:pic>
      <p:pic>
        <p:nvPicPr>
          <p:cNvPr id="5" name="Picture 4" descr="https://themillenium9.files.wordpress.com/2014/01/picture-of-three-races.jpg?w=570&amp;h=285"/>
          <p:cNvPicPr>
            <a:picLocks noChangeAspect="1" noChangeArrowheads="1"/>
          </p:cNvPicPr>
          <p:nvPr/>
        </p:nvPicPr>
        <p:blipFill>
          <a:blip r:embed="rId4" cstate="print"/>
          <a:srcRect l="68421" t="14035"/>
          <a:stretch>
            <a:fillRect/>
          </a:stretch>
        </p:blipFill>
        <p:spPr bwMode="auto">
          <a:xfrm>
            <a:off x="679450" y="116632"/>
            <a:ext cx="1948334" cy="20312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4" descr="https://themillenium9.files.wordpress.com/2014/01/picture-of-three-races.jpg?w=570&amp;h=285"/>
          <p:cNvPicPr>
            <a:picLocks noChangeAspect="1" noChangeArrowheads="1"/>
          </p:cNvPicPr>
          <p:nvPr/>
        </p:nvPicPr>
        <p:blipFill>
          <a:blip r:embed="rId4" cstate="print"/>
          <a:srcRect l="36842" t="14035" r="32456"/>
          <a:stretch>
            <a:fillRect/>
          </a:stretch>
        </p:blipFill>
        <p:spPr bwMode="auto">
          <a:xfrm>
            <a:off x="6300192" y="1398615"/>
            <a:ext cx="1894188" cy="20312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rotWithShape="1">
          <a:blip r:embed="rId5">
            <a:extLst>
              <a:ext uri="{28A0092B-C50C-407E-A947-70E740481C1C}">
                <a14:useLocalDpi xmlns:a14="http://schemas.microsoft.com/office/drawing/2010/main" val="0"/>
              </a:ext>
            </a:extLst>
          </a:blip>
          <a:srcRect l="8880" r="14757" b="8549"/>
          <a:stretch>
            <a:fillRect/>
          </a:stretch>
        </p:blipFill>
        <p:spPr>
          <a:xfrm>
            <a:off x="-6893" y="3823731"/>
            <a:ext cx="2031229" cy="2031229"/>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p:cNvCxnSpPr/>
          <p:nvPr/>
        </p:nvCxnSpPr>
        <p:spPr>
          <a:xfrm>
            <a:off x="698155" y="698960"/>
            <a:ext cx="0" cy="546518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698960"/>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698960"/>
            <a:ext cx="0" cy="53579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3"/>
          <p:cNvSpPr txBox="1"/>
          <p:nvPr/>
        </p:nvSpPr>
        <p:spPr>
          <a:xfrm>
            <a:off x="1124465" y="946602"/>
            <a:ext cx="7033972" cy="2677656"/>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自然选择根本没有制造肤色，它只是启动了人体内已经存在的、原有的肤色色素机制罢了。换一句话说，只在有各种肤色基因可供选择时，自然选择才有选择的余地；但当一个群体只有一种肤色基因时，自然选择也发挥不了作用，因为它没有可选项了。</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8914"/>
          <a:stretch>
            <a:fillRect/>
          </a:stretch>
        </p:blipFill>
        <p:spPr>
          <a:xfrm>
            <a:off x="2504704" y="3762029"/>
            <a:ext cx="4134593" cy="290668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4"/>
          <a:srcRect l="38822" t="7371" r="20768" b="51298"/>
          <a:stretch>
            <a:fillRect/>
          </a:stretch>
        </p:blipFill>
        <p:spPr>
          <a:xfrm>
            <a:off x="713558" y="442034"/>
            <a:ext cx="544010" cy="530146"/>
          </a:xfrm>
          <a:prstGeom prst="rect">
            <a:avLst/>
          </a:prstGeom>
        </p:spPr>
      </p:pic>
      <p:pic>
        <p:nvPicPr>
          <p:cNvPr id="12" name="图片 11"/>
          <p:cNvPicPr>
            <a:picLocks noChangeAspect="1"/>
          </p:cNvPicPr>
          <p:nvPr/>
        </p:nvPicPr>
        <p:blipFill rotWithShape="1">
          <a:blip r:embed="rId5"/>
          <a:srcRect l="25549" t="49611" r="34040"/>
          <a:stretch>
            <a:fillRect/>
          </a:stretch>
        </p:blipFill>
        <p:spPr>
          <a:xfrm>
            <a:off x="7988430" y="5835874"/>
            <a:ext cx="544010" cy="64633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AutoShape 5"/>
          <p:cNvSpPr>
            <a:spLocks noChangeAspect="1" noChangeArrowheads="1"/>
          </p:cNvSpPr>
          <p:nvPr/>
        </p:nvSpPr>
        <p:spPr bwMode="auto">
          <a:xfrm>
            <a:off x="4492426" y="3386708"/>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9pPr>
          </a:lstStyle>
          <a:p>
            <a:pPr>
              <a:lnSpc>
                <a:spcPct val="100000"/>
              </a:lnSpc>
              <a:spcBef>
                <a:spcPct val="0"/>
              </a:spcBef>
              <a:buFontTx/>
              <a:buNone/>
            </a:pPr>
            <a:endParaRPr lang="zh-CN" altLang="en-US" sz="1500">
              <a:latin typeface="Arial" panose="020B0604020202020204" pitchFamily="34" charset="0"/>
              <a:ea typeface="宋体" panose="02010600030101010101" pitchFamily="2" charset="-122"/>
            </a:endParaRPr>
          </a:p>
        </p:txBody>
      </p:sp>
      <p:sp>
        <p:nvSpPr>
          <p:cNvPr id="98308" name="AutoShape 7"/>
          <p:cNvSpPr>
            <a:spLocks noChangeAspect="1" noChangeArrowheads="1"/>
          </p:cNvSpPr>
          <p:nvPr/>
        </p:nvSpPr>
        <p:spPr bwMode="auto">
          <a:xfrm>
            <a:off x="4492426" y="3386708"/>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9pPr>
          </a:lstStyle>
          <a:p>
            <a:pPr>
              <a:lnSpc>
                <a:spcPct val="100000"/>
              </a:lnSpc>
              <a:spcBef>
                <a:spcPct val="0"/>
              </a:spcBef>
              <a:buFontTx/>
              <a:buNone/>
            </a:pPr>
            <a:endParaRPr lang="zh-CN" altLang="en-US" sz="1500">
              <a:latin typeface="Arial" panose="020B0604020202020204" pitchFamily="34" charset="0"/>
              <a:ea typeface="宋体" panose="02010600030101010101" pitchFamily="2" charset="-122"/>
            </a:endParaRPr>
          </a:p>
        </p:txBody>
      </p:sp>
      <p:sp>
        <p:nvSpPr>
          <p:cNvPr id="98309" name="AutoShape 9"/>
          <p:cNvSpPr>
            <a:spLocks noChangeAspect="1" noChangeArrowheads="1"/>
          </p:cNvSpPr>
          <p:nvPr/>
        </p:nvSpPr>
        <p:spPr bwMode="auto">
          <a:xfrm>
            <a:off x="4498380" y="3392662"/>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9pPr>
          </a:lstStyle>
          <a:p>
            <a:pPr>
              <a:lnSpc>
                <a:spcPct val="100000"/>
              </a:lnSpc>
              <a:spcBef>
                <a:spcPct val="0"/>
              </a:spcBef>
              <a:buFontTx/>
              <a:buNone/>
            </a:pPr>
            <a:endParaRPr lang="zh-CN" altLang="en-US" sz="1500">
              <a:latin typeface="Arial" panose="020B0604020202020204" pitchFamily="34" charset="0"/>
              <a:ea typeface="宋体" panose="02010600030101010101" pitchFamily="2" charset="-122"/>
            </a:endParaRPr>
          </a:p>
        </p:txBody>
      </p:sp>
      <p:sp>
        <p:nvSpPr>
          <p:cNvPr id="98312" name="AutoShape 13"/>
          <p:cNvSpPr>
            <a:spLocks noChangeAspect="1" noChangeArrowheads="1"/>
          </p:cNvSpPr>
          <p:nvPr/>
        </p:nvSpPr>
        <p:spPr bwMode="auto">
          <a:xfrm>
            <a:off x="4822230" y="3285506"/>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等线" panose="02010600030101010101" pitchFamily="2" charset="-122"/>
              </a:defRPr>
            </a:lvl9pPr>
          </a:lstStyle>
          <a:p>
            <a:pPr>
              <a:lnSpc>
                <a:spcPct val="100000"/>
              </a:lnSpc>
              <a:spcBef>
                <a:spcPct val="0"/>
              </a:spcBef>
              <a:buFontTx/>
              <a:buNone/>
            </a:pPr>
            <a:endParaRPr lang="zh-CN" altLang="en-US" sz="1500">
              <a:latin typeface="Arial" panose="020B0604020202020204" pitchFamily="34" charset="0"/>
              <a:ea typeface="宋体" panose="02010600030101010101" pitchFamily="2" charset="-122"/>
            </a:endParaRPr>
          </a:p>
        </p:txBody>
      </p:sp>
      <p:grpSp>
        <p:nvGrpSpPr>
          <p:cNvPr id="13" name="组合 12"/>
          <p:cNvGrpSpPr/>
          <p:nvPr/>
        </p:nvGrpSpPr>
        <p:grpSpPr>
          <a:xfrm>
            <a:off x="-7698" y="614480"/>
            <a:ext cx="9188210" cy="5334800"/>
            <a:chOff x="-42424" y="542472"/>
            <a:chExt cx="8459813" cy="4911883"/>
          </a:xfrm>
        </p:grpSpPr>
        <p:pic>
          <p:nvPicPr>
            <p:cNvPr id="370699" name="Picture 11"/>
            <p:cNvPicPr>
              <a:picLocks noChangeAspect="1" noChangeArrowheads="1"/>
            </p:cNvPicPr>
            <p:nvPr/>
          </p:nvPicPr>
          <p:blipFill>
            <a:blip r:embed="rId3">
              <a:extLst>
                <a:ext uri="{28A0092B-C50C-407E-A947-70E740481C1C}">
                  <a14:useLocalDpi xmlns:a14="http://schemas.microsoft.com/office/drawing/2010/main" val="0"/>
                </a:ext>
              </a:extLst>
            </a:blip>
            <a:srcRect l="51025" b="48309"/>
            <a:stretch>
              <a:fillRect/>
            </a:stretch>
          </p:blipFill>
          <p:spPr bwMode="auto">
            <a:xfrm>
              <a:off x="4191421" y="542472"/>
              <a:ext cx="4225968" cy="3032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24" y="542472"/>
              <a:ext cx="4225968" cy="3036751"/>
            </a:xfrm>
            <a:prstGeom prst="rect">
              <a:avLst/>
            </a:prstGeom>
          </p:spPr>
        </p:pic>
        <p:grpSp>
          <p:nvGrpSpPr>
            <p:cNvPr id="12" name="组合 11"/>
            <p:cNvGrpSpPr/>
            <p:nvPr/>
          </p:nvGrpSpPr>
          <p:grpSpPr>
            <a:xfrm>
              <a:off x="-34547" y="3555208"/>
              <a:ext cx="8450386" cy="1899147"/>
              <a:chOff x="-34547" y="3652545"/>
              <a:chExt cx="8450386" cy="1899147"/>
            </a:xfrm>
          </p:grpSpPr>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t="27819" b="15343"/>
              <a:stretch>
                <a:fillRect/>
              </a:stretch>
            </p:blipFill>
            <p:spPr>
              <a:xfrm>
                <a:off x="-34547" y="3652546"/>
                <a:ext cx="2230283" cy="1899146"/>
              </a:xfrm>
              <a:prstGeom prst="rect">
                <a:avLst/>
              </a:prstGeom>
            </p:spPr>
          </p:pic>
          <p:pic>
            <p:nvPicPr>
              <p:cNvPr id="7" name="图片 6"/>
              <p:cNvPicPr>
                <a:picLocks noChangeAspect="1"/>
              </p:cNvPicPr>
              <p:nvPr/>
            </p:nvPicPr>
            <p:blipFill rotWithShape="1">
              <a:blip r:embed="rId6" cstate="print">
                <a:extLst>
                  <a:ext uri="{28A0092B-C50C-407E-A947-70E740481C1C}">
                    <a14:useLocalDpi xmlns:a14="http://schemas.microsoft.com/office/drawing/2010/main" val="0"/>
                  </a:ext>
                </a:extLst>
              </a:blip>
              <a:srcRect b="8259"/>
              <a:stretch>
                <a:fillRect/>
              </a:stretch>
            </p:blipFill>
            <p:spPr>
              <a:xfrm>
                <a:off x="2189359" y="3652545"/>
                <a:ext cx="3111500" cy="1899146"/>
              </a:xfrm>
              <a:prstGeom prst="rect">
                <a:avLst/>
              </a:prstGeom>
            </p:spPr>
          </p:pic>
          <p:pic>
            <p:nvPicPr>
              <p:cNvPr id="9" name="图片 8"/>
              <p:cNvPicPr>
                <a:picLocks noChangeAspect="1"/>
              </p:cNvPicPr>
              <p:nvPr/>
            </p:nvPicPr>
            <p:blipFill rotWithShape="1">
              <a:blip r:embed="rId7" cstate="print">
                <a:extLst>
                  <a:ext uri="{28A0092B-C50C-407E-A947-70E740481C1C}">
                    <a14:useLocalDpi xmlns:a14="http://schemas.microsoft.com/office/drawing/2010/main" val="0"/>
                  </a:ext>
                </a:extLst>
              </a:blip>
              <a:srcRect b="8259"/>
              <a:stretch>
                <a:fillRect/>
              </a:stretch>
            </p:blipFill>
            <p:spPr>
              <a:xfrm>
                <a:off x="5304339" y="3652545"/>
                <a:ext cx="3111500" cy="1899146"/>
              </a:xfrm>
              <a:prstGeom prst="rect">
                <a:avLst/>
              </a:prstGeom>
            </p:spPr>
          </p:pic>
        </p:grpSp>
      </p:grpSp>
      <p:sp>
        <p:nvSpPr>
          <p:cNvPr id="14" name="矩形 13"/>
          <p:cNvSpPr/>
          <p:nvPr/>
        </p:nvSpPr>
        <p:spPr>
          <a:xfrm>
            <a:off x="858" y="614480"/>
            <a:ext cx="9142286" cy="533479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p:cNvCxnSpPr/>
          <p:nvPr/>
        </p:nvCxnSpPr>
        <p:spPr>
          <a:xfrm>
            <a:off x="698155" y="698960"/>
            <a:ext cx="0" cy="546518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698960"/>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698960"/>
            <a:ext cx="0" cy="53579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3"/>
          <p:cNvSpPr txBox="1"/>
          <p:nvPr/>
        </p:nvSpPr>
        <p:spPr>
          <a:xfrm>
            <a:off x="0" y="755729"/>
            <a:ext cx="9144000" cy="938719"/>
          </a:xfrm>
          <a:prstGeom prst="rect">
            <a:avLst/>
          </a:prstGeom>
          <a:noFill/>
        </p:spPr>
        <p:txBody>
          <a:bodyPr wrap="square" rtlCol="0">
            <a:spAutoFit/>
          </a:bodyPr>
          <a:lstStyle/>
          <a:p>
            <a:pPr algn="ctr">
              <a:lnSpc>
                <a:spcPts val="3260"/>
              </a:lnSpc>
            </a:pPr>
            <a:r>
              <a:rPr lang="zh-CN" altLang="en-US" sz="2800" dirty="0">
                <a:latin typeface="微软雅黑" panose="020B0503020204020204" pitchFamily="34" charset="-122"/>
                <a:ea typeface="微软雅黑" panose="020B0503020204020204" pitchFamily="34" charset="-122"/>
              </a:rPr>
              <a:t>到你只剩下最后一张牌的时候，</a:t>
            </a:r>
            <a:endParaRPr lang="en-US" altLang="zh-CN" sz="2800" dirty="0">
              <a:latin typeface="微软雅黑" panose="020B0503020204020204" pitchFamily="34" charset="-122"/>
              <a:ea typeface="微软雅黑" panose="020B0503020204020204" pitchFamily="34" charset="-122"/>
            </a:endParaRPr>
          </a:p>
          <a:p>
            <a:pPr algn="ctr">
              <a:lnSpc>
                <a:spcPts val="3260"/>
              </a:lnSpc>
            </a:pPr>
            <a:r>
              <a:rPr lang="zh-CN" altLang="en-US" sz="2800" dirty="0">
                <a:latin typeface="微软雅黑" panose="020B0503020204020204" pitchFamily="34" charset="-122"/>
                <a:ea typeface="微软雅黑" panose="020B0503020204020204" pitchFamily="34" charset="-122"/>
              </a:rPr>
              <a:t>你</a:t>
            </a:r>
            <a:r>
              <a:rPr lang="zh-CN" altLang="en-US" sz="2800">
                <a:latin typeface="微软雅黑" panose="020B0503020204020204" pitchFamily="34" charset="-122"/>
                <a:ea typeface="微软雅黑" panose="020B0503020204020204" pitchFamily="34" charset="-122"/>
              </a:rPr>
              <a:t>就没有选择</a:t>
            </a:r>
            <a:r>
              <a:rPr lang="zh-CN" altLang="en-US" sz="2800" dirty="0">
                <a:latin typeface="微软雅黑" panose="020B0503020204020204" pitchFamily="34" charset="-122"/>
                <a:ea typeface="微软雅黑" panose="020B0503020204020204" pitchFamily="34" charset="-122"/>
              </a:rPr>
              <a:t>了。</a:t>
            </a:r>
          </a:p>
        </p:txBody>
      </p:sp>
      <p:pic>
        <p:nvPicPr>
          <p:cNvPr id="14" name="图片 13"/>
          <p:cNvPicPr>
            <a:picLocks noChangeAspect="1"/>
          </p:cNvPicPr>
          <p:nvPr/>
        </p:nvPicPr>
        <p:blipFill rotWithShape="1">
          <a:blip r:embed="rId3">
            <a:extLst>
              <a:ext uri="{28A0092B-C50C-407E-A947-70E740481C1C}">
                <a14:useLocalDpi xmlns:a14="http://schemas.microsoft.com/office/drawing/2010/main" val="0"/>
              </a:ext>
            </a:extLst>
          </a:blip>
          <a:srcRect t="5226" b="4863"/>
          <a:stretch>
            <a:fillRect/>
          </a:stretch>
        </p:blipFill>
        <p:spPr>
          <a:xfrm>
            <a:off x="2771800" y="1753829"/>
            <a:ext cx="3528391" cy="4768314"/>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4"/>
          <a:srcRect l="38822" t="7371" r="20768" b="51298"/>
          <a:stretch>
            <a:fillRect/>
          </a:stretch>
        </p:blipFill>
        <p:spPr>
          <a:xfrm>
            <a:off x="698155" y="462272"/>
            <a:ext cx="544010" cy="530146"/>
          </a:xfrm>
          <a:prstGeom prst="rect">
            <a:avLst/>
          </a:prstGeom>
        </p:spPr>
      </p:pic>
      <p:pic>
        <p:nvPicPr>
          <p:cNvPr id="12" name="图片 11"/>
          <p:cNvPicPr>
            <a:picLocks noChangeAspect="1"/>
          </p:cNvPicPr>
          <p:nvPr/>
        </p:nvPicPr>
        <p:blipFill rotWithShape="1">
          <a:blip r:embed="rId5"/>
          <a:srcRect l="25549" t="49611" r="34040"/>
          <a:stretch>
            <a:fillRect/>
          </a:stretch>
        </p:blipFill>
        <p:spPr>
          <a:xfrm>
            <a:off x="7974392" y="5835874"/>
            <a:ext cx="544010" cy="64633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6628"/>
            <a:ext cx="9144000" cy="577215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15286" r="3715"/>
          <a:stretch>
            <a:fillRect/>
          </a:stretch>
        </p:blipFill>
        <p:spPr>
          <a:xfrm>
            <a:off x="4658265" y="2969246"/>
            <a:ext cx="2808312" cy="230668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l="34009" r="27290" b="45829"/>
          <a:stretch>
            <a:fillRect/>
          </a:stretch>
        </p:blipFill>
        <p:spPr>
          <a:xfrm>
            <a:off x="3565113" y="0"/>
            <a:ext cx="2808312" cy="246077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0" name="直线箭头连接符 9"/>
          <p:cNvCxnSpPr/>
          <p:nvPr/>
        </p:nvCxnSpPr>
        <p:spPr>
          <a:xfrm>
            <a:off x="6156176" y="1988840"/>
            <a:ext cx="936104" cy="0"/>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线箭头连接符 10"/>
          <p:cNvCxnSpPr/>
          <p:nvPr/>
        </p:nvCxnSpPr>
        <p:spPr>
          <a:xfrm>
            <a:off x="7200038" y="3356992"/>
            <a:ext cx="936104" cy="0"/>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3"/>
          <p:cNvSpPr txBox="1"/>
          <p:nvPr/>
        </p:nvSpPr>
        <p:spPr>
          <a:xfrm>
            <a:off x="6284205" y="1117070"/>
            <a:ext cx="1655168" cy="661784"/>
          </a:xfrm>
          <a:prstGeom prst="rect">
            <a:avLst/>
          </a:prstGeom>
          <a:noFill/>
        </p:spPr>
        <p:txBody>
          <a:bodyPr wrap="square" rtlCol="0">
            <a:spAutoFit/>
          </a:bodyPr>
          <a:lstStyle/>
          <a:p>
            <a:pPr algn="ctr">
              <a:lnSpc>
                <a:spcPct val="150000"/>
              </a:lnSpc>
            </a:pPr>
            <a:r>
              <a:rPr lang="zh-CN" altLang="en-US" sz="2800" b="1" dirty="0">
                <a:latin typeface="微软雅黑" panose="020B0503020204020204" pitchFamily="34" charset="-122"/>
                <a:ea typeface="微软雅黑" panose="020B0503020204020204" pitchFamily="34" charset="-122"/>
              </a:rPr>
              <a:t>北美洲</a:t>
            </a:r>
          </a:p>
        </p:txBody>
      </p:sp>
      <p:sp>
        <p:nvSpPr>
          <p:cNvPr id="13" name="TextBox 3"/>
          <p:cNvSpPr txBox="1"/>
          <p:nvPr/>
        </p:nvSpPr>
        <p:spPr>
          <a:xfrm>
            <a:off x="7668090" y="3412703"/>
            <a:ext cx="1655168" cy="661784"/>
          </a:xfrm>
          <a:prstGeom prst="rect">
            <a:avLst/>
          </a:prstGeom>
          <a:noFill/>
        </p:spPr>
        <p:txBody>
          <a:bodyPr wrap="square" rtlCol="0">
            <a:spAutoFit/>
          </a:bodyPr>
          <a:lstStyle/>
          <a:p>
            <a:pPr algn="ctr">
              <a:lnSpc>
                <a:spcPct val="150000"/>
              </a:lnSpc>
            </a:pPr>
            <a:r>
              <a:rPr lang="zh-CN" altLang="en-US" sz="2800" b="1" dirty="0">
                <a:latin typeface="微软雅黑" panose="020B0503020204020204" pitchFamily="34" charset="-122"/>
                <a:ea typeface="微软雅黑" panose="020B0503020204020204" pitchFamily="34" charset="-122"/>
              </a:rPr>
              <a:t>南美洲</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t="6088" r="2496" b="6109"/>
          <a:stretch>
            <a:fillRect/>
          </a:stretch>
        </p:blipFill>
        <p:spPr>
          <a:xfrm>
            <a:off x="0" y="16134"/>
            <a:ext cx="9143999" cy="6858000"/>
          </a:xfrm>
          <a:prstGeom prst="rect">
            <a:avLst/>
          </a:prstGeom>
        </p:spPr>
      </p:pic>
      <p:sp>
        <p:nvSpPr>
          <p:cNvPr id="16" name="TextBox 3"/>
          <p:cNvSpPr txBox="1"/>
          <p:nvPr/>
        </p:nvSpPr>
        <p:spPr>
          <a:xfrm>
            <a:off x="4283968" y="692696"/>
            <a:ext cx="504056" cy="507831"/>
          </a:xfrm>
          <a:prstGeom prst="rect">
            <a:avLst/>
          </a:prstGeom>
          <a:noFill/>
        </p:spPr>
        <p:txBody>
          <a:bodyPr wrap="square" rtlCol="0">
            <a:spAutoFit/>
          </a:bodyPr>
          <a:lstStyle/>
          <a:p>
            <a:r>
              <a:rPr lang="en-AU" sz="2700" b="1" dirty="0">
                <a:solidFill>
                  <a:srgbClr val="002060"/>
                </a:solidFill>
                <a:latin typeface="+mn-ea"/>
              </a:rPr>
              <a:t>X</a:t>
            </a:r>
            <a:endParaRPr lang="en-AU" sz="1350" b="1" dirty="0">
              <a:solidFill>
                <a:srgbClr val="002060"/>
              </a:solidFill>
              <a:latin typeface="+mn-ea"/>
            </a:endParaRPr>
          </a:p>
        </p:txBody>
      </p:sp>
      <p:sp>
        <p:nvSpPr>
          <p:cNvPr id="17" name="Down Arrow 4"/>
          <p:cNvSpPr/>
          <p:nvPr/>
        </p:nvSpPr>
        <p:spPr>
          <a:xfrm>
            <a:off x="4427984" y="2157043"/>
            <a:ext cx="164061" cy="263845"/>
          </a:xfrm>
          <a:prstGeom prst="downArrow">
            <a:avLst/>
          </a:prstGeom>
          <a:solidFill>
            <a:schemeClr val="accent5">
              <a:lumMod val="50000"/>
            </a:schemeClr>
          </a:solidFill>
          <a:ln w="1270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350" dirty="0">
              <a:solidFill>
                <a:prstClr val="white"/>
              </a:solidFill>
            </a:endParaRPr>
          </a:p>
        </p:txBody>
      </p:sp>
      <p:pic>
        <p:nvPicPr>
          <p:cNvPr id="18" name="Picture 4" descr="PoochDiagram2_1c.jpg"/>
          <p:cNvPicPr>
            <a:picLocks noChangeAspect="1"/>
          </p:cNvPicPr>
          <p:nvPr/>
        </p:nvPicPr>
        <p:blipFill rotWithShape="1">
          <a:blip r:embed="rId4" cstate="print"/>
          <a:srcRect b="57597"/>
          <a:stretch>
            <a:fillRect/>
          </a:stretch>
        </p:blipFill>
        <p:spPr>
          <a:xfrm>
            <a:off x="589849" y="2582233"/>
            <a:ext cx="7812361" cy="1949194"/>
          </a:xfrm>
          <a:prstGeom prst="rect">
            <a:avLst/>
          </a:prstGeom>
        </p:spPr>
      </p:pic>
      <p:pic>
        <p:nvPicPr>
          <p:cNvPr id="19" name="Picture 2"/>
          <p:cNvPicPr>
            <a:picLocks noChangeAspect="1" noChangeArrowheads="1"/>
          </p:cNvPicPr>
          <p:nvPr/>
        </p:nvPicPr>
        <p:blipFill>
          <a:blip r:embed="rId5" cstate="print"/>
          <a:srcRect t="46720" r="25"/>
          <a:stretch>
            <a:fillRect/>
          </a:stretch>
        </p:blipFill>
        <p:spPr bwMode="auto">
          <a:xfrm>
            <a:off x="589849" y="4485044"/>
            <a:ext cx="7812361" cy="2348162"/>
          </a:xfrm>
          <a:prstGeom prst="rect">
            <a:avLst/>
          </a:prstGeom>
          <a:noFill/>
          <a:ln w="9525">
            <a:noFill/>
            <a:miter lim="800000"/>
            <a:headEnd/>
            <a:tailEnd/>
          </a:ln>
        </p:spPr>
      </p:pic>
      <p:pic>
        <p:nvPicPr>
          <p:cNvPr id="21" name="Picture 3"/>
          <p:cNvPicPr>
            <a:picLocks noChangeAspect="1" noChangeArrowheads="1"/>
          </p:cNvPicPr>
          <p:nvPr/>
        </p:nvPicPr>
        <p:blipFill>
          <a:blip r:embed="rId6" cstate="print"/>
          <a:srcRect/>
          <a:stretch>
            <a:fillRect/>
          </a:stretch>
        </p:blipFill>
        <p:spPr bwMode="auto">
          <a:xfrm>
            <a:off x="4863928" y="4720167"/>
            <a:ext cx="1383558" cy="1645482"/>
          </a:xfrm>
          <a:prstGeom prst="rect">
            <a:avLst/>
          </a:prstGeom>
          <a:noFill/>
          <a:ln w="9525">
            <a:noFill/>
            <a:miter lim="800000"/>
            <a:headEnd/>
            <a:tailEnd/>
          </a:ln>
        </p:spPr>
      </p:pic>
      <p:pic>
        <p:nvPicPr>
          <p:cNvPr id="22" name="Picture 5"/>
          <p:cNvPicPr>
            <a:picLocks noChangeAspect="1" noChangeArrowheads="1"/>
          </p:cNvPicPr>
          <p:nvPr/>
        </p:nvPicPr>
        <p:blipFill>
          <a:blip r:embed="rId7" cstate="print"/>
          <a:srcRect/>
          <a:stretch>
            <a:fillRect/>
          </a:stretch>
        </p:blipFill>
        <p:spPr bwMode="auto">
          <a:xfrm>
            <a:off x="1579290" y="4728564"/>
            <a:ext cx="1753771" cy="1796867"/>
          </a:xfrm>
          <a:prstGeom prst="rect">
            <a:avLst/>
          </a:prstGeom>
          <a:noFill/>
          <a:ln w="9525">
            <a:noFill/>
            <a:miter lim="800000"/>
            <a:headEnd/>
            <a:tailEnd/>
          </a:ln>
        </p:spPr>
      </p:pic>
      <p:pic>
        <p:nvPicPr>
          <p:cNvPr id="23" name="Picture 4"/>
          <p:cNvPicPr>
            <a:picLocks noChangeAspect="1" noChangeArrowheads="1"/>
          </p:cNvPicPr>
          <p:nvPr/>
        </p:nvPicPr>
        <p:blipFill>
          <a:blip r:embed="rId8" cstate="print"/>
          <a:srcRect/>
          <a:stretch>
            <a:fillRect/>
          </a:stretch>
        </p:blipFill>
        <p:spPr bwMode="auto">
          <a:xfrm>
            <a:off x="3333061" y="4745379"/>
            <a:ext cx="1591976" cy="1780052"/>
          </a:xfrm>
          <a:prstGeom prst="rect">
            <a:avLst/>
          </a:prstGeom>
          <a:noFill/>
          <a:ln w="9525">
            <a:noFill/>
            <a:miter lim="800000"/>
            <a:headEnd/>
            <a:tailEnd/>
          </a:ln>
        </p:spPr>
      </p:pic>
      <p:sp>
        <p:nvSpPr>
          <p:cNvPr id="20" name="TextBox 18"/>
          <p:cNvSpPr txBox="1"/>
          <p:nvPr/>
        </p:nvSpPr>
        <p:spPr>
          <a:xfrm rot="20412611">
            <a:off x="354570" y="4120004"/>
            <a:ext cx="8146825"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defTabSz="685800">
              <a:defRPr/>
            </a:pPr>
            <a:r>
              <a:rPr lang="zh-CN" altLang="en-US" sz="3200" b="1" dirty="0">
                <a:solidFill>
                  <a:prstClr val="white"/>
                </a:solidFill>
                <a:latin typeface="微软雅黑" panose="020B0503020204020204" pitchFamily="34" charset="-122"/>
                <a:ea typeface="微软雅黑" panose="020B0503020204020204" pitchFamily="34" charset="-122"/>
              </a:rPr>
              <a:t> 变异是基因信息的减少导致的！</a:t>
            </a:r>
            <a:endParaRPr lang="en-US" altLang="zh-TW" sz="3200" b="1" dirty="0">
              <a:solidFill>
                <a:prstClr val="white"/>
              </a:solidFill>
              <a:latin typeface="微软雅黑" panose="020B0503020204020204" pitchFamily="34" charset="-122"/>
              <a:ea typeface="微软雅黑" panose="020B0503020204020204" pitchFamily="34" charset="-122"/>
            </a:endParaRPr>
          </a:p>
        </p:txBody>
      </p:sp>
      <p:pic>
        <p:nvPicPr>
          <p:cNvPr id="11" name="Picture 5" descr="PoochDiagram2_SKull.png"/>
          <p:cNvPicPr>
            <a:picLocks noChangeAspect="1"/>
          </p:cNvPicPr>
          <p:nvPr/>
        </p:nvPicPr>
        <p:blipFill>
          <a:blip r:embed="rId9" cstate="print"/>
          <a:stretch>
            <a:fillRect/>
          </a:stretch>
        </p:blipFill>
        <p:spPr>
          <a:xfrm>
            <a:off x="725426" y="3691222"/>
            <a:ext cx="1421390" cy="933572"/>
          </a:xfrm>
          <a:prstGeom prst="rect">
            <a:avLst/>
          </a:prstGeom>
        </p:spPr>
      </p:pic>
      <p:pic>
        <p:nvPicPr>
          <p:cNvPr id="12" name="Picture 6" descr="PoochDiagram2_SKull.png"/>
          <p:cNvPicPr>
            <a:picLocks noChangeAspect="1"/>
          </p:cNvPicPr>
          <p:nvPr/>
        </p:nvPicPr>
        <p:blipFill>
          <a:blip r:embed="rId9" cstate="print"/>
          <a:stretch>
            <a:fillRect/>
          </a:stretch>
        </p:blipFill>
        <p:spPr>
          <a:xfrm>
            <a:off x="2282393" y="3649381"/>
            <a:ext cx="1421390" cy="93357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fmla="#ppt_w*sin(2.5*pi*$)">
                                          <p:val>
                                            <p:fltVal val="0"/>
                                          </p:val>
                                        </p:tav>
                                        <p:tav tm="100000">
                                          <p:val>
                                            <p:fltVal val="1"/>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9" presetClass="entr" presetSubtype="1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fmla="#ppt_w*sin(2.5*pi*$)">
                                          <p:val>
                                            <p:fltVal val="0"/>
                                          </p:val>
                                        </p:tav>
                                        <p:tav tm="100000">
                                          <p:val>
                                            <p:fltVal val="1"/>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58" presetClass="entr" presetSubtype="0" accel="10000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strVal val="#ppt_w*2.5"/>
                                          </p:val>
                                        </p:tav>
                                        <p:tav tm="100000">
                                          <p:val>
                                            <p:strVal val="#ppt_w"/>
                                          </p:val>
                                        </p:tav>
                                      </p:tavLst>
                                    </p:anim>
                                    <p:anim calcmode="lin" valueType="num">
                                      <p:cBhvr>
                                        <p:cTn id="18" dur="500" fill="hold"/>
                                        <p:tgtEl>
                                          <p:spTgt spid="20"/>
                                        </p:tgtEl>
                                        <p:attrNameLst>
                                          <p:attrName>ppt_h</p:attrName>
                                        </p:attrNameLst>
                                      </p:cBhvr>
                                      <p:tavLst>
                                        <p:tav tm="0">
                                          <p:val>
                                            <p:strVal val="#ppt_h*0.01"/>
                                          </p:val>
                                        </p:tav>
                                        <p:tav tm="100000">
                                          <p:val>
                                            <p:strVal val="#ppt_h"/>
                                          </p:val>
                                        </p:tav>
                                      </p:tavLst>
                                    </p:anim>
                                    <p:anim calcmode="lin" valueType="num">
                                      <p:cBhvr>
                                        <p:cTn id="19" dur="500" fill="hold"/>
                                        <p:tgtEl>
                                          <p:spTgt spid="20"/>
                                        </p:tgtEl>
                                        <p:attrNameLst>
                                          <p:attrName>ppt_x</p:attrName>
                                        </p:attrNameLst>
                                      </p:cBhvr>
                                      <p:tavLst>
                                        <p:tav tm="0">
                                          <p:val>
                                            <p:strVal val="#ppt_x"/>
                                          </p:val>
                                        </p:tav>
                                        <p:tav tm="100000">
                                          <p:val>
                                            <p:strVal val="#ppt_x"/>
                                          </p:val>
                                        </p:tav>
                                      </p:tavLst>
                                    </p:anim>
                                    <p:anim calcmode="lin" valueType="num">
                                      <p:cBhvr>
                                        <p:cTn id="20" dur="500" fill="hold"/>
                                        <p:tgtEl>
                                          <p:spTgt spid="20"/>
                                        </p:tgtEl>
                                        <p:attrNameLst>
                                          <p:attrName>ppt_y</p:attrName>
                                        </p:attrNameLst>
                                      </p:cBhvr>
                                      <p:tavLst>
                                        <p:tav tm="0">
                                          <p:val>
                                            <p:strVal val="#ppt_h+1"/>
                                          </p:val>
                                        </p:tav>
                                        <p:tav tm="100000">
                                          <p:val>
                                            <p:strVal val="#ppt_y"/>
                                          </p:val>
                                        </p:tav>
                                      </p:tavLst>
                                    </p:anim>
                                    <p:animEffect transition="in" filter="fade">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35696" y="8124"/>
            <a:ext cx="5472609" cy="6858000"/>
            <a:chOff x="1691679" y="8124"/>
            <a:chExt cx="5292081" cy="6593456"/>
          </a:xfrm>
        </p:grpSpPr>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4630" t="10992" r="7430" b="6957"/>
            <a:stretch>
              <a:fillRect/>
            </a:stretch>
          </p:blipFill>
          <p:spPr>
            <a:xfrm>
              <a:off x="1691679" y="3316596"/>
              <a:ext cx="5292080" cy="3284984"/>
            </a:xfrm>
            <a:prstGeom prst="rect">
              <a:avLst/>
            </a:prstGeom>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b="6250"/>
            <a:stretch>
              <a:fillRect/>
            </a:stretch>
          </p:blipFill>
          <p:spPr>
            <a:xfrm>
              <a:off x="1691680" y="8124"/>
              <a:ext cx="5292080" cy="3300801"/>
            </a:xfrm>
            <a:prstGeom prst="rect">
              <a:avLst/>
            </a:prstGeom>
          </p:spPr>
        </p:pic>
      </p:grpSp>
      <p:sp>
        <p:nvSpPr>
          <p:cNvPr id="9" name="矩形 8"/>
          <p:cNvSpPr/>
          <p:nvPr/>
        </p:nvSpPr>
        <p:spPr>
          <a:xfrm>
            <a:off x="1835695" y="0"/>
            <a:ext cx="5472608" cy="68580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a:off x="436486" y="1923096"/>
            <a:ext cx="0" cy="43980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36486" y="6321108"/>
            <a:ext cx="759540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1009613" y="1837670"/>
            <a:ext cx="7491835"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501448" y="1837670"/>
            <a:ext cx="0" cy="448343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TextBox 1"/>
          <p:cNvSpPr txBox="1"/>
          <p:nvPr/>
        </p:nvSpPr>
        <p:spPr>
          <a:xfrm>
            <a:off x="539552" y="2211019"/>
            <a:ext cx="4274835" cy="4401205"/>
          </a:xfrm>
          <a:prstGeom prst="rect">
            <a:avLst/>
          </a:prstGeom>
          <a:noFill/>
          <a:ln w="3175">
            <a:noFill/>
          </a:ln>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挪亚的后代在巴别塔被分散了，他们迁移到各个不同的地方。往东亚迁移的携带的仅有黑头发的基因，或者偶然失去了其他颜色的基因，迁往欧洲的人携带了各种发色的基因。所有人种的特征都是由这些基因的重新组合造成的。</a:t>
            </a:r>
          </a:p>
          <a:p>
            <a:endParaRPr lang="zh-CN" altLang="en-US" sz="2800" dirty="0">
              <a:latin typeface="微软雅黑" panose="020B0503020204020204" pitchFamily="34" charset="-122"/>
              <a:ea typeface="微软雅黑" panose="020B0503020204020204" pitchFamily="34" charset="-122"/>
            </a:endParaRPr>
          </a:p>
        </p:txBody>
      </p:sp>
      <p:sp>
        <p:nvSpPr>
          <p:cNvPr id="25"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人种：变异不是进化</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917452" y="2211018"/>
            <a:ext cx="4137623" cy="3827918"/>
            <a:chOff x="5080368" y="2211018"/>
            <a:chExt cx="3974707" cy="3677196"/>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0368" y="2211018"/>
              <a:ext cx="3974707" cy="3501374"/>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4" descr="https://themillenium9.files.wordpress.com/2014/01/picture-of-three-races.jpg?w=570&amp;h=285"/>
            <p:cNvPicPr>
              <a:picLocks noChangeAspect="1" noChangeArrowheads="1"/>
            </p:cNvPicPr>
            <p:nvPr/>
          </p:nvPicPr>
          <p:blipFill>
            <a:blip r:embed="rId4" cstate="print"/>
            <a:srcRect l="68421" t="14035"/>
            <a:stretch>
              <a:fillRect/>
            </a:stretch>
          </p:blipFill>
          <p:spPr bwMode="auto">
            <a:xfrm>
              <a:off x="5080368" y="2211018"/>
              <a:ext cx="994728" cy="103705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4" descr="https://themillenium9.files.wordpress.com/2014/01/picture-of-three-races.jpg?w=570&amp;h=285"/>
            <p:cNvPicPr>
              <a:picLocks noChangeAspect="1" noChangeArrowheads="1"/>
            </p:cNvPicPr>
            <p:nvPr/>
          </p:nvPicPr>
          <p:blipFill>
            <a:blip r:embed="rId4" cstate="print"/>
            <a:srcRect l="36842" t="14035" r="32456"/>
            <a:stretch>
              <a:fillRect/>
            </a:stretch>
          </p:blipFill>
          <p:spPr bwMode="auto">
            <a:xfrm>
              <a:off x="7950055" y="2925085"/>
              <a:ext cx="967084" cy="103705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l="8880" r="14757" b="8549"/>
            <a:stretch>
              <a:fillRect/>
            </a:stretch>
          </p:blipFill>
          <p:spPr>
            <a:xfrm>
              <a:off x="5444723" y="4851163"/>
              <a:ext cx="1037050" cy="1037051"/>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19" name="图片 18"/>
          <p:cNvPicPr>
            <a:picLocks noChangeAspect="1"/>
          </p:cNvPicPr>
          <p:nvPr/>
        </p:nvPicPr>
        <p:blipFill rotWithShape="1">
          <a:blip r:embed="rId6"/>
          <a:srcRect l="38822" t="7371" r="20768" b="51298"/>
          <a:stretch>
            <a:fillRect/>
          </a:stretch>
        </p:blipFill>
        <p:spPr>
          <a:xfrm>
            <a:off x="465602" y="1556792"/>
            <a:ext cx="544010" cy="530146"/>
          </a:xfrm>
          <a:prstGeom prst="rect">
            <a:avLst/>
          </a:prstGeom>
        </p:spPr>
      </p:pic>
      <p:pic>
        <p:nvPicPr>
          <p:cNvPr id="20" name="图片 19"/>
          <p:cNvPicPr>
            <a:picLocks noChangeAspect="1"/>
          </p:cNvPicPr>
          <p:nvPr/>
        </p:nvPicPr>
        <p:blipFill rotWithShape="1">
          <a:blip r:embed="rId7"/>
          <a:srcRect l="25549" t="49611" r="34040"/>
          <a:stretch>
            <a:fillRect/>
          </a:stretch>
        </p:blipFill>
        <p:spPr>
          <a:xfrm>
            <a:off x="8003916" y="6048124"/>
            <a:ext cx="544010" cy="64633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a:off x="564488" y="1923096"/>
            <a:ext cx="0" cy="43980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564488" y="6321108"/>
            <a:ext cx="759540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1027594" y="1837670"/>
            <a:ext cx="761421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629450" y="1837670"/>
            <a:ext cx="0" cy="448343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TextBox 1"/>
          <p:cNvSpPr txBox="1"/>
          <p:nvPr/>
        </p:nvSpPr>
        <p:spPr>
          <a:xfrm>
            <a:off x="436486" y="2021042"/>
            <a:ext cx="8038061" cy="954107"/>
          </a:xfrm>
          <a:prstGeom prst="rect">
            <a:avLst/>
          </a:prstGeom>
          <a:noFill/>
          <a:ln w="3175">
            <a:noFill/>
          </a:ln>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“他（神）从一本造出万族的人” </a:t>
            </a:r>
            <a:endParaRPr lang="en-US" altLang="zh-CN" sz="2800" dirty="0">
              <a:latin typeface="微软雅黑" panose="020B0503020204020204" pitchFamily="34" charset="-122"/>
              <a:ea typeface="微软雅黑" panose="020B0503020204020204" pitchFamily="34" charset="-122"/>
            </a:endParaRPr>
          </a:p>
          <a:p>
            <a:pPr algn="ctr"/>
            <a:r>
              <a:rPr lang="zh-CN" altLang="en-US" sz="2800" dirty="0">
                <a:latin typeface="微软雅黑" panose="020B0503020204020204" pitchFamily="34" charset="-122"/>
                <a:ea typeface="微软雅黑" panose="020B0503020204020204" pitchFamily="34" charset="-122"/>
              </a:rPr>
              <a:t>使徒行传</a:t>
            </a:r>
            <a:r>
              <a:rPr lang="en-US" altLang="zh-CN" sz="2800" dirty="0">
                <a:latin typeface="微软雅黑" panose="020B0503020204020204" pitchFamily="34" charset="-122"/>
                <a:ea typeface="微软雅黑" panose="020B0503020204020204" pitchFamily="34" charset="-122"/>
              </a:rPr>
              <a:t>17:26</a:t>
            </a:r>
            <a:endParaRPr lang="zh-CN" altLang="en-US" sz="2800" dirty="0">
              <a:latin typeface="微软雅黑" panose="020B0503020204020204" pitchFamily="34" charset="-122"/>
              <a:ea typeface="微软雅黑" panose="020B0503020204020204" pitchFamily="34" charset="-122"/>
            </a:endParaRPr>
          </a:p>
        </p:txBody>
      </p:sp>
      <p:sp>
        <p:nvSpPr>
          <p:cNvPr id="25"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世上只有一个族群，那就是人类</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2441" y="3087328"/>
            <a:ext cx="6199118" cy="3523617"/>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p:cNvPicPr>
            <a:picLocks noChangeAspect="1"/>
          </p:cNvPicPr>
          <p:nvPr/>
        </p:nvPicPr>
        <p:blipFill rotWithShape="1">
          <a:blip r:embed="rId4"/>
          <a:srcRect l="38822" t="7371" r="20768" b="51298"/>
          <a:stretch>
            <a:fillRect/>
          </a:stretch>
        </p:blipFill>
        <p:spPr>
          <a:xfrm>
            <a:off x="560671" y="1572597"/>
            <a:ext cx="544010" cy="530146"/>
          </a:xfrm>
          <a:prstGeom prst="rect">
            <a:avLst/>
          </a:prstGeom>
        </p:spPr>
      </p:pic>
      <p:pic>
        <p:nvPicPr>
          <p:cNvPr id="16" name="图片 15"/>
          <p:cNvPicPr>
            <a:picLocks noChangeAspect="1"/>
          </p:cNvPicPr>
          <p:nvPr/>
        </p:nvPicPr>
        <p:blipFill rotWithShape="1">
          <a:blip r:embed="rId5"/>
          <a:srcRect l="25549" t="49611" r="34040"/>
          <a:stretch>
            <a:fillRect/>
          </a:stretch>
        </p:blipFill>
        <p:spPr>
          <a:xfrm>
            <a:off x="8167464" y="5997943"/>
            <a:ext cx="544010" cy="646331"/>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a:off x="436486" y="1923096"/>
            <a:ext cx="0" cy="461403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36486" y="6537132"/>
            <a:ext cx="759540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a:endCxn id="44" idx="3"/>
          </p:cNvCxnSpPr>
          <p:nvPr/>
        </p:nvCxnSpPr>
        <p:spPr>
          <a:xfrm flipH="1">
            <a:off x="980496" y="1837670"/>
            <a:ext cx="7533312" cy="3970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501448" y="1837670"/>
            <a:ext cx="0" cy="469946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TextBox 1"/>
          <p:cNvSpPr txBox="1"/>
          <p:nvPr/>
        </p:nvSpPr>
        <p:spPr>
          <a:xfrm>
            <a:off x="611560" y="2725348"/>
            <a:ext cx="2808312" cy="2677656"/>
          </a:xfrm>
          <a:prstGeom prst="rect">
            <a:avLst/>
          </a:prstGeom>
          <a:noFill/>
          <a:ln w="3175">
            <a:noFill/>
          </a:ln>
        </p:spPr>
        <p:txBody>
          <a:bodyPr wrap="square" rtlCol="0">
            <a:spAutoFit/>
          </a:bodyPr>
          <a:lstStyle/>
          <a:p>
            <a:r>
              <a:rPr lang="zh-CN" altLang="zh-CN" sz="2800" dirty="0">
                <a:latin typeface="微软雅黑" panose="020B0503020204020204" pitchFamily="34" charset="-122"/>
                <a:ea typeface="微软雅黑" panose="020B0503020204020204" pitchFamily="34" charset="-122"/>
              </a:rPr>
              <a:t>无论是白种人、黄种人、黑种人，还是已经灭绝的尼安德特人，直立人等其实都是亚当夏娃的后代。</a:t>
            </a:r>
            <a:endParaRPr lang="en-US" altLang="zh-CN" sz="2800" dirty="0">
              <a:latin typeface="微软雅黑" panose="020B0503020204020204" pitchFamily="34" charset="-122"/>
              <a:ea typeface="微软雅黑" panose="020B0503020204020204" pitchFamily="34" charset="-122"/>
            </a:endParaRPr>
          </a:p>
        </p:txBody>
      </p:sp>
      <p:sp>
        <p:nvSpPr>
          <p:cNvPr id="25"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人种：挪亚后代中的变异</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15" name="组合 3"/>
          <p:cNvGrpSpPr/>
          <p:nvPr/>
        </p:nvGrpSpPr>
        <p:grpSpPr>
          <a:xfrm>
            <a:off x="5600656" y="5085779"/>
            <a:ext cx="1514651" cy="1439565"/>
            <a:chOff x="9514481" y="3573016"/>
            <a:chExt cx="2311837" cy="2197232"/>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2" y="3573016"/>
              <a:ext cx="2088232" cy="2088229"/>
            </a:xfrm>
            <a:prstGeom prst="rect">
              <a:avLst/>
            </a:prstGeom>
          </p:spPr>
        </p:pic>
        <p:sp>
          <p:nvSpPr>
            <p:cNvPr id="17" name="矩形 16"/>
            <p:cNvSpPr>
              <a:spLocks noChangeArrowheads="1"/>
            </p:cNvSpPr>
            <p:nvPr/>
          </p:nvSpPr>
          <p:spPr bwMode="auto">
            <a:xfrm>
              <a:off x="9514481" y="5112578"/>
              <a:ext cx="2311837" cy="657670"/>
            </a:xfrm>
            <a:prstGeom prst="rect">
              <a:avLst/>
            </a:prstGeom>
            <a:solidFill>
              <a:srgbClr val="024C89"/>
            </a:solidFill>
            <a:ln w="9525">
              <a:noFill/>
              <a:miter lim="800000"/>
            </a:ln>
            <a:effectLst/>
            <a:sp3d>
              <a:bevelT w="190500" h="38100"/>
            </a:sp3d>
          </p:spPr>
          <p:txBody>
            <a:bodyPr wrap="square" anchor="ctr">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亚当</a:t>
              </a:r>
              <a:r>
                <a:rPr lang="en-US" altLang="zh-CN" sz="2200" b="1" dirty="0">
                  <a:solidFill>
                    <a:schemeClr val="bg1"/>
                  </a:solidFill>
                  <a:latin typeface="微软雅黑" panose="020B0503020204020204" pitchFamily="34" charset="-122"/>
                  <a:ea typeface="微软雅黑" panose="020B0503020204020204" pitchFamily="34" charset="-122"/>
                </a:rPr>
                <a:t>+</a:t>
              </a:r>
              <a:r>
                <a:rPr lang="zh-CN" altLang="en-US" sz="2200" b="1" dirty="0">
                  <a:solidFill>
                    <a:schemeClr val="bg1"/>
                  </a:solidFill>
                  <a:latin typeface="微软雅黑" panose="020B0503020204020204" pitchFamily="34" charset="-122"/>
                  <a:ea typeface="微软雅黑" panose="020B0503020204020204" pitchFamily="34" charset="-122"/>
                </a:rPr>
                <a:t>夏娃</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384631" y="3141565"/>
            <a:ext cx="1944216" cy="1944217"/>
            <a:chOff x="5015880" y="3068960"/>
            <a:chExt cx="2252014" cy="2252015"/>
          </a:xfrm>
        </p:grpSpPr>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5880" y="3068960"/>
              <a:ext cx="2252014" cy="2252015"/>
            </a:xfrm>
            <a:prstGeom prst="rect">
              <a:avLst/>
            </a:prstGeom>
          </p:spPr>
        </p:pic>
        <p:sp>
          <p:nvSpPr>
            <p:cNvPr id="20" name="矩形 19"/>
            <p:cNvSpPr>
              <a:spLocks noChangeArrowheads="1"/>
            </p:cNvSpPr>
            <p:nvPr/>
          </p:nvSpPr>
          <p:spPr bwMode="auto">
            <a:xfrm>
              <a:off x="5349512" y="3366716"/>
              <a:ext cx="1656184" cy="1580493"/>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挪亚一家</a:t>
              </a: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lnSpc>
                  <a:spcPts val="2000"/>
                </a:lnSpc>
              </a:pP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r>
                <a:rPr lang="en-US" altLang="zh-CN" sz="2200" b="1" dirty="0">
                  <a:solidFill>
                    <a:schemeClr val="bg1"/>
                  </a:solidFill>
                  <a:latin typeface="微软雅黑" panose="020B0503020204020204" pitchFamily="34" charset="-122"/>
                  <a:ea typeface="微软雅黑" panose="020B0503020204020204" pitchFamily="34" charset="-122"/>
                </a:rPr>
                <a:t>8</a:t>
              </a:r>
              <a:r>
                <a:rPr lang="zh-CN" altLang="en-US" sz="2200" b="1" dirty="0">
                  <a:solidFill>
                    <a:schemeClr val="bg1"/>
                  </a:solidFill>
                  <a:latin typeface="微软雅黑" panose="020B0503020204020204" pitchFamily="34" charset="-122"/>
                  <a:ea typeface="微软雅黑" panose="020B0503020204020204" pitchFamily="34" charset="-122"/>
                </a:rPr>
                <a:t>口人</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grpSp>
      <p:sp>
        <p:nvSpPr>
          <p:cNvPr id="21" name="虚尾箭头 20"/>
          <p:cNvSpPr/>
          <p:nvPr/>
        </p:nvSpPr>
        <p:spPr>
          <a:xfrm rot="16200000">
            <a:off x="6104711" y="4725739"/>
            <a:ext cx="504056" cy="648072"/>
          </a:xfrm>
          <a:prstGeom prst="stripedRightArrow">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5799945"/>
          <p:cNvGrpSpPr/>
          <p:nvPr/>
        </p:nvGrpSpPr>
        <p:grpSpPr>
          <a:xfrm>
            <a:off x="3500388" y="4493077"/>
            <a:ext cx="1613067" cy="1724294"/>
            <a:chOff x="831456" y="3774990"/>
            <a:chExt cx="2024775" cy="2164392"/>
          </a:xfrm>
        </p:grpSpPr>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452" y="3774990"/>
              <a:ext cx="1702172" cy="1702172"/>
            </a:xfrm>
            <a:prstGeom prst="rect">
              <a:avLst/>
            </a:prstGeom>
          </p:spPr>
        </p:pic>
        <p:sp>
          <p:nvSpPr>
            <p:cNvPr id="26" name="矩形 25"/>
            <p:cNvSpPr>
              <a:spLocks noChangeArrowheads="1"/>
            </p:cNvSpPr>
            <p:nvPr/>
          </p:nvSpPr>
          <p:spPr bwMode="auto">
            <a:xfrm>
              <a:off x="831456" y="5437151"/>
              <a:ext cx="2024775" cy="502231"/>
            </a:xfrm>
            <a:prstGeom prst="rect">
              <a:avLst/>
            </a:prstGeom>
            <a:noFill/>
            <a:ln w="9525">
              <a:noFill/>
              <a:miter lim="800000"/>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微软雅黑" panose="020B0503020204020204" pitchFamily="34" charset="-122"/>
                  <a:ea typeface="微软雅黑" panose="020B0503020204020204" pitchFamily="34" charset="-122"/>
                </a:rPr>
                <a:t>尼安德特人</a:t>
              </a:r>
              <a:endParaRPr lang="en-US" altLang="zh-CN" sz="2000" b="1" dirty="0">
                <a:solidFill>
                  <a:srgbClr val="002954"/>
                </a:solidFill>
                <a:latin typeface="微软雅黑" panose="020B0503020204020204" pitchFamily="34" charset="-122"/>
                <a:ea typeface="微软雅黑" panose="020B0503020204020204" pitchFamily="34" charset="-122"/>
              </a:endParaRPr>
            </a:p>
          </p:txBody>
        </p:sp>
      </p:grpSp>
      <p:grpSp>
        <p:nvGrpSpPr>
          <p:cNvPr id="27" name="组合 5799946"/>
          <p:cNvGrpSpPr/>
          <p:nvPr/>
        </p:nvGrpSpPr>
        <p:grpSpPr>
          <a:xfrm>
            <a:off x="3491880" y="2532223"/>
            <a:ext cx="1356060" cy="1752398"/>
            <a:chOff x="1991544" y="1726828"/>
            <a:chExt cx="1702172" cy="2199667"/>
          </a:xfrm>
        </p:grpSpPr>
        <p:pic>
          <p:nvPicPr>
            <p:cNvPr id="28" name="图片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1544" y="1726828"/>
              <a:ext cx="1702172" cy="1702172"/>
            </a:xfrm>
            <a:prstGeom prst="rect">
              <a:avLst/>
            </a:prstGeom>
          </p:spPr>
        </p:pic>
        <p:sp>
          <p:nvSpPr>
            <p:cNvPr id="29" name="矩形 28"/>
            <p:cNvSpPr>
              <a:spLocks noChangeArrowheads="1"/>
            </p:cNvSpPr>
            <p:nvPr/>
          </p:nvSpPr>
          <p:spPr bwMode="auto">
            <a:xfrm>
              <a:off x="2165989" y="3424264"/>
              <a:ext cx="1514651" cy="502231"/>
            </a:xfrm>
            <a:prstGeom prst="rect">
              <a:avLst/>
            </a:prstGeom>
            <a:noFill/>
            <a:ln w="9525">
              <a:noFill/>
              <a:miter lim="800000"/>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微软雅黑" panose="020B0503020204020204" pitchFamily="34" charset="-122"/>
                  <a:ea typeface="微软雅黑" panose="020B0503020204020204" pitchFamily="34" charset="-122"/>
                </a:rPr>
                <a:t>直立人</a:t>
              </a:r>
              <a:endParaRPr lang="en-US" altLang="zh-CN" sz="2000" b="1" dirty="0">
                <a:solidFill>
                  <a:srgbClr val="002954"/>
                </a:solidFill>
                <a:latin typeface="微软雅黑" panose="020B0503020204020204" pitchFamily="34" charset="-122"/>
                <a:ea typeface="微软雅黑" panose="020B0503020204020204" pitchFamily="34" charset="-122"/>
              </a:endParaRPr>
            </a:p>
          </p:txBody>
        </p:sp>
      </p:grpSp>
      <p:grpSp>
        <p:nvGrpSpPr>
          <p:cNvPr id="30" name="组合 5799950"/>
          <p:cNvGrpSpPr/>
          <p:nvPr/>
        </p:nvGrpSpPr>
        <p:grpSpPr>
          <a:xfrm>
            <a:off x="5634368" y="1122183"/>
            <a:ext cx="1356060" cy="1738381"/>
            <a:chOff x="6384032" y="862732"/>
            <a:chExt cx="1702172" cy="2182073"/>
          </a:xfrm>
        </p:grpSpPr>
        <p:pic>
          <p:nvPicPr>
            <p:cNvPr id="31" name="图片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84032" y="862732"/>
              <a:ext cx="1702172" cy="1702172"/>
            </a:xfrm>
            <a:prstGeom prst="rect">
              <a:avLst/>
            </a:prstGeom>
          </p:spPr>
        </p:pic>
        <p:sp>
          <p:nvSpPr>
            <p:cNvPr id="32" name="矩形 31"/>
            <p:cNvSpPr>
              <a:spLocks noChangeArrowheads="1"/>
            </p:cNvSpPr>
            <p:nvPr/>
          </p:nvSpPr>
          <p:spPr bwMode="auto">
            <a:xfrm>
              <a:off x="6469252" y="2542574"/>
              <a:ext cx="1514651" cy="502231"/>
            </a:xfrm>
            <a:prstGeom prst="rect">
              <a:avLst/>
            </a:prstGeom>
            <a:noFill/>
            <a:ln w="9525">
              <a:noFill/>
              <a:miter lim="800000"/>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微软雅黑" panose="020B0503020204020204" pitchFamily="34" charset="-122"/>
                  <a:ea typeface="微软雅黑" panose="020B0503020204020204" pitchFamily="34" charset="-122"/>
                </a:rPr>
                <a:t>白种人</a:t>
              </a:r>
              <a:endParaRPr lang="en-US" altLang="zh-CN" sz="2000" b="1" dirty="0">
                <a:solidFill>
                  <a:srgbClr val="002954"/>
                </a:solidFill>
                <a:latin typeface="微软雅黑" panose="020B0503020204020204" pitchFamily="34" charset="-122"/>
                <a:ea typeface="微软雅黑" panose="020B0503020204020204" pitchFamily="34" charset="-122"/>
              </a:endParaRPr>
            </a:p>
          </p:txBody>
        </p:sp>
      </p:grpSp>
      <p:grpSp>
        <p:nvGrpSpPr>
          <p:cNvPr id="33" name="组合 5799951"/>
          <p:cNvGrpSpPr/>
          <p:nvPr/>
        </p:nvGrpSpPr>
        <p:grpSpPr>
          <a:xfrm>
            <a:off x="7695679" y="2478244"/>
            <a:ext cx="1356060" cy="1742844"/>
            <a:chOff x="8570292" y="1700808"/>
            <a:chExt cx="1702172" cy="2187675"/>
          </a:xfrm>
        </p:grpSpPr>
        <p:pic>
          <p:nvPicPr>
            <p:cNvPr id="34" name="图片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70292" y="1700808"/>
              <a:ext cx="1702172" cy="1702172"/>
            </a:xfrm>
            <a:prstGeom prst="rect">
              <a:avLst/>
            </a:prstGeom>
          </p:spPr>
        </p:pic>
        <p:sp>
          <p:nvSpPr>
            <p:cNvPr id="35" name="矩形 34"/>
            <p:cNvSpPr>
              <a:spLocks noChangeArrowheads="1"/>
            </p:cNvSpPr>
            <p:nvPr/>
          </p:nvSpPr>
          <p:spPr bwMode="auto">
            <a:xfrm>
              <a:off x="8642300" y="3386252"/>
              <a:ext cx="1514651" cy="502231"/>
            </a:xfrm>
            <a:prstGeom prst="rect">
              <a:avLst/>
            </a:prstGeom>
            <a:noFill/>
            <a:ln w="9525">
              <a:noFill/>
              <a:miter lim="800000"/>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微软雅黑" panose="020B0503020204020204" pitchFamily="34" charset="-122"/>
                  <a:ea typeface="微软雅黑" panose="020B0503020204020204" pitchFamily="34" charset="-122"/>
                </a:rPr>
                <a:t>黑种人</a:t>
              </a:r>
              <a:endParaRPr lang="en-US" altLang="zh-CN" sz="2000" b="1" dirty="0">
                <a:solidFill>
                  <a:srgbClr val="002954"/>
                </a:solidFill>
                <a:latin typeface="微软雅黑" panose="020B0503020204020204" pitchFamily="34" charset="-122"/>
                <a:ea typeface="微软雅黑" panose="020B0503020204020204" pitchFamily="34" charset="-122"/>
              </a:endParaRPr>
            </a:p>
          </p:txBody>
        </p:sp>
      </p:grpSp>
      <p:grpSp>
        <p:nvGrpSpPr>
          <p:cNvPr id="36" name="组合 5799952"/>
          <p:cNvGrpSpPr/>
          <p:nvPr/>
        </p:nvGrpSpPr>
        <p:grpSpPr>
          <a:xfrm>
            <a:off x="7556964" y="4503345"/>
            <a:ext cx="1356060" cy="1774038"/>
            <a:chOff x="9552384" y="3774990"/>
            <a:chExt cx="1702172" cy="2226830"/>
          </a:xfrm>
        </p:grpSpPr>
        <p:pic>
          <p:nvPicPr>
            <p:cNvPr id="37" name="图片 3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52384" y="3774990"/>
              <a:ext cx="1702172" cy="1702172"/>
            </a:xfrm>
            <a:prstGeom prst="rect">
              <a:avLst/>
            </a:prstGeom>
          </p:spPr>
        </p:pic>
        <p:sp>
          <p:nvSpPr>
            <p:cNvPr id="38" name="矩形 37"/>
            <p:cNvSpPr>
              <a:spLocks noChangeArrowheads="1"/>
            </p:cNvSpPr>
            <p:nvPr/>
          </p:nvSpPr>
          <p:spPr bwMode="auto">
            <a:xfrm>
              <a:off x="9696399" y="5499589"/>
              <a:ext cx="1514651" cy="502231"/>
            </a:xfrm>
            <a:prstGeom prst="rect">
              <a:avLst/>
            </a:prstGeom>
            <a:noFill/>
            <a:ln w="9525">
              <a:noFill/>
              <a:miter lim="800000"/>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微软雅黑" panose="020B0503020204020204" pitchFamily="34" charset="-122"/>
                  <a:ea typeface="微软雅黑" panose="020B0503020204020204" pitchFamily="34" charset="-122"/>
                </a:rPr>
                <a:t>黄种人</a:t>
              </a:r>
              <a:endParaRPr lang="en-US" altLang="zh-CN" sz="2000" b="1" dirty="0">
                <a:solidFill>
                  <a:srgbClr val="002954"/>
                </a:solidFill>
                <a:latin typeface="微软雅黑" panose="020B0503020204020204" pitchFamily="34" charset="-122"/>
                <a:ea typeface="微软雅黑" panose="020B0503020204020204" pitchFamily="34" charset="-122"/>
              </a:endParaRPr>
            </a:p>
          </p:txBody>
        </p:sp>
      </p:grpSp>
      <p:cxnSp>
        <p:nvCxnSpPr>
          <p:cNvPr id="39" name="直接箭头连接符 11"/>
          <p:cNvCxnSpPr/>
          <p:nvPr/>
        </p:nvCxnSpPr>
        <p:spPr>
          <a:xfrm flipH="1">
            <a:off x="5038101" y="4509715"/>
            <a:ext cx="346530" cy="216024"/>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42"/>
          <p:cNvCxnSpPr/>
          <p:nvPr/>
        </p:nvCxnSpPr>
        <p:spPr>
          <a:xfrm>
            <a:off x="7342357" y="4509715"/>
            <a:ext cx="229534" cy="144016"/>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6"/>
          <p:cNvCxnSpPr/>
          <p:nvPr/>
        </p:nvCxnSpPr>
        <p:spPr>
          <a:xfrm flipH="1" flipV="1">
            <a:off x="4925744" y="3429595"/>
            <a:ext cx="386879" cy="239018"/>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2" name="直接箭头连接符 50"/>
          <p:cNvCxnSpPr/>
          <p:nvPr/>
        </p:nvCxnSpPr>
        <p:spPr>
          <a:xfrm flipV="1">
            <a:off x="7400855" y="3595392"/>
            <a:ext cx="326855" cy="179459"/>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59"/>
          <p:cNvCxnSpPr/>
          <p:nvPr/>
        </p:nvCxnSpPr>
        <p:spPr>
          <a:xfrm flipV="1">
            <a:off x="6344580" y="2864276"/>
            <a:ext cx="0" cy="420708"/>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pic>
        <p:nvPicPr>
          <p:cNvPr id="44" name="图片 43"/>
          <p:cNvPicPr>
            <a:picLocks noChangeAspect="1"/>
          </p:cNvPicPr>
          <p:nvPr/>
        </p:nvPicPr>
        <p:blipFill rotWithShape="1">
          <a:blip r:embed="rId10"/>
          <a:srcRect l="38822" t="7371" r="20768" b="51298"/>
          <a:stretch>
            <a:fillRect/>
          </a:stretch>
        </p:blipFill>
        <p:spPr>
          <a:xfrm>
            <a:off x="436486" y="1612299"/>
            <a:ext cx="544010" cy="530146"/>
          </a:xfrm>
          <a:prstGeom prst="rect">
            <a:avLst/>
          </a:prstGeom>
        </p:spPr>
      </p:pic>
      <p:pic>
        <p:nvPicPr>
          <p:cNvPr id="45" name="图片 44"/>
          <p:cNvPicPr>
            <a:picLocks noChangeAspect="1"/>
          </p:cNvPicPr>
          <p:nvPr/>
        </p:nvPicPr>
        <p:blipFill rotWithShape="1">
          <a:blip r:embed="rId11"/>
          <a:srcRect l="25549" t="49611" r="34040"/>
          <a:stretch>
            <a:fillRect/>
          </a:stretch>
        </p:blipFill>
        <p:spPr>
          <a:xfrm>
            <a:off x="8017960" y="6231833"/>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50"/>
                                        <p:tgtEl>
                                          <p:spTgt spid="21"/>
                                        </p:tgtEl>
                                        <p:attrNameLst>
                                          <p:attrName>ppt_y</p:attrName>
                                        </p:attrNameLst>
                                      </p:cBhvr>
                                      <p:tavLst>
                                        <p:tav tm="0">
                                          <p:val>
                                            <p:strVal val="#ppt_y+#ppt_h*1.125000"/>
                                          </p:val>
                                        </p:tav>
                                        <p:tav tm="100000">
                                          <p:val>
                                            <p:strVal val="#ppt_y"/>
                                          </p:val>
                                        </p:tav>
                                      </p:tavLst>
                                    </p:anim>
                                    <p:animEffect transition="in" filter="wipe(up)">
                                      <p:cBhvr>
                                        <p:cTn id="12" dur="250"/>
                                        <p:tgtEl>
                                          <p:spTgt spid="21"/>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250"/>
                                        <p:tgtEl>
                                          <p:spTgt spid="18"/>
                                        </p:tgtEl>
                                      </p:cBhvr>
                                    </p:animEffect>
                                  </p:childTnLst>
                                </p:cTn>
                              </p:par>
                              <p:par>
                                <p:cTn id="17" presetID="23" presetClass="entr" presetSubtype="16"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childTnLst>
                                </p:cTn>
                              </p:par>
                            </p:childTnLst>
                          </p:cTn>
                        </p:par>
                        <p:par>
                          <p:cTn id="37" fill="hold">
                            <p:stCondLst>
                              <p:cond delay="1500"/>
                            </p:stCondLst>
                            <p:childTnLst>
                              <p:par>
                                <p:cTn id="38" presetID="53" presetClass="entr" presetSubtype="16"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250" fill="hold"/>
                                        <p:tgtEl>
                                          <p:spTgt spid="22"/>
                                        </p:tgtEl>
                                        <p:attrNameLst>
                                          <p:attrName>ppt_w</p:attrName>
                                        </p:attrNameLst>
                                      </p:cBhvr>
                                      <p:tavLst>
                                        <p:tav tm="0">
                                          <p:val>
                                            <p:fltVal val="0"/>
                                          </p:val>
                                        </p:tav>
                                        <p:tav tm="100000">
                                          <p:val>
                                            <p:strVal val="#ppt_w"/>
                                          </p:val>
                                        </p:tav>
                                      </p:tavLst>
                                    </p:anim>
                                    <p:anim calcmode="lin" valueType="num">
                                      <p:cBhvr>
                                        <p:cTn id="41" dur="250" fill="hold"/>
                                        <p:tgtEl>
                                          <p:spTgt spid="22"/>
                                        </p:tgtEl>
                                        <p:attrNameLst>
                                          <p:attrName>ppt_h</p:attrName>
                                        </p:attrNameLst>
                                      </p:cBhvr>
                                      <p:tavLst>
                                        <p:tav tm="0">
                                          <p:val>
                                            <p:fltVal val="0"/>
                                          </p:val>
                                        </p:tav>
                                        <p:tav tm="100000">
                                          <p:val>
                                            <p:strVal val="#ppt_h"/>
                                          </p:val>
                                        </p:tav>
                                      </p:tavLst>
                                    </p:anim>
                                    <p:animEffect transition="in" filter="fade">
                                      <p:cBhvr>
                                        <p:cTn id="42" dur="250"/>
                                        <p:tgtEl>
                                          <p:spTgt spid="22"/>
                                        </p:tgtEl>
                                      </p:cBhvr>
                                    </p:animEffect>
                                  </p:childTnLst>
                                </p:cTn>
                              </p:par>
                            </p:childTnLst>
                          </p:cTn>
                        </p:par>
                        <p:par>
                          <p:cTn id="43" fill="hold">
                            <p:stCondLst>
                              <p:cond delay="2000"/>
                            </p:stCondLst>
                            <p:childTnLst>
                              <p:par>
                                <p:cTn id="44" presetID="53" presetClass="entr" presetSubtype="1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250" fill="hold"/>
                                        <p:tgtEl>
                                          <p:spTgt spid="27"/>
                                        </p:tgtEl>
                                        <p:attrNameLst>
                                          <p:attrName>ppt_w</p:attrName>
                                        </p:attrNameLst>
                                      </p:cBhvr>
                                      <p:tavLst>
                                        <p:tav tm="0">
                                          <p:val>
                                            <p:fltVal val="0"/>
                                          </p:val>
                                        </p:tav>
                                        <p:tav tm="100000">
                                          <p:val>
                                            <p:strVal val="#ppt_w"/>
                                          </p:val>
                                        </p:tav>
                                      </p:tavLst>
                                    </p:anim>
                                    <p:anim calcmode="lin" valueType="num">
                                      <p:cBhvr>
                                        <p:cTn id="47" dur="250" fill="hold"/>
                                        <p:tgtEl>
                                          <p:spTgt spid="27"/>
                                        </p:tgtEl>
                                        <p:attrNameLst>
                                          <p:attrName>ppt_h</p:attrName>
                                        </p:attrNameLst>
                                      </p:cBhvr>
                                      <p:tavLst>
                                        <p:tav tm="0">
                                          <p:val>
                                            <p:fltVal val="0"/>
                                          </p:val>
                                        </p:tav>
                                        <p:tav tm="100000">
                                          <p:val>
                                            <p:strVal val="#ppt_h"/>
                                          </p:val>
                                        </p:tav>
                                      </p:tavLst>
                                    </p:anim>
                                    <p:animEffect transition="in" filter="fade">
                                      <p:cBhvr>
                                        <p:cTn id="48" dur="250"/>
                                        <p:tgtEl>
                                          <p:spTgt spid="27"/>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250" fill="hold"/>
                                        <p:tgtEl>
                                          <p:spTgt spid="30"/>
                                        </p:tgtEl>
                                        <p:attrNameLst>
                                          <p:attrName>ppt_w</p:attrName>
                                        </p:attrNameLst>
                                      </p:cBhvr>
                                      <p:tavLst>
                                        <p:tav tm="0">
                                          <p:val>
                                            <p:fltVal val="0"/>
                                          </p:val>
                                        </p:tav>
                                        <p:tav tm="100000">
                                          <p:val>
                                            <p:strVal val="#ppt_w"/>
                                          </p:val>
                                        </p:tav>
                                      </p:tavLst>
                                    </p:anim>
                                    <p:anim calcmode="lin" valueType="num">
                                      <p:cBhvr>
                                        <p:cTn id="53" dur="250" fill="hold"/>
                                        <p:tgtEl>
                                          <p:spTgt spid="30"/>
                                        </p:tgtEl>
                                        <p:attrNameLst>
                                          <p:attrName>ppt_h</p:attrName>
                                        </p:attrNameLst>
                                      </p:cBhvr>
                                      <p:tavLst>
                                        <p:tav tm="0">
                                          <p:val>
                                            <p:fltVal val="0"/>
                                          </p:val>
                                        </p:tav>
                                        <p:tav tm="100000">
                                          <p:val>
                                            <p:strVal val="#ppt_h"/>
                                          </p:val>
                                        </p:tav>
                                      </p:tavLst>
                                    </p:anim>
                                    <p:animEffect transition="in" filter="fade">
                                      <p:cBhvr>
                                        <p:cTn id="54" dur="250"/>
                                        <p:tgtEl>
                                          <p:spTgt spid="30"/>
                                        </p:tgtEl>
                                      </p:cBhvr>
                                    </p:animEffect>
                                  </p:childTnLst>
                                </p:cTn>
                              </p:par>
                            </p:childTnLst>
                          </p:cTn>
                        </p:par>
                        <p:par>
                          <p:cTn id="55" fill="hold">
                            <p:stCondLst>
                              <p:cond delay="3000"/>
                            </p:stCondLst>
                            <p:childTnLst>
                              <p:par>
                                <p:cTn id="56" presetID="53" presetClass="entr" presetSubtype="16" fill="hold" nodeType="after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p:cTn id="58" dur="250" fill="hold"/>
                                        <p:tgtEl>
                                          <p:spTgt spid="33"/>
                                        </p:tgtEl>
                                        <p:attrNameLst>
                                          <p:attrName>ppt_w</p:attrName>
                                        </p:attrNameLst>
                                      </p:cBhvr>
                                      <p:tavLst>
                                        <p:tav tm="0">
                                          <p:val>
                                            <p:fltVal val="0"/>
                                          </p:val>
                                        </p:tav>
                                        <p:tav tm="100000">
                                          <p:val>
                                            <p:strVal val="#ppt_w"/>
                                          </p:val>
                                        </p:tav>
                                      </p:tavLst>
                                    </p:anim>
                                    <p:anim calcmode="lin" valueType="num">
                                      <p:cBhvr>
                                        <p:cTn id="59" dur="250" fill="hold"/>
                                        <p:tgtEl>
                                          <p:spTgt spid="33"/>
                                        </p:tgtEl>
                                        <p:attrNameLst>
                                          <p:attrName>ppt_h</p:attrName>
                                        </p:attrNameLst>
                                      </p:cBhvr>
                                      <p:tavLst>
                                        <p:tav tm="0">
                                          <p:val>
                                            <p:fltVal val="0"/>
                                          </p:val>
                                        </p:tav>
                                        <p:tav tm="100000">
                                          <p:val>
                                            <p:strVal val="#ppt_h"/>
                                          </p:val>
                                        </p:tav>
                                      </p:tavLst>
                                    </p:anim>
                                    <p:animEffect transition="in" filter="fade">
                                      <p:cBhvr>
                                        <p:cTn id="60" dur="250"/>
                                        <p:tgtEl>
                                          <p:spTgt spid="33"/>
                                        </p:tgtEl>
                                      </p:cBhvr>
                                    </p:animEffect>
                                  </p:childTnLst>
                                </p:cTn>
                              </p:par>
                            </p:childTnLst>
                          </p:cTn>
                        </p:par>
                        <p:par>
                          <p:cTn id="61" fill="hold">
                            <p:stCondLst>
                              <p:cond delay="3500"/>
                            </p:stCondLst>
                            <p:childTnLst>
                              <p:par>
                                <p:cTn id="62" presetID="53" presetClass="entr" presetSubtype="16" fill="hold" nodeType="after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p:cTn id="64" dur="250" fill="hold"/>
                                        <p:tgtEl>
                                          <p:spTgt spid="36"/>
                                        </p:tgtEl>
                                        <p:attrNameLst>
                                          <p:attrName>ppt_w</p:attrName>
                                        </p:attrNameLst>
                                      </p:cBhvr>
                                      <p:tavLst>
                                        <p:tav tm="0">
                                          <p:val>
                                            <p:fltVal val="0"/>
                                          </p:val>
                                        </p:tav>
                                        <p:tav tm="100000">
                                          <p:val>
                                            <p:strVal val="#ppt_w"/>
                                          </p:val>
                                        </p:tav>
                                      </p:tavLst>
                                    </p:anim>
                                    <p:anim calcmode="lin" valueType="num">
                                      <p:cBhvr>
                                        <p:cTn id="65" dur="250" fill="hold"/>
                                        <p:tgtEl>
                                          <p:spTgt spid="36"/>
                                        </p:tgtEl>
                                        <p:attrNameLst>
                                          <p:attrName>ppt_h</p:attrName>
                                        </p:attrNameLst>
                                      </p:cBhvr>
                                      <p:tavLst>
                                        <p:tav tm="0">
                                          <p:val>
                                            <p:fltVal val="0"/>
                                          </p:val>
                                        </p:tav>
                                        <p:tav tm="100000">
                                          <p:val>
                                            <p:strVal val="#ppt_h"/>
                                          </p:val>
                                        </p:tav>
                                      </p:tavLst>
                                    </p:anim>
                                    <p:animEffect transition="in" filter="fade">
                                      <p:cBhvr>
                                        <p:cTn id="66"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a:off x="505291" y="1720490"/>
            <a:ext cx="0" cy="43980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505291" y="6118502"/>
            <a:ext cx="759540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1049553" y="1635064"/>
            <a:ext cx="7533059"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570253" y="1635064"/>
            <a:ext cx="0" cy="448343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TextBox 1"/>
          <p:cNvSpPr txBox="1"/>
          <p:nvPr/>
        </p:nvSpPr>
        <p:spPr>
          <a:xfrm>
            <a:off x="746252" y="1714226"/>
            <a:ext cx="7848870" cy="1053045"/>
          </a:xfrm>
          <a:prstGeom prst="rect">
            <a:avLst/>
          </a:prstGeom>
          <a:noFill/>
          <a:ln w="3175">
            <a:noFill/>
          </a:ln>
        </p:spPr>
        <p:txBody>
          <a:bodyPr wrap="square" rtlCol="0">
            <a:spAutoFit/>
          </a:bodyPr>
          <a:lstStyle/>
          <a:p>
            <a:pPr algn="ctr">
              <a:lnSpc>
                <a:spcPts val="3860"/>
              </a:lnSpc>
            </a:pPr>
            <a:r>
              <a:rPr lang="zh-CN" altLang="en-US" sz="2800" dirty="0">
                <a:latin typeface="微软雅黑" panose="020B0503020204020204" pitchFamily="34" charset="-122"/>
                <a:ea typeface="微软雅黑" panose="020B0503020204020204" pitchFamily="34" charset="-122"/>
              </a:rPr>
              <a:t>根据全球人类线粒体</a:t>
            </a:r>
            <a:r>
              <a:rPr lang="en-GB" altLang="zh-CN" sz="2800" dirty="0">
                <a:latin typeface="微软雅黑" panose="020B0503020204020204" pitchFamily="34" charset="-122"/>
                <a:ea typeface="微软雅黑" panose="020B0503020204020204" pitchFamily="34" charset="-122"/>
              </a:rPr>
              <a:t>DNA</a:t>
            </a:r>
            <a:r>
              <a:rPr lang="zh-CN" altLang="en-US" sz="2800" dirty="0">
                <a:latin typeface="微软雅黑" panose="020B0503020204020204" pitchFamily="34" charset="-122"/>
                <a:ea typeface="微软雅黑" panose="020B0503020204020204" pitchFamily="34" charset="-122"/>
              </a:rPr>
              <a:t>变异的研究指出，</a:t>
            </a:r>
            <a:endParaRPr lang="en-US" altLang="zh-CN" sz="2800" dirty="0">
              <a:latin typeface="微软雅黑" panose="020B0503020204020204" pitchFamily="34" charset="-122"/>
              <a:ea typeface="微软雅黑" panose="020B0503020204020204" pitchFamily="34" charset="-122"/>
            </a:endParaRPr>
          </a:p>
          <a:p>
            <a:pPr algn="ctr">
              <a:lnSpc>
                <a:spcPts val="3860"/>
              </a:lnSpc>
            </a:pPr>
            <a:r>
              <a:rPr lang="zh-CN" altLang="en-US" sz="2800" dirty="0">
                <a:latin typeface="微软雅黑" panose="020B0503020204020204" pitchFamily="34" charset="-122"/>
                <a:ea typeface="微软雅黑" panose="020B0503020204020204" pitchFamily="34" charset="-122"/>
              </a:rPr>
              <a:t>现在所有人都源自同一位母亲。</a:t>
            </a:r>
          </a:p>
        </p:txBody>
      </p:sp>
      <p:sp>
        <p:nvSpPr>
          <p:cNvPr id="25"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线粒体“夏娃”</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553" y="2875110"/>
            <a:ext cx="7044894" cy="3522447"/>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p:cNvPicPr>
            <a:picLocks noChangeAspect="1"/>
          </p:cNvPicPr>
          <p:nvPr/>
        </p:nvPicPr>
        <p:blipFill rotWithShape="1">
          <a:blip r:embed="rId4"/>
          <a:srcRect l="38822" t="7371" r="20768" b="51298"/>
          <a:stretch>
            <a:fillRect/>
          </a:stretch>
        </p:blipFill>
        <p:spPr>
          <a:xfrm>
            <a:off x="501603" y="1369991"/>
            <a:ext cx="544010" cy="530146"/>
          </a:xfrm>
          <a:prstGeom prst="rect">
            <a:avLst/>
          </a:prstGeom>
        </p:spPr>
      </p:pic>
      <p:pic>
        <p:nvPicPr>
          <p:cNvPr id="16" name="图片 15"/>
          <p:cNvPicPr>
            <a:picLocks noChangeAspect="1"/>
          </p:cNvPicPr>
          <p:nvPr/>
        </p:nvPicPr>
        <p:blipFill rotWithShape="1">
          <a:blip r:embed="rId5"/>
          <a:srcRect l="25549" t="49611" r="34040"/>
          <a:stretch>
            <a:fillRect/>
          </a:stretch>
        </p:blipFill>
        <p:spPr>
          <a:xfrm>
            <a:off x="8060345" y="5903175"/>
            <a:ext cx="544010" cy="646331"/>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a:off x="436486" y="1923096"/>
            <a:ext cx="0" cy="43980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36486" y="6321108"/>
            <a:ext cx="759540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a:endCxn id="16" idx="3"/>
          </p:cNvCxnSpPr>
          <p:nvPr/>
        </p:nvCxnSpPr>
        <p:spPr>
          <a:xfrm flipH="1">
            <a:off x="980496" y="1837670"/>
            <a:ext cx="7533312"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501448" y="1837670"/>
            <a:ext cx="0" cy="448343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TextBox 1"/>
          <p:cNvSpPr txBox="1"/>
          <p:nvPr/>
        </p:nvSpPr>
        <p:spPr>
          <a:xfrm>
            <a:off x="837346" y="2134880"/>
            <a:ext cx="3246480" cy="1815882"/>
          </a:xfrm>
          <a:prstGeom prst="rect">
            <a:avLst/>
          </a:prstGeom>
          <a:noFill/>
          <a:ln w="3175">
            <a:noFill/>
          </a:ln>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创造论科学家：</a:t>
            </a:r>
          </a:p>
          <a:p>
            <a:endParaRPr lang="zh-CN" altLang="en-US"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全人类源于</a:t>
            </a:r>
          </a:p>
          <a:p>
            <a:r>
              <a:rPr lang="zh-CN" altLang="en-US" sz="2800" dirty="0">
                <a:latin typeface="微软雅黑" panose="020B0503020204020204" pitchFamily="34" charset="-122"/>
                <a:ea typeface="微软雅黑" panose="020B0503020204020204" pitchFamily="34" charset="-122"/>
              </a:rPr>
              <a:t>几位共同祖先</a:t>
            </a:r>
          </a:p>
        </p:txBody>
      </p:sp>
      <p:sp>
        <p:nvSpPr>
          <p:cNvPr id="25"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关于人种起源的预测</a:t>
            </a:r>
          </a:p>
        </p:txBody>
      </p:sp>
      <p:sp>
        <p:nvSpPr>
          <p:cNvPr id="15" name="TextBox 1"/>
          <p:cNvSpPr txBox="1"/>
          <p:nvPr/>
        </p:nvSpPr>
        <p:spPr>
          <a:xfrm>
            <a:off x="4441157" y="2134880"/>
            <a:ext cx="3969971" cy="3970318"/>
          </a:xfrm>
          <a:prstGeom prst="rect">
            <a:avLst/>
          </a:prstGeom>
          <a:noFill/>
          <a:ln w="3175">
            <a:noFill/>
          </a:ln>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进化论科学家：</a:t>
            </a:r>
          </a:p>
          <a:p>
            <a:endParaRPr lang="zh-CN" altLang="en-US"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过去：是从不同地方的</a:t>
            </a:r>
          </a:p>
          <a:p>
            <a:r>
              <a:rPr lang="zh-CN" altLang="en-US" sz="2800" dirty="0">
                <a:latin typeface="微软雅黑" panose="020B0503020204020204" pitchFamily="34" charset="-122"/>
                <a:ea typeface="微软雅黑" panose="020B0503020204020204" pitchFamily="34" charset="-122"/>
              </a:rPr>
              <a:t>不同人种进化来的；</a:t>
            </a:r>
          </a:p>
          <a:p>
            <a:endParaRPr lang="zh-CN" altLang="en-US"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后来，逐渐改变这说法。</a:t>
            </a:r>
          </a:p>
          <a:p>
            <a:endParaRPr lang="zh-CN" altLang="en-US"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现在：认同全人类源于几位共同祖先。</a:t>
            </a:r>
          </a:p>
        </p:txBody>
      </p:sp>
      <p:cxnSp>
        <p:nvCxnSpPr>
          <p:cNvPr id="3" name="直线连接符 2"/>
          <p:cNvCxnSpPr/>
          <p:nvPr/>
        </p:nvCxnSpPr>
        <p:spPr>
          <a:xfrm>
            <a:off x="3923928" y="2446379"/>
            <a:ext cx="0" cy="3247967"/>
          </a:xfrm>
          <a:prstGeom prst="line">
            <a:avLst/>
          </a:prstGeom>
          <a:ln w="1270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rotWithShape="1">
          <a:blip r:embed="rId3"/>
          <a:srcRect l="38822" t="7371" r="20768" b="51298"/>
          <a:stretch>
            <a:fillRect/>
          </a:stretch>
        </p:blipFill>
        <p:spPr>
          <a:xfrm>
            <a:off x="436486" y="1572597"/>
            <a:ext cx="544010" cy="530146"/>
          </a:xfrm>
          <a:prstGeom prst="rect">
            <a:avLst/>
          </a:prstGeom>
        </p:spPr>
      </p:pic>
      <p:pic>
        <p:nvPicPr>
          <p:cNvPr id="17" name="图片 16"/>
          <p:cNvPicPr>
            <a:picLocks noChangeAspect="1"/>
          </p:cNvPicPr>
          <p:nvPr/>
        </p:nvPicPr>
        <p:blipFill rotWithShape="1">
          <a:blip r:embed="rId4"/>
          <a:srcRect l="25549" t="49611" r="34040"/>
          <a:stretch>
            <a:fillRect/>
          </a:stretch>
        </p:blipFill>
        <p:spPr>
          <a:xfrm>
            <a:off x="7994665" y="5997943"/>
            <a:ext cx="544010" cy="646331"/>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p:cNvCxnSpPr/>
          <p:nvPr/>
        </p:nvCxnSpPr>
        <p:spPr>
          <a:xfrm>
            <a:off x="698155" y="2438400"/>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438400"/>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438400"/>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TextBox 1"/>
          <p:cNvSpPr txBox="1"/>
          <p:nvPr/>
        </p:nvSpPr>
        <p:spPr>
          <a:xfrm>
            <a:off x="0" y="390994"/>
            <a:ext cx="9143999" cy="1200329"/>
          </a:xfrm>
          <a:prstGeom prst="rect">
            <a:avLst/>
          </a:prstGeom>
          <a:noFill/>
          <a:ln w="3175">
            <a:noFill/>
          </a:ln>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挪亚一家下方舟之后，</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整个人类都从这个家族开始繁衍</a:t>
            </a:r>
          </a:p>
        </p:txBody>
      </p:sp>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55" y="2564909"/>
            <a:ext cx="8958690" cy="3503249"/>
          </a:xfrm>
          <a:prstGeom prst="rect">
            <a:avLst/>
          </a:prstGeom>
        </p:spPr>
      </p:pic>
      <p:sp>
        <p:nvSpPr>
          <p:cNvPr id="22" name="TextBox 11"/>
          <p:cNvSpPr txBox="1"/>
          <p:nvPr/>
        </p:nvSpPr>
        <p:spPr>
          <a:xfrm>
            <a:off x="6561260" y="2711170"/>
            <a:ext cx="247523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挪亚一家八口</a:t>
            </a:r>
            <a:endParaRPr kumimoji="0" lang="en-US" altLang="zh-CN"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（四对）</a:t>
            </a:r>
          </a:p>
        </p:txBody>
      </p:sp>
      <p:sp>
        <p:nvSpPr>
          <p:cNvPr id="23" name="TextBox 12"/>
          <p:cNvSpPr txBox="1"/>
          <p:nvPr/>
        </p:nvSpPr>
        <p:spPr>
          <a:xfrm>
            <a:off x="7131318" y="4704643"/>
            <a:ext cx="276497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巴别塔后</a:t>
            </a:r>
            <a:endParaRPr kumimoji="0" lang="en-US" altLang="zh-CN"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分散</a:t>
            </a:r>
            <a:endParaRPr kumimoji="0" 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4" name="TextBox 13"/>
          <p:cNvSpPr txBox="1"/>
          <p:nvPr/>
        </p:nvSpPr>
        <p:spPr>
          <a:xfrm>
            <a:off x="1081846" y="3822140"/>
            <a:ext cx="153245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巴别塔</a:t>
            </a:r>
            <a:endParaRPr kumimoji="0" lang="en-US" sz="280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rotWithShape="1">
          <a:blip r:embed="rId4"/>
          <a:srcRect l="38822" t="7371" r="20768" b="51298"/>
          <a:stretch>
            <a:fillRect/>
          </a:stretch>
        </p:blipFill>
        <p:spPr>
          <a:xfrm>
            <a:off x="662871" y="2167201"/>
            <a:ext cx="544010" cy="530146"/>
          </a:xfrm>
          <a:prstGeom prst="rect">
            <a:avLst/>
          </a:prstGeom>
        </p:spPr>
      </p:pic>
      <p:pic>
        <p:nvPicPr>
          <p:cNvPr id="14" name="图片 13"/>
          <p:cNvPicPr>
            <a:picLocks noChangeAspect="1"/>
          </p:cNvPicPr>
          <p:nvPr/>
        </p:nvPicPr>
        <p:blipFill rotWithShape="1">
          <a:blip r:embed="rId5"/>
          <a:srcRect l="25549" t="49611" r="34040"/>
          <a:stretch>
            <a:fillRect/>
          </a:stretch>
        </p:blipFill>
        <p:spPr>
          <a:xfrm>
            <a:off x="7999575" y="5871500"/>
            <a:ext cx="544010" cy="646331"/>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a:off x="577299" y="2204864"/>
            <a:ext cx="0" cy="411624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577299" y="6321108"/>
            <a:ext cx="759540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a:endCxn id="15" idx="3"/>
          </p:cNvCxnSpPr>
          <p:nvPr/>
        </p:nvCxnSpPr>
        <p:spPr>
          <a:xfrm flipH="1" flipV="1">
            <a:off x="1116640" y="2204863"/>
            <a:ext cx="7537982" cy="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642261" y="2204864"/>
            <a:ext cx="0" cy="411624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进化论者承认我们源自共同祖先</a:t>
            </a:r>
          </a:p>
        </p:txBody>
      </p:sp>
      <p:sp>
        <p:nvSpPr>
          <p:cNvPr id="16" name="TextBox 3"/>
          <p:cNvSpPr txBox="1"/>
          <p:nvPr/>
        </p:nvSpPr>
        <p:spPr>
          <a:xfrm>
            <a:off x="818260" y="2408774"/>
            <a:ext cx="4707484" cy="3755644"/>
          </a:xfrm>
          <a:prstGeom prst="rect">
            <a:avLst/>
          </a:prstGeom>
          <a:noFill/>
        </p:spPr>
        <p:txBody>
          <a:bodyPr wrap="square" rtlCol="0">
            <a:spAutoFit/>
          </a:bodyPr>
          <a:lstStyle/>
          <a:p>
            <a:pPr>
              <a:lnSpc>
                <a:spcPts val="3560"/>
              </a:lnSpc>
            </a:pPr>
            <a:r>
              <a:rPr lang="zh-CN" altLang="en-US" sz="2800" dirty="0">
                <a:latin typeface="微软雅黑" panose="020B0503020204020204" pitchFamily="34" charset="-122"/>
                <a:ea typeface="微软雅黑" panose="020B0503020204020204" pitchFamily="34" charset="-122"/>
              </a:rPr>
              <a:t>最近的遗传学研究支持这个观点：</a:t>
            </a:r>
            <a:endParaRPr lang="en-US" altLang="zh-CN" sz="2800" dirty="0">
              <a:latin typeface="微软雅黑" panose="020B0503020204020204" pitchFamily="34" charset="-122"/>
              <a:ea typeface="微软雅黑" panose="020B0503020204020204" pitchFamily="34" charset="-122"/>
            </a:endParaRPr>
          </a:p>
          <a:p>
            <a:pPr>
              <a:lnSpc>
                <a:spcPts val="3560"/>
              </a:lnSpc>
            </a:pPr>
            <a:endParaRPr lang="en-US" altLang="zh-CN" sz="2000" dirty="0">
              <a:latin typeface="微软雅黑" panose="020B0503020204020204" pitchFamily="34" charset="-122"/>
              <a:ea typeface="微软雅黑" panose="020B0503020204020204" pitchFamily="34" charset="-122"/>
            </a:endParaRPr>
          </a:p>
          <a:p>
            <a:pPr>
              <a:lnSpc>
                <a:spcPts val="3560"/>
              </a:lnSpc>
            </a:pPr>
            <a:r>
              <a:rPr lang="zh-CN" altLang="en-US" sz="2800" dirty="0">
                <a:latin typeface="微软雅黑" panose="020B0503020204020204" pitchFamily="34" charset="-122"/>
                <a:ea typeface="微软雅黑" panose="020B0503020204020204" pitchFamily="34" charset="-122"/>
              </a:rPr>
              <a:t>目前所有的人都是源自三个（或四个）女人（挪亚的三位儿媳有可能加上挪亚的太太），她们是人类的祖先，她们的后代分散在各个地方。</a:t>
            </a:r>
            <a:endParaRPr lang="en-US" sz="2800"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2376"/>
          <a:stretch>
            <a:fillRect/>
          </a:stretch>
        </p:blipFill>
        <p:spPr>
          <a:xfrm>
            <a:off x="5608767" y="1689397"/>
            <a:ext cx="3322087" cy="4318330"/>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p:cNvPicPr>
            <a:picLocks noChangeAspect="1"/>
          </p:cNvPicPr>
          <p:nvPr/>
        </p:nvPicPr>
        <p:blipFill rotWithShape="1">
          <a:blip r:embed="rId4"/>
          <a:srcRect l="38822" t="7371" r="20768" b="51298"/>
          <a:stretch>
            <a:fillRect/>
          </a:stretch>
        </p:blipFill>
        <p:spPr>
          <a:xfrm>
            <a:off x="572630" y="1939790"/>
            <a:ext cx="544010" cy="530146"/>
          </a:xfrm>
          <a:prstGeom prst="rect">
            <a:avLst/>
          </a:prstGeom>
        </p:spPr>
      </p:pic>
      <p:pic>
        <p:nvPicPr>
          <p:cNvPr id="17" name="图片 16"/>
          <p:cNvPicPr>
            <a:picLocks noChangeAspect="1"/>
          </p:cNvPicPr>
          <p:nvPr/>
        </p:nvPicPr>
        <p:blipFill rotWithShape="1">
          <a:blip r:embed="rId5"/>
          <a:srcRect l="25549" t="49611" r="34040"/>
          <a:stretch>
            <a:fillRect/>
          </a:stretch>
        </p:blipFill>
        <p:spPr>
          <a:xfrm>
            <a:off x="8135478" y="6007727"/>
            <a:ext cx="544010" cy="64633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a:off x="436486" y="2426987"/>
            <a:ext cx="0" cy="411624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36486" y="6543231"/>
            <a:ext cx="759540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a:endCxn id="17" idx="3"/>
          </p:cNvCxnSpPr>
          <p:nvPr/>
        </p:nvCxnSpPr>
        <p:spPr>
          <a:xfrm flipH="1" flipV="1">
            <a:off x="958940" y="2426986"/>
            <a:ext cx="7554868" cy="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501448" y="2426987"/>
            <a:ext cx="0" cy="411624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进化论者承认我们源自共同祖先</a:t>
            </a:r>
          </a:p>
        </p:txBody>
      </p:sp>
      <p:sp>
        <p:nvSpPr>
          <p:cNvPr id="16" name="TextBox 3"/>
          <p:cNvSpPr txBox="1"/>
          <p:nvPr/>
        </p:nvSpPr>
        <p:spPr>
          <a:xfrm>
            <a:off x="971156" y="4961944"/>
            <a:ext cx="7256891" cy="1909049"/>
          </a:xfrm>
          <a:prstGeom prst="rect">
            <a:avLst/>
          </a:prstGeom>
          <a:noFill/>
        </p:spPr>
        <p:txBody>
          <a:bodyPr wrap="square" rtlCol="0">
            <a:spAutoFit/>
          </a:bodyPr>
          <a:lstStyle/>
          <a:p>
            <a:pPr>
              <a:lnSpc>
                <a:spcPts val="3560"/>
              </a:lnSpc>
            </a:pPr>
            <a:r>
              <a:rPr lang="zh-CN" altLang="en-US" sz="2800" dirty="0">
                <a:latin typeface="微软雅黑" panose="020B0503020204020204" pitchFamily="34" charset="-122"/>
                <a:ea typeface="微软雅黑" panose="020B0503020204020204" pitchFamily="34" charset="-122"/>
              </a:rPr>
              <a:t>进化论者曾说我们是从亚洲分散的，但是最近他们又提到我们是从非洲分散到四处的。实际上人类是从亚洲和非洲之间开始分散的。</a:t>
            </a:r>
          </a:p>
          <a:p>
            <a:pPr>
              <a:lnSpc>
                <a:spcPts val="3560"/>
              </a:lnSpc>
            </a:pPr>
            <a:endParaRPr lang="zh-CN" altLang="en-US" sz="2800" dirty="0">
              <a:latin typeface="微软雅黑" panose="020B0503020204020204" pitchFamily="34" charset="-122"/>
              <a:ea typeface="微软雅黑" panose="020B0503020204020204" pitchFamily="34" charset="-122"/>
            </a:endParaRPr>
          </a:p>
        </p:txBody>
      </p:sp>
      <p:pic>
        <p:nvPicPr>
          <p:cNvPr id="15" name="Picture 5"/>
          <p:cNvPicPr>
            <a:picLocks noChangeAspect="1" noChangeArrowheads="1"/>
          </p:cNvPicPr>
          <p:nvPr/>
        </p:nvPicPr>
        <p:blipFill>
          <a:blip r:embed="rId3" cstate="print"/>
          <a:srcRect l="1258" t="7196" r="1258" b="14393"/>
          <a:stretch>
            <a:fillRect/>
          </a:stretch>
        </p:blipFill>
        <p:spPr bwMode="auto">
          <a:xfrm>
            <a:off x="1367645" y="1329705"/>
            <a:ext cx="6408711" cy="3624572"/>
          </a:xfrm>
          <a:prstGeom prst="rect">
            <a:avLst/>
          </a:prstGeom>
          <a:noFill/>
          <a:ln w="3175">
            <a:solidFill>
              <a:schemeClr val="tx1"/>
            </a:solidFill>
            <a:miter lim="800000"/>
            <a:headEnd/>
            <a:tailEnd/>
          </a:ln>
          <a:effectLst/>
        </p:spPr>
      </p:pic>
      <p:pic>
        <p:nvPicPr>
          <p:cNvPr id="17" name="图片 16"/>
          <p:cNvPicPr>
            <a:picLocks noChangeAspect="1"/>
          </p:cNvPicPr>
          <p:nvPr/>
        </p:nvPicPr>
        <p:blipFill rotWithShape="1">
          <a:blip r:embed="rId4"/>
          <a:srcRect l="38822" t="7371" r="20768" b="51298"/>
          <a:stretch>
            <a:fillRect/>
          </a:stretch>
        </p:blipFill>
        <p:spPr>
          <a:xfrm>
            <a:off x="414930" y="2161913"/>
            <a:ext cx="544010" cy="530146"/>
          </a:xfrm>
          <a:prstGeom prst="rect">
            <a:avLst/>
          </a:prstGeom>
        </p:spPr>
      </p:pic>
      <p:pic>
        <p:nvPicPr>
          <p:cNvPr id="18" name="图片 17"/>
          <p:cNvPicPr>
            <a:picLocks noChangeAspect="1"/>
          </p:cNvPicPr>
          <p:nvPr/>
        </p:nvPicPr>
        <p:blipFill rotWithShape="1">
          <a:blip r:embed="rId5"/>
          <a:srcRect l="25549" t="49611" r="34040"/>
          <a:stretch>
            <a:fillRect/>
          </a:stretch>
        </p:blipFill>
        <p:spPr>
          <a:xfrm>
            <a:off x="7972650" y="6232329"/>
            <a:ext cx="544010" cy="646331"/>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303640" y="2420906"/>
            <a:ext cx="6728252" cy="11028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dirty="0">
                <a:latin typeface="微软雅黑" panose="020B0503020204020204" pitchFamily="34" charset="-122"/>
                <a:ea typeface="微软雅黑" panose="020B0503020204020204" pitchFamily="34" charset="-122"/>
              </a:rPr>
              <a:t>一 如果没有进化，不同的人种是怎么来的？</a:t>
            </a:r>
          </a:p>
        </p:txBody>
      </p:sp>
      <p:cxnSp>
        <p:nvCxnSpPr>
          <p:cNvPr id="4" name="直线连接符 3"/>
          <p:cNvCxnSpPr/>
          <p:nvPr/>
        </p:nvCxnSpPr>
        <p:spPr>
          <a:xfrm>
            <a:off x="698155" y="2294389"/>
            <a:ext cx="0" cy="395586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250257"/>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294389"/>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294389"/>
            <a:ext cx="0" cy="379890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学习大纲</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11" name="内容占位符 2"/>
          <p:cNvSpPr txBox="1"/>
          <p:nvPr/>
        </p:nvSpPr>
        <p:spPr>
          <a:xfrm>
            <a:off x="1303640" y="3809818"/>
            <a:ext cx="6728252" cy="27875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dirty="0">
                <a:latin typeface="微软雅黑" panose="020B0503020204020204" pitchFamily="34" charset="-122"/>
                <a:ea typeface="微软雅黑" panose="020B0503020204020204" pitchFamily="34" charset="-122"/>
              </a:rPr>
              <a:t>答：不同人种都是从亚当和夏娃繁衍来的，他们是在地域隔离的作用下，通过亚当夏娃基因的重新组合和自然选择，产生的有固定特征的不同族群。</a:t>
            </a:r>
          </a:p>
          <a:p>
            <a:pPr marL="0" indent="0">
              <a:lnSpc>
                <a:spcPct val="100000"/>
              </a:lnSpc>
              <a:buNone/>
            </a:pPr>
            <a:endParaRPr lang="zh-CN" altLang="en-US" sz="3200"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rotWithShape="1">
          <a:blip r:embed="rId3"/>
          <a:srcRect l="38822" t="7371" r="20768" b="51298"/>
          <a:stretch>
            <a:fillRect/>
          </a:stretch>
        </p:blipFill>
        <p:spPr>
          <a:xfrm>
            <a:off x="715622" y="2029315"/>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018271" y="5896646"/>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303640" y="2591503"/>
            <a:ext cx="6728252" cy="19721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dirty="0">
                <a:latin typeface="微软雅黑" panose="020B0503020204020204" pitchFamily="34" charset="-122"/>
                <a:ea typeface="微软雅黑" panose="020B0503020204020204" pitchFamily="34" charset="-122"/>
              </a:rPr>
              <a:t>二 既然近亲不能结婚，那么亚当和夏娃的孩子是和谁结的婚？（该隐的妻子是从哪里来的？）</a:t>
            </a:r>
          </a:p>
        </p:txBody>
      </p:sp>
      <p:cxnSp>
        <p:nvCxnSpPr>
          <p:cNvPr id="4" name="直线连接符 3"/>
          <p:cNvCxnSpPr/>
          <p:nvPr/>
        </p:nvCxnSpPr>
        <p:spPr>
          <a:xfrm>
            <a:off x="698155" y="2294389"/>
            <a:ext cx="0" cy="395586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250257"/>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294389"/>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294389"/>
            <a:ext cx="0" cy="379890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内容占位符 2"/>
          <p:cNvSpPr txBox="1"/>
          <p:nvPr/>
        </p:nvSpPr>
        <p:spPr>
          <a:xfrm>
            <a:off x="1303640" y="4653139"/>
            <a:ext cx="6728252" cy="19442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dirty="0">
                <a:latin typeface="微软雅黑" panose="020B0503020204020204" pitchFamily="34" charset="-122"/>
                <a:ea typeface="微软雅黑" panose="020B0503020204020204" pitchFamily="34" charset="-122"/>
              </a:rPr>
              <a:t>答：亚当和夏娃的孩子和自己的亲兄弟姐妹结婚。</a:t>
            </a:r>
          </a:p>
        </p:txBody>
      </p:sp>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学习大纲</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rotWithShape="1">
          <a:blip r:embed="rId3"/>
          <a:srcRect l="38822" t="7371" r="20768" b="51298"/>
          <a:stretch>
            <a:fillRect/>
          </a:stretch>
        </p:blipFill>
        <p:spPr>
          <a:xfrm>
            <a:off x="715622" y="2029315"/>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018271" y="5896646"/>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43608" y="2155853"/>
            <a:ext cx="7142197" cy="22637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dirty="0">
                <a:latin typeface="微软雅黑" panose="020B0503020204020204" pitchFamily="34" charset="-122"/>
                <a:ea typeface="微软雅黑" panose="020B0503020204020204" pitchFamily="34" charset="-122"/>
              </a:rPr>
              <a:t>科学家发现，近亲结婚的夫妻双方有太多相似的遗传因子，很多有害的隐性基因会表达出来，导致他们先天畸形、患上遗传病甚至夭折。</a:t>
            </a:r>
          </a:p>
        </p:txBody>
      </p:sp>
      <p:cxnSp>
        <p:nvCxnSpPr>
          <p:cNvPr id="4" name="直线连接符 3"/>
          <p:cNvCxnSpPr/>
          <p:nvPr/>
        </p:nvCxnSpPr>
        <p:spPr>
          <a:xfrm>
            <a:off x="698155" y="2045261"/>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35370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045261"/>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045261"/>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近亲结婚</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11" name="内容占位符 2"/>
          <p:cNvSpPr txBox="1"/>
          <p:nvPr/>
        </p:nvSpPr>
        <p:spPr>
          <a:xfrm>
            <a:off x="1043608" y="4509124"/>
            <a:ext cx="7142201" cy="194421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b="1" dirty="0">
                <a:solidFill>
                  <a:schemeClr val="accent5">
                    <a:lumMod val="50000"/>
                  </a:schemeClr>
                </a:solidFill>
                <a:latin typeface="微软雅黑" panose="020B0503020204020204" pitchFamily="34" charset="-122"/>
                <a:ea typeface="微软雅黑" panose="020B0503020204020204" pitchFamily="34" charset="-122"/>
              </a:rPr>
              <a:t>现代中国婚姻法律禁止亲表兄妹结婚。</a:t>
            </a:r>
          </a:p>
          <a:p>
            <a:pPr marL="0" indent="0">
              <a:lnSpc>
                <a:spcPct val="100000"/>
              </a:lnSpc>
              <a:buNone/>
            </a:pPr>
            <a:r>
              <a:rPr lang="zh-CN" altLang="en-US" sz="3200" dirty="0">
                <a:latin typeface="微软雅黑" panose="020B0503020204020204" pitchFamily="34" charset="-122"/>
                <a:ea typeface="微软雅黑" panose="020B0503020204020204" pitchFamily="34" charset="-122"/>
              </a:rPr>
              <a:t>中国婚姻法的第二章，第七条： </a:t>
            </a:r>
          </a:p>
          <a:p>
            <a:pPr marL="0" indent="0">
              <a:lnSpc>
                <a:spcPct val="100000"/>
              </a:lnSpc>
              <a:buNone/>
            </a:pPr>
            <a:r>
              <a:rPr lang="zh-CN" altLang="en-US" sz="3200" dirty="0">
                <a:latin typeface="微软雅黑" panose="020B0503020204020204" pitchFamily="34" charset="-122"/>
                <a:ea typeface="微软雅黑" panose="020B0503020204020204" pitchFamily="34" charset="-122"/>
              </a:rPr>
              <a:t>直系血亲和三代以内的旁系血亲禁止结婚。</a:t>
            </a:r>
          </a:p>
        </p:txBody>
      </p:sp>
      <p:pic>
        <p:nvPicPr>
          <p:cNvPr id="12" name="图片 11"/>
          <p:cNvPicPr>
            <a:picLocks noChangeAspect="1"/>
          </p:cNvPicPr>
          <p:nvPr/>
        </p:nvPicPr>
        <p:blipFill rotWithShape="1">
          <a:blip r:embed="rId3"/>
          <a:srcRect l="38822" t="7371" r="20768" b="51298"/>
          <a:stretch>
            <a:fillRect/>
          </a:stretch>
        </p:blipFill>
        <p:spPr>
          <a:xfrm>
            <a:off x="715622" y="1804576"/>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018271" y="6040684"/>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descr="adam_eve_bones_01"/>
          <p:cNvPicPr>
            <a:picLocks noChangeAspect="1" noChangeArrowheads="1"/>
          </p:cNvPicPr>
          <p:nvPr/>
        </p:nvPicPr>
        <p:blipFill>
          <a:blip r:embed="rId3" cstate="print"/>
          <a:stretch>
            <a:fillRect/>
          </a:stretch>
        </p:blipFill>
        <p:spPr bwMode="auto">
          <a:xfrm>
            <a:off x="893321" y="1730204"/>
            <a:ext cx="7357355" cy="511594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2"/>
          <p:cNvSpPr txBox="1"/>
          <p:nvPr/>
        </p:nvSpPr>
        <p:spPr>
          <a:xfrm>
            <a:off x="1276851" y="5114925"/>
            <a:ext cx="6969125" cy="1743075"/>
          </a:xfrm>
          <a:prstGeom prst="rect">
            <a:avLst/>
          </a:prstGeom>
        </p:spPr>
        <p:txBody>
          <a:bodyPr vert="horz" wrap="none" lIns="0" tIns="0" rIns="0" bIns="0" rtlCol="0" anchor="t" anchorCtr="0">
            <a:normAutofit/>
          </a:bodyPr>
          <a:lstStyle>
            <a:lvl1pPr algn="l" defTabSz="6858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pPr algn="ctr">
              <a:lnSpc>
                <a:spcPct val="100000"/>
              </a:lnSpc>
            </a:pPr>
            <a:r>
              <a:rPr kumimoji="1" lang="zh-CN" altLang="en-US" b="1" dirty="0">
                <a:solidFill>
                  <a:schemeClr val="bg1"/>
                </a:solidFill>
                <a:latin typeface="微软雅黑" panose="020B0503020204020204" pitchFamily="34" charset="-122"/>
                <a:ea typeface="微软雅黑" panose="020B0503020204020204" pitchFamily="34" charset="-122"/>
              </a:rPr>
              <a:t>人类基因组完美无缺，</a:t>
            </a:r>
            <a:endParaRPr kumimoji="1" lang="en-US" altLang="zh-CN" b="1" dirty="0">
              <a:solidFill>
                <a:schemeClr val="bg1"/>
              </a:solidFill>
              <a:latin typeface="微软雅黑" panose="020B0503020204020204" pitchFamily="34" charset="-122"/>
              <a:ea typeface="微软雅黑" panose="020B0503020204020204" pitchFamily="34" charset="-122"/>
            </a:endParaRPr>
          </a:p>
          <a:p>
            <a:pPr algn="ctr">
              <a:lnSpc>
                <a:spcPct val="100000"/>
              </a:lnSpc>
            </a:pPr>
            <a:r>
              <a:rPr kumimoji="1" lang="zh-CN" altLang="en-US" b="1" dirty="0">
                <a:solidFill>
                  <a:schemeClr val="bg1"/>
                </a:solidFill>
                <a:latin typeface="微软雅黑" panose="020B0503020204020204" pitchFamily="34" charset="-122"/>
                <a:ea typeface="微软雅黑" panose="020B0503020204020204" pitchFamily="34" charset="-122"/>
              </a:rPr>
              <a:t>一个突变也没有！</a:t>
            </a:r>
          </a:p>
        </p:txBody>
      </p:sp>
      <p:sp>
        <p:nvSpPr>
          <p:cNvPr id="6"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起初，一切都甚好！</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43608" y="2523151"/>
            <a:ext cx="7142197" cy="14171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dirty="0">
                <a:latin typeface="微软雅黑" panose="020B0503020204020204" pitchFamily="34" charset="-122"/>
                <a:ea typeface="微软雅黑" panose="020B0503020204020204" pitchFamily="34" charset="-122"/>
              </a:rPr>
              <a:t>随着人类基因突变的累积增加，</a:t>
            </a:r>
            <a:br>
              <a:rPr lang="zh-CN" altLang="en-US" sz="3200" dirty="0">
                <a:latin typeface="微软雅黑" panose="020B0503020204020204" pitchFamily="34" charset="-122"/>
                <a:ea typeface="微软雅黑" panose="020B0503020204020204" pitchFamily="34" charset="-122"/>
              </a:rPr>
            </a:br>
            <a:r>
              <a:rPr lang="zh-CN" altLang="en-US" sz="3200" dirty="0">
                <a:latin typeface="微软雅黑" panose="020B0503020204020204" pitchFamily="34" charset="-122"/>
                <a:ea typeface="微软雅黑" panose="020B0503020204020204" pitchFamily="34" charset="-122"/>
              </a:rPr>
              <a:t>近亲结婚就变得不再安全</a:t>
            </a: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698155" y="2045261"/>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35370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045261"/>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045261"/>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内容占位符 2"/>
          <p:cNvSpPr txBox="1"/>
          <p:nvPr/>
        </p:nvSpPr>
        <p:spPr>
          <a:xfrm>
            <a:off x="1043608" y="4241443"/>
            <a:ext cx="7142187" cy="194421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b="1" dirty="0">
                <a:solidFill>
                  <a:schemeClr val="accent5">
                    <a:lumMod val="50000"/>
                  </a:schemeClr>
                </a:solidFill>
                <a:latin typeface="微软雅黑" panose="020B0503020204020204" pitchFamily="34" charset="-122"/>
                <a:ea typeface="微软雅黑" panose="020B0503020204020204" pitchFamily="34" charset="-122"/>
              </a:rPr>
              <a:t>摩西时代（约公元前</a:t>
            </a:r>
            <a:r>
              <a:rPr lang="en-US" altLang="zh-CN" sz="3200" b="1" dirty="0">
                <a:solidFill>
                  <a:schemeClr val="accent5">
                    <a:lumMod val="50000"/>
                  </a:schemeClr>
                </a:solidFill>
                <a:latin typeface="微软雅黑" panose="020B0503020204020204" pitchFamily="34" charset="-122"/>
                <a:ea typeface="微软雅黑" panose="020B0503020204020204" pitchFamily="34" charset="-122"/>
              </a:rPr>
              <a:t>1400</a:t>
            </a:r>
            <a:r>
              <a:rPr lang="zh-CN" altLang="en-US" sz="3200" b="1" dirty="0">
                <a:solidFill>
                  <a:schemeClr val="accent5">
                    <a:lumMod val="50000"/>
                  </a:schemeClr>
                </a:solidFill>
                <a:latin typeface="微软雅黑" panose="020B0503020204020204" pitchFamily="34" charset="-122"/>
                <a:ea typeface="微软雅黑" panose="020B0503020204020204" pitchFamily="34" charset="-122"/>
              </a:rPr>
              <a:t>年）</a:t>
            </a:r>
          </a:p>
          <a:p>
            <a:pPr marL="0" indent="0">
              <a:lnSpc>
                <a:spcPct val="100000"/>
              </a:lnSpc>
              <a:buNone/>
            </a:pPr>
            <a:r>
              <a:rPr lang="zh-CN" altLang="en-US" sz="3200" dirty="0">
                <a:latin typeface="微软雅黑" panose="020B0503020204020204" pitchFamily="34" charset="-122"/>
                <a:ea typeface="微软雅黑" panose="020B0503020204020204" pitchFamily="34" charset="-122"/>
              </a:rPr>
              <a:t>利未记</a:t>
            </a:r>
            <a:r>
              <a:rPr lang="en-US" altLang="zh-CN" sz="3200" dirty="0">
                <a:latin typeface="微软雅黑" panose="020B0503020204020204" pitchFamily="34" charset="-122"/>
                <a:ea typeface="微软雅黑" panose="020B0503020204020204" pitchFamily="34" charset="-122"/>
              </a:rPr>
              <a:t>18: 9 </a:t>
            </a:r>
            <a:r>
              <a:rPr lang="zh-CN" altLang="en-US" sz="3200" dirty="0">
                <a:latin typeface="微软雅黑" panose="020B0503020204020204" pitchFamily="34" charset="-122"/>
                <a:ea typeface="微软雅黑" panose="020B0503020204020204" pitchFamily="34" charset="-122"/>
              </a:rPr>
              <a:t>你的姊妹，不拘是异母同父的，是异父同母的</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都不可露她们的下体</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即不可娶</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a:t>
            </a:r>
          </a:p>
        </p:txBody>
      </p:sp>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近亲结婚</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rotWithShape="1">
          <a:blip r:embed="rId3"/>
          <a:srcRect l="38822" t="7371" r="20768" b="51298"/>
          <a:stretch>
            <a:fillRect/>
          </a:stretch>
        </p:blipFill>
        <p:spPr>
          <a:xfrm>
            <a:off x="715622" y="1780188"/>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018271" y="6021288"/>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438150"/>
            <a:ext cx="9144000" cy="647700"/>
          </a:xfrm>
        </p:spPr>
        <p:txBody>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突变增加，寿命减少</a:t>
            </a:r>
          </a:p>
        </p:txBody>
      </p:sp>
      <p:graphicFrame>
        <p:nvGraphicFramePr>
          <p:cNvPr id="10" name="图表 9"/>
          <p:cNvGraphicFramePr/>
          <p:nvPr/>
        </p:nvGraphicFramePr>
        <p:xfrm>
          <a:off x="0" y="1422248"/>
          <a:ext cx="9144000" cy="510309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979712" y="260648"/>
            <a:ext cx="4752528" cy="1512168"/>
          </a:xfrm>
        </p:spPr>
        <p:txBody>
          <a:bodyPr/>
          <a:lstStyle/>
          <a:p>
            <a:pPr algn="ctr">
              <a:lnSpc>
                <a:spcPct val="100000"/>
              </a:lnSpc>
            </a:pP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心脏病得医治</a:t>
            </a:r>
            <a:b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b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部分癌症、肺结核等得医治</a:t>
            </a:r>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b="3998"/>
          <a:stretch>
            <a:fillRect/>
          </a:stretch>
        </p:blipFill>
        <p:spPr>
          <a:xfrm>
            <a:off x="665566" y="1583995"/>
            <a:ext cx="7812868" cy="4957244"/>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32656"/>
            <a:ext cx="9144000" cy="1200329"/>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人类在走下坡路，</a:t>
            </a:r>
            <a:b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b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人类基因组在退化</a:t>
            </a:r>
            <a: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t>……</a:t>
            </a:r>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b="6063"/>
          <a:stretch>
            <a:fillRect/>
          </a:stretch>
        </p:blipFill>
        <p:spPr>
          <a:xfrm>
            <a:off x="629816" y="1638572"/>
            <a:ext cx="7884368" cy="507862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08320" y="2627380"/>
            <a:ext cx="5006402" cy="335411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en-US" b="1" dirty="0"/>
              <a:t>约翰</a:t>
            </a:r>
            <a:r>
              <a:rPr lang="en-US" altLang="zh-CN" sz="2600" kern="0" dirty="0">
                <a:effectLst/>
                <a:latin typeface="宋体" panose="02010600030101010101" pitchFamily="2" charset="-122"/>
                <a:ea typeface="等线" panose="02010600030101010101" pitchFamily="2" charset="-122"/>
                <a:cs typeface="Times New Roman" panose="02020603050405020304" pitchFamily="18" charset="0"/>
              </a:rPr>
              <a:t>•</a:t>
            </a:r>
            <a:r>
              <a:rPr lang="zh-CN" altLang="en-US" b="1" dirty="0"/>
              <a:t>圣弗德教授</a:t>
            </a:r>
            <a:endParaRPr lang="en-US" altLang="zh-CN" b="1" dirty="0"/>
          </a:p>
          <a:p>
            <a:pPr marL="0" indent="0">
              <a:lnSpc>
                <a:spcPct val="110000"/>
              </a:lnSpc>
              <a:buNone/>
            </a:pPr>
            <a:r>
              <a:rPr lang="zh-CN" altLang="en-US" dirty="0"/>
              <a:t>是一位常春藤大学的遗传学家，在应用遗传学有很高成就。</a:t>
            </a:r>
          </a:p>
          <a:p>
            <a:pPr marL="0" indent="0">
              <a:lnSpc>
                <a:spcPct val="110000"/>
              </a:lnSpc>
              <a:buNone/>
            </a:pPr>
            <a:endParaRPr lang="zh-CN" altLang="en-US" dirty="0"/>
          </a:p>
          <a:p>
            <a:pPr marL="0" indent="0">
              <a:lnSpc>
                <a:spcPct val="110000"/>
              </a:lnSpc>
              <a:buNone/>
            </a:pPr>
            <a:r>
              <a:rPr lang="zh-CN" altLang="en-US" dirty="0"/>
              <a:t>他原来是无神论者和进化论者，但他在基因学的一个新发现彻底改写了他的晚年生活</a:t>
            </a:r>
            <a:r>
              <a:rPr lang="en-US" altLang="zh-CN" dirty="0"/>
              <a:t>…..</a:t>
            </a:r>
          </a:p>
          <a:p>
            <a:pPr marL="0" indent="0">
              <a:lnSpc>
                <a:spcPct val="110000"/>
              </a:lnSpc>
              <a:buNone/>
            </a:pPr>
            <a:endParaRPr lang="en-US" altLang="zh-CN" dirty="0"/>
          </a:p>
        </p:txBody>
      </p:sp>
      <p:cxnSp>
        <p:nvCxnSpPr>
          <p:cNvPr id="4" name="直线连接符 3"/>
          <p:cNvCxnSpPr/>
          <p:nvPr/>
        </p:nvCxnSpPr>
        <p:spPr>
          <a:xfrm>
            <a:off x="698155" y="2045261"/>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35370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045261"/>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045261"/>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遗传学的发现</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3" name="图片 5"/>
          <p:cNvPicPr>
            <a:picLocks noChangeAspect="1"/>
          </p:cNvPicPr>
          <p:nvPr/>
        </p:nvPicPr>
        <p:blipFill>
          <a:blip r:embed="rId3"/>
          <a:stretch>
            <a:fillRect/>
          </a:stretch>
        </p:blipFill>
        <p:spPr>
          <a:xfrm>
            <a:off x="5809061" y="1674620"/>
            <a:ext cx="2877744" cy="37938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4"/>
          <a:srcRect l="38822" t="7371" r="20768" b="51298"/>
          <a:stretch>
            <a:fillRect/>
          </a:stretch>
        </p:blipFill>
        <p:spPr>
          <a:xfrm>
            <a:off x="715622" y="1780188"/>
            <a:ext cx="544010" cy="530146"/>
          </a:xfrm>
          <a:prstGeom prst="rect">
            <a:avLst/>
          </a:prstGeom>
        </p:spPr>
      </p:pic>
      <p:pic>
        <p:nvPicPr>
          <p:cNvPr id="14" name="图片 13"/>
          <p:cNvPicPr>
            <a:picLocks noChangeAspect="1"/>
          </p:cNvPicPr>
          <p:nvPr/>
        </p:nvPicPr>
        <p:blipFill rotWithShape="1">
          <a:blip r:embed="rId5"/>
          <a:srcRect l="25549" t="49611" r="34040"/>
          <a:stretch>
            <a:fillRect/>
          </a:stretch>
        </p:blipFill>
        <p:spPr>
          <a:xfrm>
            <a:off x="8018271" y="6025057"/>
            <a:ext cx="544010" cy="646331"/>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上一11-p49 进化论的死穴-重剪">
            <a:hlinkClick r:id="" action="ppaction://media"/>
            <a:extLst>
              <a:ext uri="{FF2B5EF4-FFF2-40B4-BE49-F238E27FC236}">
                <a16:creationId xmlns:a16="http://schemas.microsoft.com/office/drawing/2014/main" id="{3D289693-9B0E-BCB3-F895-323664FE150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5725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9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08320" y="2627380"/>
            <a:ext cx="5006402" cy="335411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en-US" b="1" dirty="0"/>
              <a:t>约翰</a:t>
            </a:r>
            <a:r>
              <a:rPr kumimoji="0" lang="en-US" altLang="zh-CN" sz="2600" b="0" i="0" u="none" strike="noStrike" kern="0" cap="none" spc="0" normalizeH="0" baseline="0" noProof="0" dirty="0">
                <a:ln>
                  <a:noFill/>
                </a:ln>
                <a:solidFill>
                  <a:prstClr val="black"/>
                </a:solidFill>
                <a:effectLst/>
                <a:uLnTx/>
                <a:uFillTx/>
                <a:latin typeface="宋体" panose="02010600030101010101" pitchFamily="2" charset="-122"/>
                <a:ea typeface="等线" panose="02010600030101010101" pitchFamily="2" charset="-122"/>
                <a:cs typeface="Times New Roman" panose="02020603050405020304" pitchFamily="18" charset="0"/>
              </a:rPr>
              <a:t>•</a:t>
            </a:r>
            <a:r>
              <a:rPr lang="zh-CN" altLang="en-US" b="1" dirty="0"/>
              <a:t>圣弗德教授</a:t>
            </a:r>
            <a:endParaRPr lang="en-US" altLang="zh-CN" b="1" dirty="0"/>
          </a:p>
          <a:p>
            <a:pPr marL="0" indent="0">
              <a:lnSpc>
                <a:spcPct val="110000"/>
              </a:lnSpc>
              <a:buNone/>
            </a:pPr>
            <a:r>
              <a:rPr lang="zh-CN" altLang="en-US" dirty="0"/>
              <a:t>发现坏突变在不断增加累积，而且还会遗传给后代。</a:t>
            </a:r>
          </a:p>
          <a:p>
            <a:pPr marL="0" indent="0">
              <a:lnSpc>
                <a:spcPct val="110000"/>
              </a:lnSpc>
              <a:buNone/>
            </a:pPr>
            <a:endParaRPr lang="zh-CN" altLang="en-US" dirty="0"/>
          </a:p>
          <a:p>
            <a:pPr marL="0" indent="0">
              <a:lnSpc>
                <a:spcPct val="110000"/>
              </a:lnSpc>
              <a:buNone/>
            </a:pPr>
            <a:r>
              <a:rPr lang="zh-CN" altLang="en-US" dirty="0"/>
              <a:t>平均来看，传到下一代的新突变至少有一百个，也很可能是这个数字的两倍。</a:t>
            </a:r>
          </a:p>
          <a:p>
            <a:pPr marL="0" indent="0">
              <a:lnSpc>
                <a:spcPct val="110000"/>
              </a:lnSpc>
              <a:buNone/>
            </a:pPr>
            <a:endParaRPr lang="zh-CN" altLang="en-US" dirty="0"/>
          </a:p>
          <a:p>
            <a:pPr marL="0" indent="0">
              <a:lnSpc>
                <a:spcPct val="110000"/>
              </a:lnSpc>
              <a:buNone/>
            </a:pPr>
            <a:endParaRPr lang="en-US" altLang="zh-CN" dirty="0"/>
          </a:p>
        </p:txBody>
      </p:sp>
      <p:cxnSp>
        <p:nvCxnSpPr>
          <p:cNvPr id="4" name="直线连接符 3"/>
          <p:cNvCxnSpPr/>
          <p:nvPr/>
        </p:nvCxnSpPr>
        <p:spPr>
          <a:xfrm>
            <a:off x="698155" y="2045261"/>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35370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045261"/>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045261"/>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遗传学的发现</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3" name="图片 5"/>
          <p:cNvPicPr>
            <a:picLocks noChangeAspect="1"/>
          </p:cNvPicPr>
          <p:nvPr/>
        </p:nvPicPr>
        <p:blipFill>
          <a:blip r:embed="rId3"/>
          <a:stretch>
            <a:fillRect/>
          </a:stretch>
        </p:blipFill>
        <p:spPr>
          <a:xfrm>
            <a:off x="5809061" y="1674620"/>
            <a:ext cx="2877744" cy="37938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4"/>
          <a:srcRect l="38822" t="7371" r="20768" b="51298"/>
          <a:stretch>
            <a:fillRect/>
          </a:stretch>
        </p:blipFill>
        <p:spPr>
          <a:xfrm>
            <a:off x="715622" y="1779548"/>
            <a:ext cx="544010" cy="530146"/>
          </a:xfrm>
          <a:prstGeom prst="rect">
            <a:avLst/>
          </a:prstGeom>
        </p:spPr>
      </p:pic>
      <p:pic>
        <p:nvPicPr>
          <p:cNvPr id="14" name="图片 13"/>
          <p:cNvPicPr>
            <a:picLocks noChangeAspect="1"/>
          </p:cNvPicPr>
          <p:nvPr/>
        </p:nvPicPr>
        <p:blipFill rotWithShape="1">
          <a:blip r:embed="rId5"/>
          <a:srcRect l="25549" t="49611" r="34040"/>
          <a:stretch>
            <a:fillRect/>
          </a:stretch>
        </p:blipFill>
        <p:spPr>
          <a:xfrm>
            <a:off x="8018271" y="6025057"/>
            <a:ext cx="544010" cy="646331"/>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08320" y="1916832"/>
            <a:ext cx="5319862" cy="44983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en-US" dirty="0"/>
              <a:t>因为这个过程发生在每一个个体中，所以整个人类的基因实际是在不断退化。</a:t>
            </a:r>
            <a:endParaRPr lang="en-US" altLang="zh-CN" dirty="0"/>
          </a:p>
          <a:p>
            <a:pPr marL="0" indent="0">
              <a:lnSpc>
                <a:spcPct val="110000"/>
              </a:lnSpc>
              <a:buNone/>
            </a:pPr>
            <a:endParaRPr lang="zh-CN" altLang="en-US" dirty="0"/>
          </a:p>
          <a:p>
            <a:pPr marL="0" indent="0">
              <a:lnSpc>
                <a:spcPct val="110000"/>
              </a:lnSpc>
              <a:buNone/>
            </a:pPr>
            <a:r>
              <a:rPr lang="en-US" altLang="zh-CN" sz="2000" dirty="0"/>
              <a:t>《</a:t>
            </a:r>
            <a:r>
              <a:rPr lang="zh-CN" altLang="en-US" sz="2000" dirty="0"/>
              <a:t>基因熵</a:t>
            </a:r>
            <a:r>
              <a:rPr lang="en-US" altLang="zh-CN" sz="2000" dirty="0"/>
              <a:t>》</a:t>
            </a:r>
            <a:r>
              <a:rPr lang="zh-CN" altLang="en-US" sz="2000" dirty="0"/>
              <a:t>下载网址：</a:t>
            </a:r>
            <a:r>
              <a:rPr lang="en-GB" altLang="zh-CN" sz="2400" b="1" u="sng" dirty="0" err="1"/>
              <a:t>www.chuangzaolun.com</a:t>
            </a:r>
            <a:r>
              <a:rPr lang="en-GB" altLang="zh-CN" sz="2400" b="1" u="sng" dirty="0"/>
              <a:t> </a:t>
            </a:r>
            <a:endParaRPr lang="en-GB" altLang="zh-CN" sz="2000" b="1" u="sng" dirty="0"/>
          </a:p>
          <a:p>
            <a:pPr marL="0" indent="0">
              <a:lnSpc>
                <a:spcPct val="110000"/>
              </a:lnSpc>
              <a:buNone/>
            </a:pPr>
            <a:r>
              <a:rPr lang="zh-CN" altLang="en-US" sz="2000" dirty="0"/>
              <a:t>链接：</a:t>
            </a:r>
            <a:r>
              <a:rPr lang="en-GB" altLang="zh-CN" sz="2000" dirty="0" err="1"/>
              <a:t>chuangzaolun.com</a:t>
            </a:r>
            <a:r>
              <a:rPr lang="en-GB" altLang="zh-CN" sz="2000" dirty="0"/>
              <a:t>/component/</a:t>
            </a:r>
            <a:r>
              <a:rPr lang="en-GB" altLang="zh-CN" sz="2000" dirty="0" err="1"/>
              <a:t>downloadmanager</a:t>
            </a:r>
            <a:r>
              <a:rPr lang="en-GB" altLang="zh-CN" sz="2000" dirty="0"/>
              <a:t>/%E4%B8%8B%E8%BD%BD/76-genetic_entropy.html</a:t>
            </a:r>
          </a:p>
          <a:p>
            <a:pPr marL="0" indent="0">
              <a:lnSpc>
                <a:spcPct val="110000"/>
              </a:lnSpc>
              <a:buNone/>
            </a:pPr>
            <a:endParaRPr lang="en-GB" altLang="zh-CN" sz="1900" dirty="0"/>
          </a:p>
          <a:p>
            <a:pPr marL="0" indent="0">
              <a:lnSpc>
                <a:spcPct val="110000"/>
              </a:lnSpc>
              <a:buNone/>
            </a:pPr>
            <a:endParaRPr lang="en-US" altLang="zh-CN" dirty="0"/>
          </a:p>
        </p:txBody>
      </p:sp>
      <p:cxnSp>
        <p:nvCxnSpPr>
          <p:cNvPr id="4" name="直线连接符 3"/>
          <p:cNvCxnSpPr/>
          <p:nvPr/>
        </p:nvCxnSpPr>
        <p:spPr>
          <a:xfrm>
            <a:off x="698155" y="1829237"/>
            <a:ext cx="0" cy="451898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35370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1829237"/>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045261"/>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遗传学的发现</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1" name="Picture 17" descr="约翰圣弗德 书.jpg"/>
          <p:cNvPicPr>
            <a:picLocks noChangeAspect="1"/>
          </p:cNvPicPr>
          <p:nvPr/>
        </p:nvPicPr>
        <p:blipFill>
          <a:blip r:embed="rId3" cstate="print"/>
          <a:stretch>
            <a:fillRect/>
          </a:stretch>
        </p:blipFill>
        <p:spPr>
          <a:xfrm>
            <a:off x="6228182" y="1510237"/>
            <a:ext cx="2573543" cy="39230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rotWithShape="1">
          <a:blip r:embed="rId4"/>
          <a:srcRect l="38822" t="7371" r="20768" b="51298"/>
          <a:stretch>
            <a:fillRect/>
          </a:stretch>
        </p:blipFill>
        <p:spPr>
          <a:xfrm>
            <a:off x="676986" y="1561425"/>
            <a:ext cx="544010" cy="530146"/>
          </a:xfrm>
          <a:prstGeom prst="rect">
            <a:avLst/>
          </a:prstGeom>
        </p:spPr>
      </p:pic>
      <p:pic>
        <p:nvPicPr>
          <p:cNvPr id="14" name="图片 13"/>
          <p:cNvPicPr>
            <a:picLocks noChangeAspect="1"/>
          </p:cNvPicPr>
          <p:nvPr/>
        </p:nvPicPr>
        <p:blipFill rotWithShape="1">
          <a:blip r:embed="rId5"/>
          <a:srcRect l="25549" t="49611" r="34040"/>
          <a:stretch>
            <a:fillRect/>
          </a:stretch>
        </p:blipFill>
        <p:spPr>
          <a:xfrm>
            <a:off x="8018271" y="6025057"/>
            <a:ext cx="544010" cy="646331"/>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136760" y="5284582"/>
            <a:ext cx="7063479" cy="11687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en-US" dirty="0">
                <a:latin typeface="微软雅黑" panose="020B0503020204020204" pitchFamily="34" charset="-122"/>
                <a:ea typeface="微软雅黑" panose="020B0503020204020204" pitchFamily="34" charset="-122"/>
              </a:rPr>
              <a:t>如果基因是在退化，那我们的种族就不是在进化。</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约翰</a:t>
            </a:r>
            <a:r>
              <a:rPr kumimoji="0" lang="en-US" altLang="zh-CN" sz="2800" b="0" i="0" u="none" strike="noStrike" kern="0" cap="none" spc="0" normalizeH="0" baseline="0" noProof="0" dirty="0">
                <a:ln>
                  <a:noFill/>
                </a:ln>
                <a:solidFill>
                  <a:prstClr val="black"/>
                </a:solidFill>
                <a:effectLst/>
                <a:uLnTx/>
                <a:uFillTx/>
                <a:latin typeface="宋体" panose="02010600030101010101" pitchFamily="2" charset="-122"/>
                <a:ea typeface="等线" panose="02010600030101010101" pitchFamily="2"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rPr>
              <a:t>圣弗德</a:t>
            </a:r>
          </a:p>
        </p:txBody>
      </p:sp>
      <p:cxnSp>
        <p:nvCxnSpPr>
          <p:cNvPr id="4" name="直线连接符 3"/>
          <p:cNvCxnSpPr/>
          <p:nvPr/>
        </p:nvCxnSpPr>
        <p:spPr>
          <a:xfrm>
            <a:off x="564488" y="2045261"/>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564489" y="6353701"/>
            <a:ext cx="7635757"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90799" y="2045261"/>
            <a:ext cx="7588712"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79511" y="2045261"/>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p:cNvSpPr txBox="1"/>
          <p:nvPr/>
        </p:nvSpPr>
        <p:spPr>
          <a:xfrm>
            <a:off x="323528" y="1772816"/>
            <a:ext cx="902044" cy="830997"/>
          </a:xfrm>
          <a:prstGeom prst="rect">
            <a:avLst/>
          </a:prstGeom>
          <a:noFill/>
        </p:spPr>
        <p:txBody>
          <a:bodyPr wrap="square" rtlCol="0">
            <a:spAutoFit/>
          </a:bodyPr>
          <a:lstStyle/>
          <a:p>
            <a:r>
              <a:rPr kumimoji="1" lang="zh-CN" altLang="en-US" sz="4800" dirty="0">
                <a:solidFill>
                  <a:schemeClr val="accent1">
                    <a:lumMod val="50000"/>
                  </a:schemeClr>
                </a:solidFill>
                <a:latin typeface="FZLanTingHei-EB-GBK" panose="02000000000000000000" pitchFamily="2" charset="-122"/>
                <a:ea typeface="FZLanTingHei-EB-GBK" panose="02000000000000000000" pitchFamily="2" charset="-122"/>
              </a:rPr>
              <a:t>“</a:t>
            </a:r>
          </a:p>
        </p:txBody>
      </p:sp>
      <p:sp>
        <p:nvSpPr>
          <p:cNvPr id="10" name="文本框 9"/>
          <p:cNvSpPr txBox="1"/>
          <p:nvPr/>
        </p:nvSpPr>
        <p:spPr>
          <a:xfrm rot="10800000">
            <a:off x="8013466" y="5725782"/>
            <a:ext cx="797020" cy="830997"/>
          </a:xfrm>
          <a:prstGeom prst="rect">
            <a:avLst/>
          </a:prstGeom>
          <a:noFill/>
        </p:spPr>
        <p:txBody>
          <a:bodyPr wrap="square" rtlCol="0">
            <a:spAutoFit/>
          </a:bodyPr>
          <a:lstStyle/>
          <a:p>
            <a:r>
              <a:rPr kumimoji="1" lang="zh-CN" altLang="en-US" sz="4800" dirty="0">
                <a:solidFill>
                  <a:schemeClr val="accent1">
                    <a:lumMod val="50000"/>
                  </a:schemeClr>
                </a:solidFill>
                <a:latin typeface="FZLanTingHei-EB-GBK" panose="02000000000000000000" pitchFamily="2" charset="-122"/>
                <a:ea typeface="FZLanTingHei-EB-GBK" panose="02000000000000000000" pitchFamily="2" charset="-122"/>
              </a:rPr>
              <a:t>“</a:t>
            </a:r>
          </a:p>
        </p:txBody>
      </p:sp>
      <p:pic>
        <p:nvPicPr>
          <p:cNvPr id="11"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755" y="275939"/>
            <a:ext cx="7256491" cy="486184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08321" y="2627380"/>
            <a:ext cx="4527776" cy="33541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en-US" b="1" dirty="0"/>
              <a:t>约翰</a:t>
            </a:r>
            <a:r>
              <a:rPr kumimoji="0" lang="en-US" altLang="zh-CN" sz="2400" b="0" i="0" u="none" strike="noStrike" kern="0" cap="none" spc="0" normalizeH="0" baseline="0" noProof="0" dirty="0">
                <a:ln>
                  <a:noFill/>
                </a:ln>
                <a:solidFill>
                  <a:prstClr val="black"/>
                </a:solidFill>
                <a:effectLst/>
                <a:uLnTx/>
                <a:uFillTx/>
                <a:latin typeface="宋体" panose="02010600030101010101" pitchFamily="2" charset="-122"/>
                <a:ea typeface="等线" panose="02010600030101010101" pitchFamily="2" charset="-122"/>
                <a:cs typeface="Times New Roman" panose="02020603050405020304" pitchFamily="18" charset="0"/>
              </a:rPr>
              <a:t>•</a:t>
            </a:r>
            <a:r>
              <a:rPr lang="zh-CN" altLang="en-US" b="1" dirty="0"/>
              <a:t>圣弗德教授：</a:t>
            </a:r>
            <a:endParaRPr lang="en-US" altLang="zh-CN" b="1" dirty="0"/>
          </a:p>
          <a:p>
            <a:pPr marL="0" indent="0">
              <a:lnSpc>
                <a:spcPct val="110000"/>
              </a:lnSpc>
              <a:buNone/>
            </a:pPr>
            <a:r>
              <a:rPr lang="zh-CN" altLang="en-US" b="1" dirty="0"/>
              <a:t>“</a:t>
            </a:r>
            <a:r>
              <a:rPr lang="zh-CN" altLang="en-US" dirty="0"/>
              <a:t>在我职业生涯的后期，我做了一件对于康奈尔大学的教授来说似乎不可思议的事，我开始怀疑基本公理</a:t>
            </a:r>
            <a:r>
              <a:rPr lang="en-US" altLang="zh-CN" dirty="0"/>
              <a:t>【</a:t>
            </a:r>
            <a:r>
              <a:rPr lang="zh-CN" altLang="en-US" dirty="0"/>
              <a:t>即：进化论</a:t>
            </a:r>
            <a:r>
              <a:rPr lang="en-US" altLang="zh-CN" dirty="0"/>
              <a:t>】</a:t>
            </a:r>
            <a:r>
              <a:rPr lang="zh-CN" altLang="en-US" b="1" dirty="0"/>
              <a:t>”</a:t>
            </a:r>
            <a:r>
              <a:rPr lang="zh-CN" altLang="en-US" dirty="0"/>
              <a:t>。</a:t>
            </a:r>
          </a:p>
          <a:p>
            <a:pPr marL="0" indent="0">
              <a:lnSpc>
                <a:spcPct val="110000"/>
              </a:lnSpc>
              <a:buNone/>
            </a:pPr>
            <a:endParaRPr lang="en-US" altLang="zh-CN" dirty="0"/>
          </a:p>
        </p:txBody>
      </p:sp>
      <p:cxnSp>
        <p:nvCxnSpPr>
          <p:cNvPr id="4" name="直线连接符 3"/>
          <p:cNvCxnSpPr/>
          <p:nvPr/>
        </p:nvCxnSpPr>
        <p:spPr>
          <a:xfrm>
            <a:off x="698155" y="2045261"/>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35370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045261"/>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045261"/>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突变否决进化</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3" name="图片 5"/>
          <p:cNvPicPr>
            <a:picLocks noChangeAspect="1"/>
          </p:cNvPicPr>
          <p:nvPr/>
        </p:nvPicPr>
        <p:blipFill>
          <a:blip r:embed="rId3"/>
          <a:stretch>
            <a:fillRect/>
          </a:stretch>
        </p:blipFill>
        <p:spPr>
          <a:xfrm>
            <a:off x="5809061" y="1674620"/>
            <a:ext cx="2877744" cy="37938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4"/>
          <a:srcRect l="38822" t="7371" r="20768" b="51298"/>
          <a:stretch>
            <a:fillRect/>
          </a:stretch>
        </p:blipFill>
        <p:spPr>
          <a:xfrm>
            <a:off x="715622" y="1779548"/>
            <a:ext cx="544010" cy="530146"/>
          </a:xfrm>
          <a:prstGeom prst="rect">
            <a:avLst/>
          </a:prstGeom>
        </p:spPr>
      </p:pic>
      <p:pic>
        <p:nvPicPr>
          <p:cNvPr id="14" name="图片 13"/>
          <p:cNvPicPr>
            <a:picLocks noChangeAspect="1"/>
          </p:cNvPicPr>
          <p:nvPr/>
        </p:nvPicPr>
        <p:blipFill rotWithShape="1">
          <a:blip r:embed="rId5"/>
          <a:srcRect l="25549" t="49611" r="34040"/>
          <a:stretch>
            <a:fillRect/>
          </a:stretch>
        </p:blipFill>
        <p:spPr>
          <a:xfrm>
            <a:off x="8018271" y="6025057"/>
            <a:ext cx="544010" cy="646331"/>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08320" y="2192761"/>
            <a:ext cx="5006402" cy="47611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en-US" b="1" dirty="0"/>
              <a:t>约翰</a:t>
            </a:r>
            <a:r>
              <a:rPr lang="en-US" altLang="zh-CN" b="1" dirty="0"/>
              <a:t>•</a:t>
            </a:r>
            <a:r>
              <a:rPr lang="zh-CN" altLang="en-US" b="1" dirty="0"/>
              <a:t>圣弗德教授：</a:t>
            </a:r>
            <a:endParaRPr lang="en-US" altLang="zh-CN" b="1" dirty="0"/>
          </a:p>
          <a:p>
            <a:pPr marL="0" indent="0">
              <a:lnSpc>
                <a:spcPct val="110000"/>
              </a:lnSpc>
              <a:buNone/>
            </a:pPr>
            <a:r>
              <a:rPr lang="zh-CN" altLang="en-US" b="1" dirty="0"/>
              <a:t>“</a:t>
            </a:r>
            <a:r>
              <a:rPr lang="zh-CN" altLang="en-US" dirty="0"/>
              <a:t>我这样做的时候怀着极大的恐惧和不安</a:t>
            </a:r>
            <a:r>
              <a:rPr lang="en-US" altLang="zh-CN" dirty="0"/>
              <a:t>……</a:t>
            </a:r>
            <a:r>
              <a:rPr lang="zh-CN" altLang="en-US" dirty="0"/>
              <a:t>其后果可能不堪设想，甚至可能导致自己被驱逐出学术界。我虽然在自己的专业领域应用遗传学已取得相当的成就和认可，但这样做将意味着冒险</a:t>
            </a:r>
            <a:r>
              <a:rPr lang="en-US" altLang="zh-CN" dirty="0"/>
              <a:t>……</a:t>
            </a:r>
            <a:r>
              <a:rPr lang="zh-CN" altLang="en-US" dirty="0"/>
              <a:t>我该怎么办？</a:t>
            </a:r>
            <a:r>
              <a:rPr lang="zh-CN" altLang="en-US" b="1" dirty="0"/>
              <a:t>”</a:t>
            </a:r>
            <a:endParaRPr lang="en-US" altLang="zh-CN" b="1" dirty="0"/>
          </a:p>
        </p:txBody>
      </p:sp>
      <p:cxnSp>
        <p:nvCxnSpPr>
          <p:cNvPr id="4" name="直线连接符 3"/>
          <p:cNvCxnSpPr/>
          <p:nvPr/>
        </p:nvCxnSpPr>
        <p:spPr>
          <a:xfrm>
            <a:off x="698155" y="2045261"/>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35370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045261"/>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045261"/>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5"/>
          <p:cNvPicPr>
            <a:picLocks noChangeAspect="1"/>
          </p:cNvPicPr>
          <p:nvPr/>
        </p:nvPicPr>
        <p:blipFill>
          <a:blip r:embed="rId3"/>
          <a:stretch>
            <a:fillRect/>
          </a:stretch>
        </p:blipFill>
        <p:spPr>
          <a:xfrm>
            <a:off x="5809061" y="1674620"/>
            <a:ext cx="2877744" cy="37938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突变否决进化</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rotWithShape="1">
          <a:blip r:embed="rId4"/>
          <a:srcRect l="38822" t="7371" r="20768" b="51298"/>
          <a:stretch>
            <a:fillRect/>
          </a:stretch>
        </p:blipFill>
        <p:spPr>
          <a:xfrm>
            <a:off x="715622" y="1779548"/>
            <a:ext cx="544010" cy="530146"/>
          </a:xfrm>
          <a:prstGeom prst="rect">
            <a:avLst/>
          </a:prstGeom>
        </p:spPr>
      </p:pic>
      <p:pic>
        <p:nvPicPr>
          <p:cNvPr id="15" name="图片 14"/>
          <p:cNvPicPr>
            <a:picLocks noChangeAspect="1"/>
          </p:cNvPicPr>
          <p:nvPr/>
        </p:nvPicPr>
        <p:blipFill rotWithShape="1">
          <a:blip r:embed="rId5"/>
          <a:srcRect l="25549" t="49611" r="34040"/>
          <a:stretch>
            <a:fillRect/>
          </a:stretch>
        </p:blipFill>
        <p:spPr>
          <a:xfrm>
            <a:off x="8018271" y="6025057"/>
            <a:ext cx="544010" cy="646331"/>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54157" y="2348880"/>
            <a:ext cx="4293427" cy="33575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en-US" b="1" dirty="0"/>
              <a:t>约翰</a:t>
            </a:r>
            <a:r>
              <a:rPr kumimoji="0" lang="en-US" altLang="zh-CN" sz="2800" b="0" i="0" u="none" strike="noStrike" kern="0" cap="none" spc="0" normalizeH="0" baseline="0" noProof="0" dirty="0">
                <a:ln>
                  <a:noFill/>
                </a:ln>
                <a:solidFill>
                  <a:prstClr val="black"/>
                </a:solidFill>
                <a:effectLst/>
                <a:uLnTx/>
                <a:uFillTx/>
                <a:latin typeface="宋体" panose="02010600030101010101" pitchFamily="2" charset="-122"/>
                <a:ea typeface="等线" panose="02010600030101010101" pitchFamily="2" charset="-122"/>
                <a:cs typeface="Times New Roman" panose="02020603050405020304" pitchFamily="18" charset="0"/>
              </a:rPr>
              <a:t>•</a:t>
            </a:r>
            <a:r>
              <a:rPr lang="zh-CN" altLang="en-US" b="1" dirty="0"/>
              <a:t>圣弗德教授：</a:t>
            </a:r>
            <a:endParaRPr lang="en-US" altLang="zh-CN" b="1" dirty="0"/>
          </a:p>
          <a:p>
            <a:pPr marL="0" indent="0">
              <a:lnSpc>
                <a:spcPct val="110000"/>
              </a:lnSpc>
              <a:buNone/>
            </a:pPr>
            <a:r>
              <a:rPr lang="zh-CN" altLang="en-US" b="1" dirty="0"/>
              <a:t>“</a:t>
            </a:r>
            <a:r>
              <a:rPr lang="zh-CN" altLang="en-US" dirty="0"/>
              <a:t>我进行的每种客观分析都让我确信基本公理</a:t>
            </a:r>
            <a:r>
              <a:rPr lang="en-US" altLang="zh-CN" dirty="0"/>
              <a:t>【</a:t>
            </a:r>
            <a:r>
              <a:rPr lang="zh-CN" altLang="en-US" dirty="0"/>
              <a:t>进化论</a:t>
            </a:r>
            <a:r>
              <a:rPr lang="en-US" altLang="zh-CN" dirty="0"/>
              <a:t>】</a:t>
            </a:r>
            <a:r>
              <a:rPr lang="zh-CN" altLang="en-US" dirty="0"/>
              <a:t>显然是错误的。所以现在，无论会有什么后果，我都要大声地说：‘皇帝没有穿衣服！</a:t>
            </a:r>
            <a:r>
              <a:rPr lang="en-US" altLang="zh-CN" dirty="0"/>
              <a:t>’</a:t>
            </a:r>
            <a:r>
              <a:rPr lang="en-US" altLang="zh-CN" b="1" dirty="0"/>
              <a:t>”</a:t>
            </a:r>
            <a:r>
              <a:rPr lang="en-US" altLang="zh-CN" dirty="0"/>
              <a:t>……</a:t>
            </a:r>
          </a:p>
        </p:txBody>
      </p:sp>
      <p:cxnSp>
        <p:nvCxnSpPr>
          <p:cNvPr id="4" name="直线连接符 3"/>
          <p:cNvCxnSpPr/>
          <p:nvPr/>
        </p:nvCxnSpPr>
        <p:spPr>
          <a:xfrm>
            <a:off x="698155" y="2045261"/>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35370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045261"/>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045261"/>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5"/>
          <p:cNvPicPr>
            <a:picLocks noChangeAspect="1"/>
          </p:cNvPicPr>
          <p:nvPr/>
        </p:nvPicPr>
        <p:blipFill>
          <a:blip r:embed="rId3"/>
          <a:stretch>
            <a:fillRect/>
          </a:stretch>
        </p:blipFill>
        <p:spPr>
          <a:xfrm>
            <a:off x="5809061" y="1674620"/>
            <a:ext cx="2877744" cy="37938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突变否决进化</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rotWithShape="1">
          <a:blip r:embed="rId4"/>
          <a:srcRect l="38822" t="7371" r="20768" b="51298"/>
          <a:stretch>
            <a:fillRect/>
          </a:stretch>
        </p:blipFill>
        <p:spPr>
          <a:xfrm>
            <a:off x="715622" y="1779548"/>
            <a:ext cx="544010" cy="530146"/>
          </a:xfrm>
          <a:prstGeom prst="rect">
            <a:avLst/>
          </a:prstGeom>
        </p:spPr>
      </p:pic>
      <p:pic>
        <p:nvPicPr>
          <p:cNvPr id="15" name="图片 14"/>
          <p:cNvPicPr>
            <a:picLocks noChangeAspect="1"/>
          </p:cNvPicPr>
          <p:nvPr/>
        </p:nvPicPr>
        <p:blipFill rotWithShape="1">
          <a:blip r:embed="rId5"/>
          <a:srcRect l="25549" t="49611" r="34040"/>
          <a:stretch>
            <a:fillRect/>
          </a:stretch>
        </p:blipFill>
        <p:spPr>
          <a:xfrm>
            <a:off x="8018271" y="6025057"/>
            <a:ext cx="544010" cy="646331"/>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08320" y="2627380"/>
            <a:ext cx="5006402" cy="33541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en-US" b="1" dirty="0"/>
              <a:t>约翰</a:t>
            </a:r>
            <a:r>
              <a:rPr kumimoji="0" lang="en-US" altLang="zh-CN" sz="2800" b="0" i="0" u="none" strike="noStrike" kern="0" cap="none" spc="0" normalizeH="0" baseline="0" noProof="0" dirty="0">
                <a:ln>
                  <a:noFill/>
                </a:ln>
                <a:solidFill>
                  <a:prstClr val="black"/>
                </a:solidFill>
                <a:effectLst/>
                <a:uLnTx/>
                <a:uFillTx/>
                <a:latin typeface="宋体" panose="02010600030101010101" pitchFamily="2" charset="-122"/>
                <a:ea typeface="等线" panose="02010600030101010101" pitchFamily="2" charset="-122"/>
                <a:cs typeface="Times New Roman" panose="02020603050405020304" pitchFamily="18" charset="0"/>
              </a:rPr>
              <a:t>•</a:t>
            </a:r>
            <a:r>
              <a:rPr lang="zh-CN" altLang="en-US" b="1" dirty="0"/>
              <a:t>圣弗德教授：</a:t>
            </a:r>
            <a:endParaRPr lang="en-US" altLang="zh-CN" b="1" dirty="0"/>
          </a:p>
          <a:p>
            <a:pPr marL="0" indent="0">
              <a:lnSpc>
                <a:spcPct val="110000"/>
              </a:lnSpc>
              <a:buNone/>
            </a:pPr>
            <a:r>
              <a:rPr lang="zh-CN" altLang="en-US" b="1" dirty="0"/>
              <a:t>“</a:t>
            </a:r>
            <a:r>
              <a:rPr lang="zh-CN" altLang="en-US" dirty="0"/>
              <a:t>人类基因组必会随着时间而退化，认识到这一冷酷的现实</a:t>
            </a:r>
            <a:r>
              <a:rPr lang="en-US" altLang="zh-CN" dirty="0"/>
              <a:t>……</a:t>
            </a:r>
            <a:r>
              <a:rPr lang="zh-CN" altLang="en-US" dirty="0"/>
              <a:t>这应当促使我们每一个人反省：自己对未来的希望是基于什么？</a:t>
            </a:r>
            <a:r>
              <a:rPr lang="zh-CN" altLang="en-US" b="1" dirty="0"/>
              <a:t>”</a:t>
            </a:r>
            <a:endParaRPr lang="zh-CN" altLang="en-US" dirty="0"/>
          </a:p>
        </p:txBody>
      </p:sp>
      <p:cxnSp>
        <p:nvCxnSpPr>
          <p:cNvPr id="4" name="直线连接符 3"/>
          <p:cNvCxnSpPr/>
          <p:nvPr/>
        </p:nvCxnSpPr>
        <p:spPr>
          <a:xfrm>
            <a:off x="698155" y="2045261"/>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35370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2045261"/>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045261"/>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5"/>
          <p:cNvPicPr>
            <a:picLocks noChangeAspect="1"/>
          </p:cNvPicPr>
          <p:nvPr/>
        </p:nvPicPr>
        <p:blipFill>
          <a:blip r:embed="rId3"/>
          <a:stretch>
            <a:fillRect/>
          </a:stretch>
        </p:blipFill>
        <p:spPr>
          <a:xfrm>
            <a:off x="5809061" y="1674620"/>
            <a:ext cx="2877744" cy="37938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突变否决进化</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rotWithShape="1">
          <a:blip r:embed="rId4"/>
          <a:srcRect l="38822" t="7371" r="20768" b="51298"/>
          <a:stretch>
            <a:fillRect/>
          </a:stretch>
        </p:blipFill>
        <p:spPr>
          <a:xfrm>
            <a:off x="715622" y="1779548"/>
            <a:ext cx="544010" cy="530146"/>
          </a:xfrm>
          <a:prstGeom prst="rect">
            <a:avLst/>
          </a:prstGeom>
        </p:spPr>
      </p:pic>
      <p:pic>
        <p:nvPicPr>
          <p:cNvPr id="15" name="图片 14"/>
          <p:cNvPicPr>
            <a:picLocks noChangeAspect="1"/>
          </p:cNvPicPr>
          <p:nvPr/>
        </p:nvPicPr>
        <p:blipFill rotWithShape="1">
          <a:blip r:embed="rId5"/>
          <a:srcRect l="25549" t="49611" r="34040"/>
          <a:stretch>
            <a:fillRect/>
          </a:stretch>
        </p:blipFill>
        <p:spPr>
          <a:xfrm>
            <a:off x="8018271" y="6025057"/>
            <a:ext cx="544010" cy="646331"/>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你对未来的希望是基于什么？</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4152"/>
          <a:stretch>
            <a:fillRect/>
          </a:stretch>
        </p:blipFill>
        <p:spPr>
          <a:xfrm>
            <a:off x="719572" y="1542721"/>
            <a:ext cx="7704856" cy="4896544"/>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txBox="1"/>
          <p:nvPr/>
        </p:nvSpPr>
        <p:spPr>
          <a:xfrm>
            <a:off x="1526874" y="4279243"/>
            <a:ext cx="3303740" cy="21934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dirty="0">
                <a:latin typeface="微软雅黑" panose="020B0503020204020204" pitchFamily="34" charset="-122"/>
                <a:ea typeface="微软雅黑" panose="020B0503020204020204" pitchFamily="34" charset="-122"/>
              </a:rPr>
              <a:t>人类正在走向灭亡；</a:t>
            </a:r>
            <a:endParaRPr lang="en-US" altLang="zh-CN" dirty="0">
              <a:latin typeface="微软雅黑" panose="020B0503020204020204" pitchFamily="34" charset="-122"/>
              <a:ea typeface="微软雅黑" panose="020B0503020204020204" pitchFamily="34" charset="-122"/>
            </a:endParaRPr>
          </a:p>
          <a:p>
            <a:pPr marL="0" indent="0">
              <a:lnSpc>
                <a:spcPct val="100000"/>
              </a:lnSpc>
              <a:buNone/>
            </a:pPr>
            <a:r>
              <a:rPr lang="zh-CN" altLang="en-US" dirty="0">
                <a:latin typeface="微软雅黑" panose="020B0503020204020204" pitchFamily="34" charset="-122"/>
                <a:ea typeface="微软雅黑" panose="020B0503020204020204" pitchFamily="34" charset="-122"/>
              </a:rPr>
              <a:t>物种会慢慢灭亡。</a:t>
            </a:r>
          </a:p>
          <a:p>
            <a:pPr marL="0" indent="0">
              <a:lnSpc>
                <a:spcPct val="100000"/>
              </a:lnSpc>
              <a:buNone/>
            </a:pPr>
            <a:r>
              <a:rPr lang="zh-CN" altLang="en-US" dirty="0">
                <a:latin typeface="微软雅黑" panose="020B0503020204020204" pitchFamily="34" charset="-122"/>
                <a:ea typeface="微软雅黑" panose="020B0503020204020204" pitchFamily="34" charset="-122"/>
              </a:rPr>
              <a:t> 约翰</a:t>
            </a:r>
            <a:r>
              <a:rPr kumimoji="0" lang="en-US" altLang="zh-CN" sz="2800" b="0" i="0" u="none" strike="noStrike" kern="0" cap="none" spc="0" normalizeH="0" baseline="0" noProof="0" dirty="0">
                <a:ln>
                  <a:noFill/>
                </a:ln>
                <a:solidFill>
                  <a:prstClr val="black"/>
                </a:solidFill>
                <a:effectLst/>
                <a:uLnTx/>
                <a:uFillTx/>
                <a:latin typeface="宋体" panose="02010600030101010101" pitchFamily="2" charset="-122"/>
                <a:ea typeface="等线" panose="02010600030101010101" pitchFamily="2"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rPr>
              <a:t>圣弗德</a:t>
            </a:r>
          </a:p>
        </p:txBody>
      </p:sp>
      <p:cxnSp>
        <p:nvCxnSpPr>
          <p:cNvPr id="10" name="直线连接符 9"/>
          <p:cNvCxnSpPr/>
          <p:nvPr/>
        </p:nvCxnSpPr>
        <p:spPr>
          <a:xfrm>
            <a:off x="698155" y="2045261"/>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698156" y="635370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1124465" y="2045261"/>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501448" y="2045261"/>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863" y="476672"/>
            <a:ext cx="3017912" cy="340269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1809" y="476672"/>
            <a:ext cx="2552022" cy="340269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内容占位符 2"/>
          <p:cNvSpPr txBox="1"/>
          <p:nvPr/>
        </p:nvSpPr>
        <p:spPr>
          <a:xfrm>
            <a:off x="5156692" y="4279243"/>
            <a:ext cx="3303740" cy="21934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dirty="0">
                <a:latin typeface="微软雅黑" panose="020B0503020204020204" pitchFamily="34" charset="-122"/>
                <a:ea typeface="微软雅黑" panose="020B0503020204020204" pitchFamily="34" charset="-122"/>
              </a:rPr>
              <a:t>人人都有一死，</a:t>
            </a:r>
          </a:p>
          <a:p>
            <a:pPr marL="0" indent="0">
              <a:lnSpc>
                <a:spcPct val="100000"/>
              </a:lnSpc>
              <a:buNone/>
            </a:pPr>
            <a:r>
              <a:rPr lang="zh-CN" altLang="en-US" dirty="0">
                <a:latin typeface="微软雅黑" panose="020B0503020204020204" pitchFamily="34" charset="-122"/>
                <a:ea typeface="微软雅黑" panose="020B0503020204020204" pitchFamily="34" charset="-122"/>
              </a:rPr>
              <a:t>死后且有审判。</a:t>
            </a:r>
          </a:p>
          <a:p>
            <a:pPr marL="0" indent="0">
              <a:lnSpc>
                <a:spcPct val="100000"/>
              </a:lnSpc>
              <a:buNone/>
            </a:pPr>
            <a:r>
              <a:rPr lang="zh-CN" altLang="en-US" dirty="0">
                <a:latin typeface="微软雅黑" panose="020B0503020204020204" pitchFamily="34" charset="-122"/>
                <a:ea typeface="微软雅黑" panose="020B0503020204020204" pitchFamily="34" charset="-122"/>
              </a:rPr>
              <a:t> 希伯来书</a:t>
            </a:r>
            <a:r>
              <a:rPr lang="en-US" altLang="zh-CN" dirty="0">
                <a:latin typeface="微软雅黑" panose="020B0503020204020204" pitchFamily="34" charset="-122"/>
                <a:ea typeface="微软雅黑" panose="020B0503020204020204" pitchFamily="34" charset="-122"/>
              </a:rPr>
              <a:t>9:27</a:t>
            </a:r>
          </a:p>
        </p:txBody>
      </p:sp>
      <p:pic>
        <p:nvPicPr>
          <p:cNvPr id="18" name="图片 17"/>
          <p:cNvPicPr>
            <a:picLocks noChangeAspect="1"/>
          </p:cNvPicPr>
          <p:nvPr/>
        </p:nvPicPr>
        <p:blipFill rotWithShape="1">
          <a:blip r:embed="rId5"/>
          <a:srcRect l="38822" t="7371" r="20768" b="51298"/>
          <a:stretch>
            <a:fillRect/>
          </a:stretch>
        </p:blipFill>
        <p:spPr>
          <a:xfrm>
            <a:off x="715622" y="1779548"/>
            <a:ext cx="544010" cy="530146"/>
          </a:xfrm>
          <a:prstGeom prst="rect">
            <a:avLst/>
          </a:prstGeom>
        </p:spPr>
      </p:pic>
      <p:pic>
        <p:nvPicPr>
          <p:cNvPr id="19" name="图片 18"/>
          <p:cNvPicPr>
            <a:picLocks noChangeAspect="1"/>
          </p:cNvPicPr>
          <p:nvPr/>
        </p:nvPicPr>
        <p:blipFill rotWithShape="1">
          <a:blip r:embed="rId6"/>
          <a:srcRect l="25549" t="49611" r="34040"/>
          <a:stretch>
            <a:fillRect/>
          </a:stretch>
        </p:blipFill>
        <p:spPr>
          <a:xfrm>
            <a:off x="8018271" y="6025057"/>
            <a:ext cx="544010" cy="646331"/>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线连接符 13"/>
          <p:cNvCxnSpPr/>
          <p:nvPr/>
        </p:nvCxnSpPr>
        <p:spPr>
          <a:xfrm flipH="1">
            <a:off x="698156" y="6137677"/>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19903" t="2390" r="19534" b="61948"/>
          <a:stretch>
            <a:fillRect/>
          </a:stretch>
        </p:blipFill>
        <p:spPr>
          <a:xfrm>
            <a:off x="1244957" y="3997099"/>
            <a:ext cx="6728251" cy="2442166"/>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总结</a:t>
            </a:r>
          </a:p>
        </p:txBody>
      </p:sp>
      <p:cxnSp>
        <p:nvCxnSpPr>
          <p:cNvPr id="13" name="直线连接符 12"/>
          <p:cNvCxnSpPr/>
          <p:nvPr/>
        </p:nvCxnSpPr>
        <p:spPr>
          <a:xfrm>
            <a:off x="698155" y="1829237"/>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p:cNvCxnSpPr/>
          <p:nvPr/>
        </p:nvCxnSpPr>
        <p:spPr>
          <a:xfrm flipH="1">
            <a:off x="1124465" y="1829237"/>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p:nvPr/>
        </p:nvCxnSpPr>
        <p:spPr>
          <a:xfrm>
            <a:off x="8501448" y="1829237"/>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内容占位符 2"/>
          <p:cNvSpPr txBox="1"/>
          <p:nvPr/>
        </p:nvSpPr>
        <p:spPr>
          <a:xfrm>
            <a:off x="1091126" y="1987616"/>
            <a:ext cx="7153280" cy="17899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 人种是进化来的吗？</a:t>
            </a:r>
          </a:p>
        </p:txBody>
      </p:sp>
      <p:sp>
        <p:nvSpPr>
          <p:cNvPr id="3" name="TextBox 3"/>
          <p:cNvSpPr txBox="1"/>
          <p:nvPr/>
        </p:nvSpPr>
        <p:spPr>
          <a:xfrm>
            <a:off x="1349883" y="2715390"/>
            <a:ext cx="6682009"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答：人种不是进化来的，而是从亚当夏娃繁衍来的。</a:t>
            </a:r>
            <a:endParaRPr lang="en-US" altLang="zh-CN" sz="3200" dirty="0">
              <a:latin typeface="微软雅黑" panose="020B0503020204020204" pitchFamily="34" charset="-122"/>
              <a:ea typeface="微软雅黑" panose="020B0503020204020204" pitchFamily="34" charset="-122"/>
            </a:endParaRPr>
          </a:p>
        </p:txBody>
      </p:sp>
      <p:sp>
        <p:nvSpPr>
          <p:cNvPr id="10" name="TextBox 14"/>
          <p:cNvSpPr txBox="1"/>
          <p:nvPr/>
        </p:nvSpPr>
        <p:spPr>
          <a:xfrm>
            <a:off x="1763688" y="4412823"/>
            <a:ext cx="225253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400" b="1" u="none" strike="noStrike" kern="1200" cap="none" spc="0" normalizeH="0" baseline="0" noProof="0" dirty="0">
                <a:ln>
                  <a:noFill/>
                </a:ln>
                <a:solidFill>
                  <a:schemeClr val="accent5">
                    <a:lumMod val="50000"/>
                  </a:schemeClr>
                </a:solidFill>
                <a:effectLst/>
                <a:uLnTx/>
                <a:uFillTx/>
                <a:latin typeface="微软雅黑" panose="020B0503020204020204" pitchFamily="34" charset="-122"/>
                <a:ea typeface="微软雅黑" panose="020B0503020204020204" pitchFamily="34" charset="-122"/>
              </a:rPr>
              <a:t>亚当和夏娃</a:t>
            </a:r>
            <a:endParaRPr kumimoji="0" lang="en-US" sz="2400" b="1" u="none" strike="noStrike" kern="1200" cap="none" spc="0" normalizeH="0" baseline="0" noProof="0" dirty="0">
              <a:ln>
                <a:noFill/>
              </a:ln>
              <a:solidFill>
                <a:schemeClr val="accent5">
                  <a:lumMod val="50000"/>
                </a:schemeClr>
              </a:solidFill>
              <a:effectLst/>
              <a:uLnTx/>
              <a:uFillTx/>
              <a:latin typeface="微软雅黑" panose="020B0503020204020204" pitchFamily="34" charset="-122"/>
              <a:ea typeface="微软雅黑" panose="020B0503020204020204" pitchFamily="34" charset="-122"/>
            </a:endParaRPr>
          </a:p>
        </p:txBody>
      </p:sp>
      <p:sp>
        <p:nvSpPr>
          <p:cNvPr id="11" name="TextBox 15"/>
          <p:cNvSpPr txBox="1"/>
          <p:nvPr/>
        </p:nvSpPr>
        <p:spPr>
          <a:xfrm>
            <a:off x="1244957" y="5509758"/>
            <a:ext cx="1166803"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400" b="1" u="none" strike="noStrike" kern="1200" cap="none" spc="0" normalizeH="0" baseline="0" noProof="0" dirty="0">
                <a:ln>
                  <a:noFill/>
                </a:ln>
                <a:solidFill>
                  <a:schemeClr val="accent5">
                    <a:lumMod val="50000"/>
                  </a:schemeClr>
                </a:solidFill>
                <a:effectLst/>
                <a:uLnTx/>
                <a:uFillTx/>
                <a:latin typeface="微软雅黑" panose="020B0503020204020204" pitchFamily="34" charset="-122"/>
                <a:ea typeface="微软雅黑" panose="020B0503020204020204" pitchFamily="34" charset="-122"/>
              </a:rPr>
              <a:t>洪水前</a:t>
            </a:r>
            <a:endParaRPr kumimoji="0" lang="en-US" altLang="zh-CN" sz="2400" b="1" u="none" strike="noStrike" kern="1200" cap="none" spc="0" normalizeH="0" baseline="0" noProof="0" dirty="0">
              <a:ln>
                <a:noFill/>
              </a:ln>
              <a:solidFill>
                <a:schemeClr val="accent5">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400" b="1" u="none" strike="noStrike" kern="1200" cap="none" spc="0" normalizeH="0" baseline="0" noProof="0" dirty="0">
                <a:ln>
                  <a:noFill/>
                </a:ln>
                <a:solidFill>
                  <a:schemeClr val="accent5">
                    <a:lumMod val="50000"/>
                  </a:schemeClr>
                </a:solidFill>
                <a:effectLst/>
                <a:uLnTx/>
                <a:uFillTx/>
                <a:latin typeface="微软雅黑" panose="020B0503020204020204" pitchFamily="34" charset="-122"/>
                <a:ea typeface="微软雅黑" panose="020B0503020204020204" pitchFamily="34" charset="-122"/>
              </a:rPr>
              <a:t>人类</a:t>
            </a:r>
            <a:endParaRPr kumimoji="0" lang="en-US" sz="2400" b="1" u="none" strike="noStrike" kern="1200" cap="none" spc="0" normalizeH="0" baseline="0" noProof="0" dirty="0">
              <a:ln>
                <a:noFill/>
              </a:ln>
              <a:solidFill>
                <a:schemeClr val="accent5">
                  <a:lumMod val="50000"/>
                </a:schemeClr>
              </a:solidFill>
              <a:effectLst/>
              <a:uLnTx/>
              <a:uFillTx/>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rotWithShape="1">
          <a:blip r:embed="rId4"/>
          <a:srcRect l="38822" t="7371" r="20768" b="51298"/>
          <a:stretch>
            <a:fillRect/>
          </a:stretch>
        </p:blipFill>
        <p:spPr>
          <a:xfrm>
            <a:off x="715622" y="1556792"/>
            <a:ext cx="544010" cy="530146"/>
          </a:xfrm>
          <a:prstGeom prst="rect">
            <a:avLst/>
          </a:prstGeom>
        </p:spPr>
      </p:pic>
      <p:pic>
        <p:nvPicPr>
          <p:cNvPr id="21" name="图片 20"/>
          <p:cNvPicPr>
            <a:picLocks noChangeAspect="1"/>
          </p:cNvPicPr>
          <p:nvPr/>
        </p:nvPicPr>
        <p:blipFill rotWithShape="1">
          <a:blip r:embed="rId5"/>
          <a:srcRect l="25549" t="49611" r="34040"/>
          <a:stretch>
            <a:fillRect/>
          </a:stretch>
        </p:blipFill>
        <p:spPr>
          <a:xfrm>
            <a:off x="8018271" y="5802301"/>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899592" y="3429000"/>
            <a:ext cx="4258085" cy="2229439"/>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答：</a:t>
            </a:r>
            <a:r>
              <a:rPr lang="zh-CN" altLang="zh-CN" sz="2800" dirty="0">
                <a:latin typeface="微软雅黑" panose="020B0503020204020204" pitchFamily="34" charset="-122"/>
                <a:ea typeface="微软雅黑" panose="020B0503020204020204" pitchFamily="34" charset="-122"/>
              </a:rPr>
              <a:t>人种是在地域隔离的作用下，通过亚当夏娃基因的</a:t>
            </a:r>
            <a:r>
              <a:rPr lang="zh-CN" altLang="en-US" sz="2800" dirty="0">
                <a:latin typeface="微软雅黑" panose="020B0503020204020204" pitchFamily="34" charset="-122"/>
                <a:ea typeface="微软雅黑" panose="020B0503020204020204" pitchFamily="34" charset="-122"/>
              </a:rPr>
              <a:t>重新组合和自然选择</a:t>
            </a:r>
            <a:r>
              <a:rPr lang="zh-CN" altLang="zh-CN" sz="2800" dirty="0">
                <a:latin typeface="微软雅黑" panose="020B0503020204020204" pitchFamily="34" charset="-122"/>
                <a:ea typeface="微软雅黑" panose="020B0503020204020204" pitchFamily="34" charset="-122"/>
              </a:rPr>
              <a:t>，产生了族群的固定特征形成的。</a:t>
            </a:r>
            <a:endParaRPr lang="en-US" altLang="zh-CN" sz="2800" dirty="0">
              <a:latin typeface="微软雅黑" panose="020B0503020204020204" pitchFamily="34" charset="-122"/>
              <a:ea typeface="微软雅黑" panose="020B0503020204020204" pitchFamily="34" charset="-122"/>
            </a:endParaRPr>
          </a:p>
        </p:txBody>
      </p:sp>
      <p:cxnSp>
        <p:nvCxnSpPr>
          <p:cNvPr id="13" name="直线连接符 12"/>
          <p:cNvCxnSpPr/>
          <p:nvPr/>
        </p:nvCxnSpPr>
        <p:spPr>
          <a:xfrm>
            <a:off x="698155" y="1829237"/>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p:cNvCxnSpPr/>
          <p:nvPr/>
        </p:nvCxnSpPr>
        <p:spPr>
          <a:xfrm flipH="1">
            <a:off x="698156" y="6137677"/>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p:cNvCxnSpPr/>
          <p:nvPr/>
        </p:nvCxnSpPr>
        <p:spPr>
          <a:xfrm flipH="1">
            <a:off x="1124465" y="1829237"/>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p:nvPr/>
        </p:nvCxnSpPr>
        <p:spPr>
          <a:xfrm>
            <a:off x="8501448" y="1829237"/>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9" name="Picture 2" descr="A&amp;E geneticVariation"/>
          <p:cNvPicPr>
            <a:picLocks noChangeAspect="1" noChangeArrowheads="1"/>
          </p:cNvPicPr>
          <p:nvPr/>
        </p:nvPicPr>
        <p:blipFill>
          <a:blip r:embed="rId3" cstate="print"/>
          <a:srcRect/>
          <a:stretch>
            <a:fillRect/>
          </a:stretch>
        </p:blipFill>
        <p:spPr>
          <a:xfrm>
            <a:off x="5234838" y="1924610"/>
            <a:ext cx="3955685" cy="40774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 Box 6"/>
          <p:cNvSpPr txBox="1">
            <a:spLocks noChangeArrowheads="1"/>
          </p:cNvSpPr>
          <p:nvPr/>
        </p:nvSpPr>
        <p:spPr bwMode="auto">
          <a:xfrm>
            <a:off x="4906083" y="2212642"/>
            <a:ext cx="283426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zh-CN" altLang="en-US" sz="24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亚当和夏娃</a:t>
            </a:r>
            <a:endParaRPr lang="en-US" sz="24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Text Box 6"/>
          <p:cNvSpPr txBox="1">
            <a:spLocks noChangeArrowheads="1"/>
          </p:cNvSpPr>
          <p:nvPr/>
        </p:nvSpPr>
        <p:spPr bwMode="auto">
          <a:xfrm>
            <a:off x="4990856" y="5236204"/>
            <a:ext cx="284950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基因重组</a:t>
            </a:r>
            <a:endParaRPr 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内容占位符 2"/>
          <p:cNvSpPr txBox="1"/>
          <p:nvPr/>
        </p:nvSpPr>
        <p:spPr>
          <a:xfrm>
            <a:off x="966679" y="2374971"/>
            <a:ext cx="3955683" cy="7195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 人种是怎么形成的？</a:t>
            </a:r>
          </a:p>
        </p:txBody>
      </p:sp>
      <p:sp>
        <p:nvSpPr>
          <p:cNvPr id="23"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总结</a:t>
            </a:r>
          </a:p>
        </p:txBody>
      </p:sp>
      <p:pic>
        <p:nvPicPr>
          <p:cNvPr id="24" name="图片 23"/>
          <p:cNvPicPr>
            <a:picLocks noChangeAspect="1"/>
          </p:cNvPicPr>
          <p:nvPr/>
        </p:nvPicPr>
        <p:blipFill rotWithShape="1">
          <a:blip r:embed="rId4"/>
          <a:srcRect l="38822" t="7371" r="20768" b="51298"/>
          <a:stretch>
            <a:fillRect/>
          </a:stretch>
        </p:blipFill>
        <p:spPr>
          <a:xfrm>
            <a:off x="715622" y="1556792"/>
            <a:ext cx="544010" cy="530146"/>
          </a:xfrm>
          <a:prstGeom prst="rect">
            <a:avLst/>
          </a:prstGeom>
        </p:spPr>
      </p:pic>
      <p:pic>
        <p:nvPicPr>
          <p:cNvPr id="25" name="图片 24"/>
          <p:cNvPicPr>
            <a:picLocks noChangeAspect="1"/>
          </p:cNvPicPr>
          <p:nvPr/>
        </p:nvPicPr>
        <p:blipFill rotWithShape="1">
          <a:blip r:embed="rId5"/>
          <a:srcRect l="25549" t="49611" r="34040"/>
          <a:stretch>
            <a:fillRect/>
          </a:stretch>
        </p:blipFill>
        <p:spPr>
          <a:xfrm>
            <a:off x="8018271" y="5802301"/>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935153" y="3429000"/>
            <a:ext cx="4239846"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答：该隐是和自己的亲姐妹结的婚。</a:t>
            </a:r>
            <a:endParaRPr lang="en-US" altLang="zh-CN" sz="3200" dirty="0">
              <a:latin typeface="微软雅黑" panose="020B0503020204020204" pitchFamily="34" charset="-122"/>
              <a:ea typeface="微软雅黑" panose="020B0503020204020204" pitchFamily="34" charset="-122"/>
            </a:endParaRPr>
          </a:p>
        </p:txBody>
      </p:sp>
      <p:cxnSp>
        <p:nvCxnSpPr>
          <p:cNvPr id="13" name="直线连接符 12"/>
          <p:cNvCxnSpPr/>
          <p:nvPr/>
        </p:nvCxnSpPr>
        <p:spPr>
          <a:xfrm>
            <a:off x="698155" y="1829237"/>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p:cNvCxnSpPr/>
          <p:nvPr/>
        </p:nvCxnSpPr>
        <p:spPr>
          <a:xfrm flipH="1">
            <a:off x="698156" y="6137677"/>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p:cNvCxnSpPr/>
          <p:nvPr/>
        </p:nvCxnSpPr>
        <p:spPr>
          <a:xfrm flipH="1">
            <a:off x="1124465" y="1829237"/>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p:nvPr/>
        </p:nvCxnSpPr>
        <p:spPr>
          <a:xfrm>
            <a:off x="8501448" y="1829237"/>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内容占位符 2"/>
          <p:cNvSpPr txBox="1"/>
          <p:nvPr/>
        </p:nvSpPr>
        <p:spPr>
          <a:xfrm>
            <a:off x="884993" y="2204865"/>
            <a:ext cx="4119056" cy="7920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 该隐是和谁结的婚？</a:t>
            </a:r>
          </a:p>
        </p:txBody>
      </p:sp>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23018" r="19274"/>
          <a:stretch>
            <a:fillRect/>
          </a:stretch>
        </p:blipFill>
        <p:spPr>
          <a:xfrm>
            <a:off x="5416587" y="1509770"/>
            <a:ext cx="3389335" cy="430951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总结</a:t>
            </a:r>
          </a:p>
        </p:txBody>
      </p:sp>
      <p:pic>
        <p:nvPicPr>
          <p:cNvPr id="20" name="图片 19"/>
          <p:cNvPicPr>
            <a:picLocks noChangeAspect="1"/>
          </p:cNvPicPr>
          <p:nvPr/>
        </p:nvPicPr>
        <p:blipFill rotWithShape="1">
          <a:blip r:embed="rId4"/>
          <a:srcRect l="38822" t="7371" r="20768" b="51298"/>
          <a:stretch>
            <a:fillRect/>
          </a:stretch>
        </p:blipFill>
        <p:spPr>
          <a:xfrm>
            <a:off x="715622" y="1556792"/>
            <a:ext cx="544010" cy="530146"/>
          </a:xfrm>
          <a:prstGeom prst="rect">
            <a:avLst/>
          </a:prstGeom>
        </p:spPr>
      </p:pic>
      <p:pic>
        <p:nvPicPr>
          <p:cNvPr id="21" name="图片 20"/>
          <p:cNvPicPr>
            <a:picLocks noChangeAspect="1"/>
          </p:cNvPicPr>
          <p:nvPr/>
        </p:nvPicPr>
        <p:blipFill rotWithShape="1">
          <a:blip r:embed="rId5"/>
          <a:srcRect l="25549" t="49611" r="34040"/>
          <a:stretch>
            <a:fillRect/>
          </a:stretch>
        </p:blipFill>
        <p:spPr>
          <a:xfrm>
            <a:off x="8018271" y="5802301"/>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908217" y="3068960"/>
            <a:ext cx="7580871" cy="332398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答：</a:t>
            </a:r>
            <a:r>
              <a:rPr lang="zh-CN" altLang="zh-CN" sz="2800" dirty="0">
                <a:latin typeface="微软雅黑" panose="020B0503020204020204" pitchFamily="34" charset="-122"/>
                <a:ea typeface="微软雅黑" panose="020B0503020204020204" pitchFamily="34" charset="-122"/>
              </a:rPr>
              <a:t>因为神创造亚当夏娃的时候，一切都甚好！在世界早期，人类基因组几乎没有突变，所以近亲结婚不是问题。</a:t>
            </a:r>
            <a:endParaRPr lang="en-US" altLang="zh-CN" sz="2800" dirty="0">
              <a:latin typeface="微软雅黑" panose="020B0503020204020204" pitchFamily="34" charset="-122"/>
              <a:ea typeface="微软雅黑" panose="020B0503020204020204" pitchFamily="34" charset="-122"/>
            </a:endParaRPr>
          </a:p>
          <a:p>
            <a:endParaRPr lang="en-US" altLang="zh-CN" sz="1400" dirty="0">
              <a:latin typeface="微软雅黑" panose="020B0503020204020204" pitchFamily="34" charset="-122"/>
              <a:ea typeface="微软雅黑" panose="020B0503020204020204" pitchFamily="34" charset="-122"/>
            </a:endParaRPr>
          </a:p>
          <a:p>
            <a:r>
              <a:rPr lang="zh-CN" altLang="zh-CN" sz="2800" dirty="0">
                <a:latin typeface="微软雅黑" panose="020B0503020204020204" pitchFamily="34" charset="-122"/>
                <a:ea typeface="微软雅黑" panose="020B0503020204020204" pitchFamily="34" charset="-122"/>
              </a:rPr>
              <a:t>后来由于基因突变，近亲结婚的夫妻双方有太多</a:t>
            </a:r>
            <a:r>
              <a:rPr lang="zh-CN" altLang="zh-CN" sz="2800">
                <a:latin typeface="微软雅黑" panose="020B0503020204020204" pitchFamily="34" charset="-122"/>
                <a:ea typeface="微软雅黑" panose="020B0503020204020204" pitchFamily="34" charset="-122"/>
              </a:rPr>
              <a:t>相似的有害</a:t>
            </a:r>
            <a:r>
              <a:rPr lang="zh-CN" altLang="en-US" sz="2800">
                <a:latin typeface="微软雅黑" panose="020B0503020204020204" pitchFamily="34" charset="-122"/>
                <a:ea typeface="微软雅黑" panose="020B0503020204020204" pitchFamily="34" charset="-122"/>
              </a:rPr>
              <a:t>的隐性</a:t>
            </a:r>
            <a:r>
              <a:rPr lang="zh-CN" altLang="zh-CN" sz="2800">
                <a:latin typeface="微软雅黑" panose="020B0503020204020204" pitchFamily="34" charset="-122"/>
                <a:ea typeface="微软雅黑" panose="020B0503020204020204" pitchFamily="34" charset="-122"/>
              </a:rPr>
              <a:t>基因会</a:t>
            </a:r>
            <a:r>
              <a:rPr lang="zh-CN" altLang="en-US" sz="2800">
                <a:latin typeface="微软雅黑" panose="020B0503020204020204" pitchFamily="34" charset="-122"/>
                <a:ea typeface="微软雅黑" panose="020B0503020204020204" pitchFamily="34" charset="-122"/>
              </a:rPr>
              <a:t>表达出来</a:t>
            </a:r>
            <a:r>
              <a:rPr lang="zh-CN" altLang="zh-CN" sz="2800">
                <a:latin typeface="微软雅黑" panose="020B0503020204020204" pitchFamily="34" charset="-122"/>
                <a:ea typeface="微软雅黑" panose="020B0503020204020204" pitchFamily="34" charset="-122"/>
              </a:rPr>
              <a:t>，</a:t>
            </a:r>
            <a:r>
              <a:rPr lang="zh-CN" altLang="zh-CN" sz="2800" dirty="0">
                <a:latin typeface="微软雅黑" panose="020B0503020204020204" pitchFamily="34" charset="-122"/>
                <a:ea typeface="微软雅黑" panose="020B0503020204020204" pitchFamily="34" charset="-122"/>
              </a:rPr>
              <a:t>导致他们先天畸形、患上遗传病甚至夭折，所以今天近亲结婚被禁止。</a:t>
            </a:r>
          </a:p>
        </p:txBody>
      </p:sp>
      <p:cxnSp>
        <p:nvCxnSpPr>
          <p:cNvPr id="13" name="直线连接符 12"/>
          <p:cNvCxnSpPr/>
          <p:nvPr/>
        </p:nvCxnSpPr>
        <p:spPr>
          <a:xfrm>
            <a:off x="698155" y="1829237"/>
            <a:ext cx="0" cy="463704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p:cNvCxnSpPr/>
          <p:nvPr/>
        </p:nvCxnSpPr>
        <p:spPr>
          <a:xfrm flipH="1">
            <a:off x="698156" y="646628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p:cNvCxnSpPr/>
          <p:nvPr/>
        </p:nvCxnSpPr>
        <p:spPr>
          <a:xfrm flipH="1">
            <a:off x="1124465" y="1829237"/>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p:nvPr/>
        </p:nvCxnSpPr>
        <p:spPr>
          <a:xfrm>
            <a:off x="8501448" y="1829237"/>
            <a:ext cx="0" cy="463704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内容占位符 2"/>
          <p:cNvSpPr txBox="1"/>
          <p:nvPr/>
        </p:nvSpPr>
        <p:spPr>
          <a:xfrm>
            <a:off x="966679" y="1988840"/>
            <a:ext cx="7284550" cy="13604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为什么近亲结婚在世界早期不是问题，在今天却被禁止？</a:t>
            </a:r>
          </a:p>
        </p:txBody>
      </p:sp>
      <p:sp>
        <p:nvSpPr>
          <p:cNvPr id="11"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总结</a:t>
            </a:r>
          </a:p>
        </p:txBody>
      </p:sp>
      <p:pic>
        <p:nvPicPr>
          <p:cNvPr id="19" name="图片 18"/>
          <p:cNvPicPr>
            <a:picLocks noChangeAspect="1"/>
          </p:cNvPicPr>
          <p:nvPr/>
        </p:nvPicPr>
        <p:blipFill rotWithShape="1">
          <a:blip r:embed="rId3"/>
          <a:srcRect l="38822" t="7371" r="20768" b="51298"/>
          <a:stretch>
            <a:fillRect/>
          </a:stretch>
        </p:blipFill>
        <p:spPr>
          <a:xfrm>
            <a:off x="715622" y="1556792"/>
            <a:ext cx="544010" cy="530146"/>
          </a:xfrm>
          <a:prstGeom prst="rect">
            <a:avLst/>
          </a:prstGeom>
        </p:spPr>
      </p:pic>
      <p:pic>
        <p:nvPicPr>
          <p:cNvPr id="20" name="图片 19"/>
          <p:cNvPicPr>
            <a:picLocks noChangeAspect="1"/>
          </p:cNvPicPr>
          <p:nvPr/>
        </p:nvPicPr>
        <p:blipFill rotWithShape="1">
          <a:blip r:embed="rId4"/>
          <a:srcRect l="25549" t="49611" r="34040"/>
          <a:stretch>
            <a:fillRect/>
          </a:stretch>
        </p:blipFill>
        <p:spPr>
          <a:xfrm>
            <a:off x="8018271" y="6143115"/>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908218" y="4077080"/>
            <a:ext cx="3859983"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答：整个人类基因组在退化，人类在走向灭亡。</a:t>
            </a:r>
            <a:endParaRPr lang="en-US" altLang="zh-CN" sz="3200" dirty="0">
              <a:latin typeface="微软雅黑" panose="020B0503020204020204" pitchFamily="34" charset="-122"/>
              <a:ea typeface="微软雅黑" panose="020B0503020204020204" pitchFamily="34" charset="-122"/>
            </a:endParaRPr>
          </a:p>
        </p:txBody>
      </p:sp>
      <p:cxnSp>
        <p:nvCxnSpPr>
          <p:cNvPr id="13" name="直线连接符 12"/>
          <p:cNvCxnSpPr/>
          <p:nvPr/>
        </p:nvCxnSpPr>
        <p:spPr>
          <a:xfrm>
            <a:off x="698155" y="1829237"/>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p:cNvCxnSpPr/>
          <p:nvPr/>
        </p:nvCxnSpPr>
        <p:spPr>
          <a:xfrm flipH="1">
            <a:off x="698156" y="6137677"/>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p:cNvCxnSpPr/>
          <p:nvPr/>
        </p:nvCxnSpPr>
        <p:spPr>
          <a:xfrm flipH="1">
            <a:off x="1124465" y="1829237"/>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p:nvPr/>
        </p:nvCxnSpPr>
        <p:spPr>
          <a:xfrm>
            <a:off x="8501448" y="1829237"/>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内容占位符 2"/>
          <p:cNvSpPr txBox="1"/>
          <p:nvPr/>
        </p:nvSpPr>
        <p:spPr>
          <a:xfrm>
            <a:off x="812519" y="2494794"/>
            <a:ext cx="3955683" cy="13227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 人类基因组是在进化还是在退化？</a:t>
            </a:r>
          </a:p>
          <a:p>
            <a:pPr marL="0" indent="0">
              <a:lnSpc>
                <a:spcPct val="100000"/>
              </a:lnSpc>
              <a:buNone/>
            </a:pPr>
            <a:endParaRPr lang="zh-CN" altLang="en-US"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6725" y="2585699"/>
            <a:ext cx="4107275" cy="257106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总结</a:t>
            </a:r>
          </a:p>
        </p:txBody>
      </p:sp>
      <p:pic>
        <p:nvPicPr>
          <p:cNvPr id="20" name="图片 19"/>
          <p:cNvPicPr>
            <a:picLocks noChangeAspect="1"/>
          </p:cNvPicPr>
          <p:nvPr/>
        </p:nvPicPr>
        <p:blipFill rotWithShape="1">
          <a:blip r:embed="rId4"/>
          <a:srcRect l="38822" t="7371" r="20768" b="51298"/>
          <a:stretch>
            <a:fillRect/>
          </a:stretch>
        </p:blipFill>
        <p:spPr>
          <a:xfrm>
            <a:off x="715622" y="1556792"/>
            <a:ext cx="544010" cy="530146"/>
          </a:xfrm>
          <a:prstGeom prst="rect">
            <a:avLst/>
          </a:prstGeom>
        </p:spPr>
      </p:pic>
      <p:pic>
        <p:nvPicPr>
          <p:cNvPr id="21" name="图片 20"/>
          <p:cNvPicPr>
            <a:picLocks noChangeAspect="1"/>
          </p:cNvPicPr>
          <p:nvPr/>
        </p:nvPicPr>
        <p:blipFill rotWithShape="1">
          <a:blip r:embed="rId5"/>
          <a:srcRect l="25549" t="49611" r="34040"/>
          <a:stretch>
            <a:fillRect/>
          </a:stretch>
        </p:blipFill>
        <p:spPr>
          <a:xfrm>
            <a:off x="8018271" y="5802301"/>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277793" y="521142"/>
            <a:ext cx="9144000" cy="6834289"/>
          </a:xfrm>
          <a:prstGeom prst="rect">
            <a:avLst/>
          </a:prstGeom>
        </p:spPr>
      </p:pic>
      <p:sp>
        <p:nvSpPr>
          <p:cNvPr id="4" name="文本框 3"/>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tx2">
                    <a:lumMod val="50000"/>
                  </a:schemeClr>
                </a:solidFill>
                <a:latin typeface="微软雅黑" panose="020B0503020204020204" pitchFamily="34" charset="-122"/>
                <a:ea typeface="微软雅黑" panose="020B0503020204020204" pitchFamily="34" charset="-122"/>
              </a:rPr>
              <a:t>下节课</a:t>
            </a:r>
            <a:endParaRPr kumimoji="1" lang="en-US" altLang="zh-CN" sz="3200" b="1" dirty="0">
              <a:solidFill>
                <a:schemeClr val="tx2">
                  <a:lumMod val="50000"/>
                </a:schemeClr>
              </a:solidFill>
              <a:latin typeface="微软雅黑" panose="020B0503020204020204" pitchFamily="34" charset="-122"/>
              <a:ea typeface="微软雅黑" panose="020B0503020204020204" pitchFamily="34" charset="-122"/>
            </a:endParaRPr>
          </a:p>
          <a:p>
            <a:pPr algn="ctr"/>
            <a:r>
              <a:rPr kumimoji="1" lang="zh-CN" altLang="en-US" sz="3200" b="1" dirty="0">
                <a:solidFill>
                  <a:schemeClr val="tx2">
                    <a:lumMod val="50000"/>
                  </a:schemeClr>
                </a:solidFill>
                <a:latin typeface="微软雅黑" panose="020B0503020204020204" pitchFamily="34" charset="-122"/>
                <a:ea typeface="微软雅黑" panose="020B0503020204020204" pitchFamily="34" charset="-122"/>
              </a:rPr>
              <a:t>再见！</a:t>
            </a:r>
            <a:endParaRPr kumimoji="1" lang="en-US" altLang="zh-CN" sz="3200" b="1" dirty="0">
              <a:solidFill>
                <a:schemeClr val="tx2">
                  <a:lumMod val="50000"/>
                </a:schemeClr>
              </a:solidFill>
              <a:latin typeface="微软雅黑" panose="020B0503020204020204" pitchFamily="34" charset="-122"/>
              <a:ea typeface="微软雅黑" panose="020B0503020204020204" pitchFamily="34" charset="-122"/>
            </a:endParaRPr>
          </a:p>
          <a:p>
            <a:pPr algn="ctr"/>
            <a:endParaRPr kumimoji="1" lang="zh-CN" altLang="en-US" sz="3200" b="1" dirty="0">
              <a:solidFill>
                <a:schemeClr val="tx2">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作业</a:t>
            </a:r>
          </a:p>
        </p:txBody>
      </p:sp>
      <p:cxnSp>
        <p:nvCxnSpPr>
          <p:cNvPr id="13" name="直线连接符 12"/>
          <p:cNvCxnSpPr/>
          <p:nvPr/>
        </p:nvCxnSpPr>
        <p:spPr>
          <a:xfrm>
            <a:off x="698155" y="1829237"/>
            <a:ext cx="0" cy="43029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p:cNvCxnSpPr/>
          <p:nvPr/>
        </p:nvCxnSpPr>
        <p:spPr>
          <a:xfrm flipH="1">
            <a:off x="698156" y="6137677"/>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p:cNvCxnSpPr/>
          <p:nvPr/>
        </p:nvCxnSpPr>
        <p:spPr>
          <a:xfrm flipH="1">
            <a:off x="1124465" y="1829237"/>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p:nvPr/>
        </p:nvCxnSpPr>
        <p:spPr>
          <a:xfrm>
            <a:off x="8501448" y="1829237"/>
            <a:ext cx="0" cy="4192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内容占位符 2"/>
          <p:cNvSpPr txBox="1"/>
          <p:nvPr/>
        </p:nvSpPr>
        <p:spPr>
          <a:xfrm>
            <a:off x="1165175" y="4350054"/>
            <a:ext cx="6873685" cy="21968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dirty="0">
                <a:latin typeface="+mn-ea"/>
              </a:rPr>
              <a:t>完成课后习题：</a:t>
            </a:r>
            <a:endParaRPr lang="en-US" altLang="zh-CN" dirty="0">
              <a:latin typeface="+mn-ea"/>
            </a:endParaRPr>
          </a:p>
          <a:p>
            <a:pPr marL="0" indent="0" algn="ctr">
              <a:lnSpc>
                <a:spcPct val="100000"/>
              </a:lnSpc>
              <a:buNone/>
            </a:pPr>
            <a:r>
              <a:rPr lang="zh-CN" altLang="en-US" dirty="0">
                <a:latin typeface="+mn-ea"/>
              </a:rPr>
              <a:t>种族歧视的根由和后果是什么？</a:t>
            </a:r>
          </a:p>
          <a:p>
            <a:pPr marL="0" indent="0" algn="ctr">
              <a:lnSpc>
                <a:spcPct val="100000"/>
              </a:lnSpc>
              <a:buNone/>
            </a:pPr>
            <a:endParaRPr lang="zh-CN" altLang="en-US" dirty="0">
              <a:latin typeface="+mn-ea"/>
            </a:endParaRPr>
          </a:p>
          <a:p>
            <a:pPr marL="0" indent="0" algn="ctr">
              <a:lnSpc>
                <a:spcPct val="100000"/>
              </a:lnSpc>
              <a:buNone/>
            </a:pPr>
            <a:endParaRPr lang="zh-CN" altLang="en-US" dirty="0">
              <a:latin typeface="+mn-ea"/>
            </a:endParaRPr>
          </a:p>
          <a:p>
            <a:pPr marL="0" indent="0" algn="ctr">
              <a:lnSpc>
                <a:spcPct val="100000"/>
              </a:lnSpc>
              <a:buNone/>
            </a:pPr>
            <a:endParaRPr lang="zh-CN" altLang="en-US" dirty="0">
              <a:latin typeface="+mn-ea"/>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259"/>
          <a:stretch>
            <a:fillRect/>
          </a:stretch>
        </p:blipFill>
        <p:spPr>
          <a:xfrm>
            <a:off x="3016250" y="2202392"/>
            <a:ext cx="3111500" cy="189913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4"/>
          <a:srcRect l="38822" t="7371" r="20768" b="51298"/>
          <a:stretch>
            <a:fillRect/>
          </a:stretch>
        </p:blipFill>
        <p:spPr>
          <a:xfrm>
            <a:off x="715622" y="1556792"/>
            <a:ext cx="544010" cy="530146"/>
          </a:xfrm>
          <a:prstGeom prst="rect">
            <a:avLst/>
          </a:prstGeom>
        </p:spPr>
      </p:pic>
      <p:pic>
        <p:nvPicPr>
          <p:cNvPr id="19" name="图片 18"/>
          <p:cNvPicPr>
            <a:picLocks noChangeAspect="1"/>
          </p:cNvPicPr>
          <p:nvPr/>
        </p:nvPicPr>
        <p:blipFill rotWithShape="1">
          <a:blip r:embed="rId5"/>
          <a:srcRect l="25549" t="49611" r="34040"/>
          <a:stretch>
            <a:fillRect/>
          </a:stretch>
        </p:blipFill>
        <p:spPr>
          <a:xfrm>
            <a:off x="8018271" y="5802301"/>
            <a:ext cx="544010" cy="646331"/>
          </a:xfrm>
          <a:prstGeom prst="rect">
            <a:avLst/>
          </a:prstGeom>
        </p:spPr>
      </p:pic>
    </p:spTree>
  </p:cSld>
  <p:clrMapOvr>
    <a:masterClrMapping/>
  </p:clrMapOvr>
</p:sld>
</file>

<file path=ppt/theme/theme1.xml><?xml version="1.0" encoding="utf-8"?>
<a:theme xmlns:a="http://schemas.openxmlformats.org/drawingml/2006/main" name="2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TM02900743[[fn=环保]]</Template>
  <TotalTime>0</TotalTime>
  <Words>7446</Words>
  <Application>Microsoft Macintosh PowerPoint</Application>
  <PresentationFormat>全屏显示(4:3)</PresentationFormat>
  <Paragraphs>334</Paragraphs>
  <Slides>65</Slides>
  <Notes>65</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65</vt:i4>
      </vt:variant>
    </vt:vector>
  </HeadingPairs>
  <TitlesOfParts>
    <vt:vector size="74" baseType="lpstr">
      <vt:lpstr>Calibri</vt:lpstr>
      <vt:lpstr>宋体</vt:lpstr>
      <vt:lpstr>微软雅黑</vt:lpstr>
      <vt:lpstr>Wingdings 2</vt:lpstr>
      <vt:lpstr>Arial</vt:lpstr>
      <vt:lpstr>FZLanTingHei-EB-GBK</vt:lpstr>
      <vt:lpstr>黑体</vt:lpstr>
      <vt:lpstr>Helvetica</vt:lpstr>
      <vt:lpstr>2_HDOfficeLightV0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Skin Tones Line-up 03051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突变增加，寿命减少</vt:lpstr>
      <vt:lpstr>心脏病得医治 部分癌症、肺结核等得医治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满家电脑</dc:creator>
  <cp:lastModifiedBy>Meiling Meng</cp:lastModifiedBy>
  <cp:revision>2385</cp:revision>
  <dcterms:created xsi:type="dcterms:W3CDTF">2014-01-09T08:42:00Z</dcterms:created>
  <dcterms:modified xsi:type="dcterms:W3CDTF">2025-09-03T07:43:28Z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66F6FB23FD0842C2BD84B918E488F47D</vt:lpwstr>
  </property>
  <property fmtid="{D5CDD505-2E9C-101B-9397-08002B2CF9AE}" pid="3" name="KSOProductBuildVer">
    <vt:lpwstr>2052-11.1.0.11365</vt:lpwstr>
  </property>
</Properties>
</file>