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67"/>
  </p:notesMasterIdLst>
  <p:sldIdLst>
    <p:sldId id="2926" r:id="rId2"/>
    <p:sldId id="913" r:id="rId3"/>
    <p:sldId id="914" r:id="rId4"/>
    <p:sldId id="1053" r:id="rId5"/>
    <p:sldId id="1425" r:id="rId6"/>
    <p:sldId id="1426" r:id="rId7"/>
    <p:sldId id="1427" r:id="rId8"/>
    <p:sldId id="1428" r:id="rId9"/>
    <p:sldId id="1429" r:id="rId10"/>
    <p:sldId id="1430" r:id="rId11"/>
    <p:sldId id="1431" r:id="rId12"/>
    <p:sldId id="1432" r:id="rId13"/>
    <p:sldId id="1433" r:id="rId14"/>
    <p:sldId id="1434" r:id="rId15"/>
    <p:sldId id="1435" r:id="rId16"/>
    <p:sldId id="1436" r:id="rId17"/>
    <p:sldId id="1437" r:id="rId18"/>
    <p:sldId id="1438" r:id="rId19"/>
    <p:sldId id="1439" r:id="rId20"/>
    <p:sldId id="1440" r:id="rId21"/>
    <p:sldId id="1441" r:id="rId22"/>
    <p:sldId id="1442" r:id="rId23"/>
    <p:sldId id="1443" r:id="rId24"/>
    <p:sldId id="1444" r:id="rId25"/>
    <p:sldId id="1445" r:id="rId26"/>
    <p:sldId id="1446" r:id="rId27"/>
    <p:sldId id="1448" r:id="rId28"/>
    <p:sldId id="1449" r:id="rId29"/>
    <p:sldId id="1450" r:id="rId30"/>
    <p:sldId id="1451" r:id="rId31"/>
    <p:sldId id="2929" r:id="rId32"/>
    <p:sldId id="1452" r:id="rId33"/>
    <p:sldId id="1453" r:id="rId34"/>
    <p:sldId id="1454" r:id="rId35"/>
    <p:sldId id="1455" r:id="rId36"/>
    <p:sldId id="1456" r:id="rId37"/>
    <p:sldId id="1458" r:id="rId38"/>
    <p:sldId id="1459" r:id="rId39"/>
    <p:sldId id="1460" r:id="rId40"/>
    <p:sldId id="1462" r:id="rId41"/>
    <p:sldId id="1463" r:id="rId42"/>
    <p:sldId id="1464" r:id="rId43"/>
    <p:sldId id="1465" r:id="rId44"/>
    <p:sldId id="1466" r:id="rId45"/>
    <p:sldId id="1467" r:id="rId46"/>
    <p:sldId id="1468" r:id="rId47"/>
    <p:sldId id="1469" r:id="rId48"/>
    <p:sldId id="1470" r:id="rId49"/>
    <p:sldId id="1471" r:id="rId50"/>
    <p:sldId id="1472" r:id="rId51"/>
    <p:sldId id="1473" r:id="rId52"/>
    <p:sldId id="1474" r:id="rId53"/>
    <p:sldId id="1475" r:id="rId54"/>
    <p:sldId id="1476" r:id="rId55"/>
    <p:sldId id="1477" r:id="rId56"/>
    <p:sldId id="1478" r:id="rId57"/>
    <p:sldId id="1479" r:id="rId58"/>
    <p:sldId id="1480" r:id="rId59"/>
    <p:sldId id="1481" r:id="rId60"/>
    <p:sldId id="2569" r:id="rId61"/>
    <p:sldId id="2928" r:id="rId62"/>
    <p:sldId id="1482" r:id="rId63"/>
    <p:sldId id="818" r:id="rId64"/>
    <p:sldId id="2927" r:id="rId65"/>
    <p:sldId id="2565" r:id="rId66"/>
  </p:sldIdLst>
  <p:sldSz cx="9144000" cy="6858000" type="screen4x3"/>
  <p:notesSz cx="6858000" cy="9144000"/>
  <p:embeddedFontLst>
    <p:embeddedFont>
      <p:font typeface="Microsoft YaHei" panose="020B0503020204020204" pitchFamily="34" charset="-122"/>
      <p:regular r:id="rId68"/>
      <p:bold r:id="rId69"/>
    </p:embeddedFont>
    <p:embeddedFont>
      <p:font typeface="华文中宋" panose="02010600040101010101" pitchFamily="2" charset="-122"/>
      <p:regular r:id="rId70"/>
    </p:embeddedFont>
    <p:embeddedFont>
      <p:font typeface="宋体" panose="02010600030101010101" pitchFamily="2" charset="-122"/>
      <p:regular r:id="rId71"/>
    </p:embeddedFont>
  </p:embeddedFontLst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njamin lee" initials="bl" lastIdx="1" clrIdx="0">
    <p:extLst>
      <p:ext uri="{19B8F6BF-5375-455C-9EA6-DF929625EA0E}">
        <p15:presenceInfo xmlns:p15="http://schemas.microsoft.com/office/powerpoint/2012/main" userId="79fae0f22d76071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E8A"/>
    <a:srgbClr val="5388BA"/>
    <a:srgbClr val="FEFF00"/>
    <a:srgbClr val="1A00FF"/>
    <a:srgbClr val="900603"/>
    <a:srgbClr val="52382D"/>
    <a:srgbClr val="AAD3FC"/>
    <a:srgbClr val="070707"/>
    <a:srgbClr val="6E4B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主题样式 2 - 强调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主题样式 2 - 强调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中度样式 1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中度样式 1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中度样式 1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85" autoAdjust="0"/>
    <p:restoredTop sz="86054" autoAdjust="0"/>
  </p:normalViewPr>
  <p:slideViewPr>
    <p:cSldViewPr snapToGrid="0" snapToObjects="1">
      <p:cViewPr varScale="1">
        <p:scale>
          <a:sx n="109" d="100"/>
          <a:sy n="109" d="100"/>
        </p:scale>
        <p:origin x="256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65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3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font" Target="fonts/font4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image" Target="../media/image67.png"/><Relationship Id="rId4" Type="http://schemas.openxmlformats.org/officeDocument/2006/relationships/image" Target="../media/image70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image" Target="../media/image71.png"/><Relationship Id="rId4" Type="http://schemas.openxmlformats.org/officeDocument/2006/relationships/image" Target="../media/image7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70.png"/><Relationship Id="rId1" Type="http://schemas.openxmlformats.org/officeDocument/2006/relationships/image" Target="../media/image67.png"/><Relationship Id="rId4" Type="http://schemas.openxmlformats.org/officeDocument/2006/relationships/image" Target="../media/image68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3.png"/><Relationship Id="rId1" Type="http://schemas.openxmlformats.org/officeDocument/2006/relationships/image" Target="../media/image74.png"/><Relationship Id="rId4" Type="http://schemas.openxmlformats.org/officeDocument/2006/relationships/image" Target="../media/image7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630C65-C348-476A-93B9-EB65ED8F6AA8}" type="doc">
      <dgm:prSet loTypeId="urn:microsoft.com/office/officeart/2008/layout/CircularPictureCallout#1" loCatId="pictur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zh-CN" altLang="en-US"/>
        </a:p>
      </dgm:t>
    </dgm:pt>
    <dgm:pt modelId="{C5695F9D-42B0-43A1-910B-542FE25E6143}">
      <dgm:prSet/>
      <dgm:spPr/>
      <dgm:t>
        <a:bodyPr/>
        <a:lstStyle/>
        <a:p>
          <a:endParaRPr lang="zh-CN" altLang="en-US"/>
        </a:p>
      </dgm:t>
    </dgm:pt>
    <dgm:pt modelId="{59F02176-5383-4548-8720-D51A70C2D5B7}" type="parTrans" cxnId="{74398396-2E4D-45A6-B56C-F0C7DEFAAD84}">
      <dgm:prSet/>
      <dgm:spPr/>
      <dgm:t>
        <a:bodyPr/>
        <a:lstStyle/>
        <a:p>
          <a:endParaRPr lang="zh-CN" altLang="en-US"/>
        </a:p>
      </dgm:t>
    </dgm:pt>
    <dgm:pt modelId="{10C20566-D26A-4F50-9499-865CA240F4E8}" type="sibTrans" cxnId="{74398396-2E4D-45A6-B56C-F0C7DEFAAD84}">
      <dgm:prSet/>
      <dgm:spPr>
        <a:blipFill>
          <a:blip xmlns:r="http://schemas.openxmlformats.org/officeDocument/2006/relationships" r:embed="rId1" cstate="print"/>
          <a:srcRect/>
          <a:stretch>
            <a:fillRect/>
          </a:stretch>
        </a:blipFill>
      </dgm:spPr>
      <dgm:t>
        <a:bodyPr/>
        <a:lstStyle/>
        <a:p>
          <a:pPr algn="l"/>
          <a:endParaRPr lang="zh-CN" altLang="en-US"/>
        </a:p>
      </dgm:t>
    </dgm:pt>
    <dgm:pt modelId="{A6CC3467-5EA8-4516-9552-95A17357A7BB}">
      <dgm:prSet phldrT="[文本]"/>
      <dgm:spPr/>
      <dgm:t>
        <a:bodyPr/>
        <a:lstStyle/>
        <a:p>
          <a:r>
            <a:rPr lang="en-US" altLang="zh-CN" dirty="0"/>
            <a:t>          </a:t>
          </a:r>
          <a:endParaRPr lang="zh-CN" altLang="en-US" dirty="0"/>
        </a:p>
      </dgm:t>
    </dgm:pt>
    <dgm:pt modelId="{F101F7BA-487D-464D-97FB-16D51F91D48C}" type="parTrans" cxnId="{0F15515B-DC6E-4523-856E-CEC70784B4F2}">
      <dgm:prSet/>
      <dgm:spPr/>
      <dgm:t>
        <a:bodyPr/>
        <a:lstStyle/>
        <a:p>
          <a:endParaRPr lang="zh-CN" altLang="en-US"/>
        </a:p>
      </dgm:t>
    </dgm:pt>
    <dgm:pt modelId="{D67B3C24-DE1B-4074-9D0A-82A5BA87A5F1}" type="sibTrans" cxnId="{0F15515B-DC6E-4523-856E-CEC70784B4F2}">
      <dgm:prSet/>
      <dgm:spPr>
        <a:blipFill>
          <a:blip xmlns:r="http://schemas.openxmlformats.org/officeDocument/2006/relationships" r:embed="rId2"/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B4B48F36-BD68-4961-9A36-374607503760}">
      <dgm:prSet phldrT="[文本]"/>
      <dgm:spPr/>
      <dgm:t>
        <a:bodyPr/>
        <a:lstStyle/>
        <a:p>
          <a:r>
            <a:rPr lang="en-US" altLang="zh-CN" dirty="0"/>
            <a:t>       </a:t>
          </a:r>
          <a:endParaRPr lang="zh-CN" altLang="en-US" dirty="0"/>
        </a:p>
      </dgm:t>
    </dgm:pt>
    <dgm:pt modelId="{F2087453-8832-4B61-87BC-349A08D207CC}" type="sibTrans" cxnId="{887FF9ED-6D03-41AC-A52B-3FF02E069751}">
      <dgm:prSet/>
      <dgm:spPr>
        <a:blipFill>
          <a:blip xmlns:r="http://schemas.openxmlformats.org/officeDocument/2006/relationships" r:embed="rId3" cstate="print"/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53B203C1-E633-4062-98B3-86B7A24C46DB}" type="parTrans" cxnId="{887FF9ED-6D03-41AC-A52B-3FF02E069751}">
      <dgm:prSet/>
      <dgm:spPr/>
      <dgm:t>
        <a:bodyPr/>
        <a:lstStyle/>
        <a:p>
          <a:endParaRPr lang="zh-CN" altLang="en-US"/>
        </a:p>
      </dgm:t>
    </dgm:pt>
    <dgm:pt modelId="{8F9E7810-18F3-49B5-9087-2268F1AD732A}">
      <dgm:prSet phldrT="[文本]"/>
      <dgm:spPr/>
      <dgm:t>
        <a:bodyPr/>
        <a:lstStyle/>
        <a:p>
          <a:r>
            <a:rPr lang="zh-CN" altLang="en-US" dirty="0"/>
            <a:t>   </a:t>
          </a:r>
        </a:p>
      </dgm:t>
    </dgm:pt>
    <dgm:pt modelId="{2EBA8424-1981-41C9-A5C6-B952AA2248E6}" type="sibTrans" cxnId="{964AC35E-24FD-4B49-8AE5-1636AF146BCC}">
      <dgm:prSet/>
      <dgm:spPr>
        <a:blipFill>
          <a:blip xmlns:r="http://schemas.openxmlformats.org/officeDocument/2006/relationships" r:embed="rId4" cstate="print"/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189ED01C-D204-4D40-8E52-9D26954A0598}" type="parTrans" cxnId="{964AC35E-24FD-4B49-8AE5-1636AF146BCC}">
      <dgm:prSet/>
      <dgm:spPr/>
      <dgm:t>
        <a:bodyPr/>
        <a:lstStyle/>
        <a:p>
          <a:endParaRPr lang="zh-CN" altLang="en-US"/>
        </a:p>
      </dgm:t>
    </dgm:pt>
    <dgm:pt modelId="{EF14AD2C-A17E-450B-98DB-39B18276FD4E}" type="pres">
      <dgm:prSet presAssocID="{B0630C65-C348-476A-93B9-EB65ED8F6AA8}" presName="Name0" presStyleCnt="0">
        <dgm:presLayoutVars>
          <dgm:chMax val="7"/>
          <dgm:chPref val="7"/>
          <dgm:dir/>
        </dgm:presLayoutVars>
      </dgm:prSet>
      <dgm:spPr/>
    </dgm:pt>
    <dgm:pt modelId="{6EA4771F-38A5-4B2D-BD29-BD2E7F980FF4}" type="pres">
      <dgm:prSet presAssocID="{B0630C65-C348-476A-93B9-EB65ED8F6AA8}" presName="Name1" presStyleCnt="0"/>
      <dgm:spPr/>
    </dgm:pt>
    <dgm:pt modelId="{F4A167DB-0918-40F5-9992-F68D1C569D20}" type="pres">
      <dgm:prSet presAssocID="{10C20566-D26A-4F50-9499-865CA240F4E8}" presName="picture_1" presStyleCnt="0"/>
      <dgm:spPr/>
    </dgm:pt>
    <dgm:pt modelId="{23E3FC91-ED00-466C-95FE-FE68E6483FD7}" type="pres">
      <dgm:prSet presAssocID="{10C20566-D26A-4F50-9499-865CA240F4E8}" presName="pictureRepeatNode" presStyleLbl="alignImgPlace1" presStyleIdx="0" presStyleCnt="4" custScaleX="57895" custScaleY="57895" custLinFactNeighborX="-19945" custLinFactNeighborY="521"/>
      <dgm:spPr/>
    </dgm:pt>
    <dgm:pt modelId="{34AA5399-9CEB-47D1-A1ED-87DCDE526BD7}" type="pres">
      <dgm:prSet presAssocID="{C5695F9D-42B0-43A1-910B-542FE25E6143}" presName="text_1" presStyleLbl="node1" presStyleIdx="0" presStyleCnt="0">
        <dgm:presLayoutVars>
          <dgm:bulletEnabled val="1"/>
        </dgm:presLayoutVars>
      </dgm:prSet>
      <dgm:spPr/>
    </dgm:pt>
    <dgm:pt modelId="{561C20F3-C7AA-4109-B095-47A7FDA056DC}" type="pres">
      <dgm:prSet presAssocID="{2EBA8424-1981-41C9-A5C6-B952AA2248E6}" presName="picture_2" presStyleCnt="0"/>
      <dgm:spPr/>
    </dgm:pt>
    <dgm:pt modelId="{CF514732-76A6-48D5-8064-518E5B5AA337}" type="pres">
      <dgm:prSet presAssocID="{2EBA8424-1981-41C9-A5C6-B952AA2248E6}" presName="pictureRepeatNode" presStyleLbl="alignImgPlace1" presStyleIdx="1" presStyleCnt="4" custScaleX="125368" custScaleY="125368" custLinFactX="-70876" custLinFactNeighborX="-100000" custLinFactNeighborY="-22404"/>
      <dgm:spPr/>
    </dgm:pt>
    <dgm:pt modelId="{F4F59242-9E1C-4B3B-A94D-3A2BB6868E88}" type="pres">
      <dgm:prSet presAssocID="{8F9E7810-18F3-49B5-9087-2268F1AD732A}" presName="line_2" presStyleLbl="parChTrans1D1" presStyleIdx="0" presStyleCnt="3" custFlipVert="1" custSzY="687967" custScaleX="39353" custLinFactY="300000" custLinFactNeighborX="-34111" custLinFactNeighborY="315472"/>
      <dgm:spPr/>
    </dgm:pt>
    <dgm:pt modelId="{09A6B05B-8AA9-40B6-AD7F-43FD6B13BA10}" type="pres">
      <dgm:prSet presAssocID="{8F9E7810-18F3-49B5-9087-2268F1AD732A}" presName="textparent_2" presStyleLbl="node1" presStyleIdx="0" presStyleCnt="0"/>
      <dgm:spPr/>
    </dgm:pt>
    <dgm:pt modelId="{64D87E51-5800-477E-8831-897A9BD1A7A2}" type="pres">
      <dgm:prSet presAssocID="{8F9E7810-18F3-49B5-9087-2268F1AD732A}" presName="text_2" presStyleLbl="revTx" presStyleIdx="0" presStyleCnt="3" custScaleX="2000000" custLinFactX="-1492235" custLinFactNeighborX="-1500000" custLinFactNeighborY="-3876">
        <dgm:presLayoutVars>
          <dgm:bulletEnabled val="1"/>
        </dgm:presLayoutVars>
      </dgm:prSet>
      <dgm:spPr/>
    </dgm:pt>
    <dgm:pt modelId="{56579174-A09D-454F-8362-E6069DFB89BC}" type="pres">
      <dgm:prSet presAssocID="{F2087453-8832-4B61-87BC-349A08D207CC}" presName="picture_3" presStyleCnt="0"/>
      <dgm:spPr/>
    </dgm:pt>
    <dgm:pt modelId="{3F5A34E6-10AE-437E-A552-A12A0510C93E}" type="pres">
      <dgm:prSet presAssocID="{F2087453-8832-4B61-87BC-349A08D207CC}" presName="pictureRepeatNode" presStyleLbl="alignImgPlace1" presStyleIdx="2" presStyleCnt="4" custScaleX="125368" custScaleY="125368" custLinFactNeighborX="-84411"/>
      <dgm:spPr/>
    </dgm:pt>
    <dgm:pt modelId="{B5E088F6-1E4D-41FD-A6AF-8FFE84259ACB}" type="pres">
      <dgm:prSet presAssocID="{B4B48F36-BD68-4961-9A36-374607503760}" presName="line_3" presStyleLbl="parChTrans1D1" presStyleIdx="1" presStyleCnt="3" custScaleX="38121" custLinFactNeighborX="-20018" custLinFactNeighborY="3"/>
      <dgm:spPr/>
    </dgm:pt>
    <dgm:pt modelId="{426E0532-BF73-45F1-BD1E-D2F02C49611E}" type="pres">
      <dgm:prSet presAssocID="{B4B48F36-BD68-4961-9A36-374607503760}" presName="textparent_3" presStyleLbl="node1" presStyleIdx="0" presStyleCnt="0"/>
      <dgm:spPr/>
    </dgm:pt>
    <dgm:pt modelId="{50A96834-96E0-4097-9CDA-96A7B3EF507D}" type="pres">
      <dgm:prSet presAssocID="{B4B48F36-BD68-4961-9A36-374607503760}" presName="text_3" presStyleLbl="revTx" presStyleIdx="1" presStyleCnt="3">
        <dgm:presLayoutVars>
          <dgm:bulletEnabled val="1"/>
        </dgm:presLayoutVars>
      </dgm:prSet>
      <dgm:spPr/>
    </dgm:pt>
    <dgm:pt modelId="{8333F541-61C6-4356-8FD8-724FEDE3F054}" type="pres">
      <dgm:prSet presAssocID="{D67B3C24-DE1B-4074-9D0A-82A5BA87A5F1}" presName="picture_4" presStyleCnt="0"/>
      <dgm:spPr/>
    </dgm:pt>
    <dgm:pt modelId="{67FA1A18-F5F3-4AC7-91FC-28D825041746}" type="pres">
      <dgm:prSet presAssocID="{D67B3C24-DE1B-4074-9D0A-82A5BA87A5F1}" presName="pictureRepeatNode" presStyleLbl="alignImgPlace1" presStyleIdx="3" presStyleCnt="4" custScaleX="125368" custScaleY="125368" custLinFactX="-79648" custLinFactNeighborX="-100000" custLinFactNeighborY="16193"/>
      <dgm:spPr/>
    </dgm:pt>
    <dgm:pt modelId="{BBB19308-3526-4EF0-A939-8C235098E18A}" type="pres">
      <dgm:prSet presAssocID="{A6CC3467-5EA8-4516-9552-95A17357A7BB}" presName="line_4" presStyleLbl="parChTrans1D1" presStyleIdx="2" presStyleCnt="3" custFlipVert="0" custSzY="793174" custScaleX="37217" custLinFactY="-396594" custLinFactNeighborX="-39353" custLinFactNeighborY="-400000"/>
      <dgm:spPr/>
    </dgm:pt>
    <dgm:pt modelId="{6A469B75-175C-4C0F-A88B-B102A3A95044}" type="pres">
      <dgm:prSet presAssocID="{A6CC3467-5EA8-4516-9552-95A17357A7BB}" presName="textparent_4" presStyleLbl="node1" presStyleIdx="0" presStyleCnt="0"/>
      <dgm:spPr/>
    </dgm:pt>
    <dgm:pt modelId="{15EF6960-6FA4-4EFC-A5E2-954F7647513D}" type="pres">
      <dgm:prSet presAssocID="{A6CC3467-5EA8-4516-9552-95A17357A7BB}" presName="text_4" presStyleLbl="revTx" presStyleIdx="2" presStyleCnt="3">
        <dgm:presLayoutVars>
          <dgm:bulletEnabled val="1"/>
        </dgm:presLayoutVars>
      </dgm:prSet>
      <dgm:spPr/>
    </dgm:pt>
  </dgm:ptLst>
  <dgm:cxnLst>
    <dgm:cxn modelId="{4E020529-ED0B-429A-8840-83AC81A10D9F}" type="presOf" srcId="{C5695F9D-42B0-43A1-910B-542FE25E6143}" destId="{34AA5399-9CEB-47D1-A1ED-87DCDE526BD7}" srcOrd="0" destOrd="0" presId="urn:microsoft.com/office/officeart/2008/layout/CircularPictureCallout#1"/>
    <dgm:cxn modelId="{9B81462D-43D9-4A23-B2C1-61A44CBC8826}" type="presOf" srcId="{A6CC3467-5EA8-4516-9552-95A17357A7BB}" destId="{15EF6960-6FA4-4EFC-A5E2-954F7647513D}" srcOrd="0" destOrd="0" presId="urn:microsoft.com/office/officeart/2008/layout/CircularPictureCallout#1"/>
    <dgm:cxn modelId="{0F15515B-DC6E-4523-856E-CEC70784B4F2}" srcId="{B0630C65-C348-476A-93B9-EB65ED8F6AA8}" destId="{A6CC3467-5EA8-4516-9552-95A17357A7BB}" srcOrd="3" destOrd="0" parTransId="{F101F7BA-487D-464D-97FB-16D51F91D48C}" sibTransId="{D67B3C24-DE1B-4074-9D0A-82A5BA87A5F1}"/>
    <dgm:cxn modelId="{964AC35E-24FD-4B49-8AE5-1636AF146BCC}" srcId="{B0630C65-C348-476A-93B9-EB65ED8F6AA8}" destId="{8F9E7810-18F3-49B5-9087-2268F1AD732A}" srcOrd="1" destOrd="0" parTransId="{189ED01C-D204-4D40-8E52-9D26954A0598}" sibTransId="{2EBA8424-1981-41C9-A5C6-B952AA2248E6}"/>
    <dgm:cxn modelId="{88B6E380-7A2B-4BF5-9904-83BA49ABEA35}" type="presOf" srcId="{B0630C65-C348-476A-93B9-EB65ED8F6AA8}" destId="{EF14AD2C-A17E-450B-98DB-39B18276FD4E}" srcOrd="0" destOrd="0" presId="urn:microsoft.com/office/officeart/2008/layout/CircularPictureCallout#1"/>
    <dgm:cxn modelId="{74398396-2E4D-45A6-B56C-F0C7DEFAAD84}" srcId="{B0630C65-C348-476A-93B9-EB65ED8F6AA8}" destId="{C5695F9D-42B0-43A1-910B-542FE25E6143}" srcOrd="0" destOrd="0" parTransId="{59F02176-5383-4548-8720-D51A70C2D5B7}" sibTransId="{10C20566-D26A-4F50-9499-865CA240F4E8}"/>
    <dgm:cxn modelId="{0F00FEA0-18A6-443D-81BE-F54680E4DDB3}" type="presOf" srcId="{F2087453-8832-4B61-87BC-349A08D207CC}" destId="{3F5A34E6-10AE-437E-A552-A12A0510C93E}" srcOrd="0" destOrd="0" presId="urn:microsoft.com/office/officeart/2008/layout/CircularPictureCallout#1"/>
    <dgm:cxn modelId="{B75820A7-8BD9-4A52-B782-5163C5066A54}" type="presOf" srcId="{8F9E7810-18F3-49B5-9087-2268F1AD732A}" destId="{64D87E51-5800-477E-8831-897A9BD1A7A2}" srcOrd="0" destOrd="0" presId="urn:microsoft.com/office/officeart/2008/layout/CircularPictureCallout#1"/>
    <dgm:cxn modelId="{82BCEFB2-CF03-416E-8C0F-76EF0AD4B6F4}" type="presOf" srcId="{2EBA8424-1981-41C9-A5C6-B952AA2248E6}" destId="{CF514732-76A6-48D5-8064-518E5B5AA337}" srcOrd="0" destOrd="0" presId="urn:microsoft.com/office/officeart/2008/layout/CircularPictureCallout#1"/>
    <dgm:cxn modelId="{64DFB4B4-0934-4D0D-8E15-BC2DB8631AD8}" type="presOf" srcId="{10C20566-D26A-4F50-9499-865CA240F4E8}" destId="{23E3FC91-ED00-466C-95FE-FE68E6483FD7}" srcOrd="0" destOrd="0" presId="urn:microsoft.com/office/officeart/2008/layout/CircularPictureCallout#1"/>
    <dgm:cxn modelId="{192A88D5-5B19-4F1B-9992-1F86D408D28F}" type="presOf" srcId="{B4B48F36-BD68-4961-9A36-374607503760}" destId="{50A96834-96E0-4097-9CDA-96A7B3EF507D}" srcOrd="0" destOrd="0" presId="urn:microsoft.com/office/officeart/2008/layout/CircularPictureCallout#1"/>
    <dgm:cxn modelId="{C3B20CD8-3955-48BC-85B4-01284780BF4A}" type="presOf" srcId="{D67B3C24-DE1B-4074-9D0A-82A5BA87A5F1}" destId="{67FA1A18-F5F3-4AC7-91FC-28D825041746}" srcOrd="0" destOrd="0" presId="urn:microsoft.com/office/officeart/2008/layout/CircularPictureCallout#1"/>
    <dgm:cxn modelId="{887FF9ED-6D03-41AC-A52B-3FF02E069751}" srcId="{B0630C65-C348-476A-93B9-EB65ED8F6AA8}" destId="{B4B48F36-BD68-4961-9A36-374607503760}" srcOrd="2" destOrd="0" parTransId="{53B203C1-E633-4062-98B3-86B7A24C46DB}" sibTransId="{F2087453-8832-4B61-87BC-349A08D207CC}"/>
    <dgm:cxn modelId="{33DE8623-3863-4FAC-A429-2BE10D14EF92}" type="presParOf" srcId="{EF14AD2C-A17E-450B-98DB-39B18276FD4E}" destId="{6EA4771F-38A5-4B2D-BD29-BD2E7F980FF4}" srcOrd="0" destOrd="0" presId="urn:microsoft.com/office/officeart/2008/layout/CircularPictureCallout#1"/>
    <dgm:cxn modelId="{0759581A-26B3-4E6A-B86D-0CA3714F95FD}" type="presParOf" srcId="{6EA4771F-38A5-4B2D-BD29-BD2E7F980FF4}" destId="{F4A167DB-0918-40F5-9992-F68D1C569D20}" srcOrd="0" destOrd="0" presId="urn:microsoft.com/office/officeart/2008/layout/CircularPictureCallout#1"/>
    <dgm:cxn modelId="{AA493FFE-0B34-4B51-A765-2133C47CC701}" type="presParOf" srcId="{F4A167DB-0918-40F5-9992-F68D1C569D20}" destId="{23E3FC91-ED00-466C-95FE-FE68E6483FD7}" srcOrd="0" destOrd="0" presId="urn:microsoft.com/office/officeart/2008/layout/CircularPictureCallout#1"/>
    <dgm:cxn modelId="{B0406800-FAA0-4916-88DE-C0C12084EC5E}" type="presParOf" srcId="{6EA4771F-38A5-4B2D-BD29-BD2E7F980FF4}" destId="{34AA5399-9CEB-47D1-A1ED-87DCDE526BD7}" srcOrd="1" destOrd="0" presId="urn:microsoft.com/office/officeart/2008/layout/CircularPictureCallout#1"/>
    <dgm:cxn modelId="{ADFB5999-0E8E-44EC-AE47-AE8C97AF47E5}" type="presParOf" srcId="{6EA4771F-38A5-4B2D-BD29-BD2E7F980FF4}" destId="{561C20F3-C7AA-4109-B095-47A7FDA056DC}" srcOrd="2" destOrd="0" presId="urn:microsoft.com/office/officeart/2008/layout/CircularPictureCallout#1"/>
    <dgm:cxn modelId="{EA0FA7D1-0CC9-447E-9EBC-6996E7C6214C}" type="presParOf" srcId="{561C20F3-C7AA-4109-B095-47A7FDA056DC}" destId="{CF514732-76A6-48D5-8064-518E5B5AA337}" srcOrd="0" destOrd="0" presId="urn:microsoft.com/office/officeart/2008/layout/CircularPictureCallout#1"/>
    <dgm:cxn modelId="{63AC0A07-7FA0-4F87-9957-CC1D4A3A96E6}" type="presParOf" srcId="{6EA4771F-38A5-4B2D-BD29-BD2E7F980FF4}" destId="{F4F59242-9E1C-4B3B-A94D-3A2BB6868E88}" srcOrd="3" destOrd="0" presId="urn:microsoft.com/office/officeart/2008/layout/CircularPictureCallout#1"/>
    <dgm:cxn modelId="{7E0CA362-9C75-4149-BE49-28E0DC267711}" type="presParOf" srcId="{6EA4771F-38A5-4B2D-BD29-BD2E7F980FF4}" destId="{09A6B05B-8AA9-40B6-AD7F-43FD6B13BA10}" srcOrd="4" destOrd="0" presId="urn:microsoft.com/office/officeart/2008/layout/CircularPictureCallout#1"/>
    <dgm:cxn modelId="{3DE20864-5DA8-4CD6-87E6-D103E60009E5}" type="presParOf" srcId="{09A6B05B-8AA9-40B6-AD7F-43FD6B13BA10}" destId="{64D87E51-5800-477E-8831-897A9BD1A7A2}" srcOrd="0" destOrd="0" presId="urn:microsoft.com/office/officeart/2008/layout/CircularPictureCallout#1"/>
    <dgm:cxn modelId="{069D6CE9-6B7D-40E6-982C-2C224E639C34}" type="presParOf" srcId="{6EA4771F-38A5-4B2D-BD29-BD2E7F980FF4}" destId="{56579174-A09D-454F-8362-E6069DFB89BC}" srcOrd="5" destOrd="0" presId="urn:microsoft.com/office/officeart/2008/layout/CircularPictureCallout#1"/>
    <dgm:cxn modelId="{140B1CA9-9301-49DA-8D26-92234B4918C0}" type="presParOf" srcId="{56579174-A09D-454F-8362-E6069DFB89BC}" destId="{3F5A34E6-10AE-437E-A552-A12A0510C93E}" srcOrd="0" destOrd="0" presId="urn:microsoft.com/office/officeart/2008/layout/CircularPictureCallout#1"/>
    <dgm:cxn modelId="{D9D64967-90DE-45D7-B59B-B34AE7D318E0}" type="presParOf" srcId="{6EA4771F-38A5-4B2D-BD29-BD2E7F980FF4}" destId="{B5E088F6-1E4D-41FD-A6AF-8FFE84259ACB}" srcOrd="6" destOrd="0" presId="urn:microsoft.com/office/officeart/2008/layout/CircularPictureCallout#1"/>
    <dgm:cxn modelId="{BFC2E6C1-BFD5-40FD-AB22-CE3C6F0CE303}" type="presParOf" srcId="{6EA4771F-38A5-4B2D-BD29-BD2E7F980FF4}" destId="{426E0532-BF73-45F1-BD1E-D2F02C49611E}" srcOrd="7" destOrd="0" presId="urn:microsoft.com/office/officeart/2008/layout/CircularPictureCallout#1"/>
    <dgm:cxn modelId="{B50654CD-E10E-4922-844F-3050436F990A}" type="presParOf" srcId="{426E0532-BF73-45F1-BD1E-D2F02C49611E}" destId="{50A96834-96E0-4097-9CDA-96A7B3EF507D}" srcOrd="0" destOrd="0" presId="urn:microsoft.com/office/officeart/2008/layout/CircularPictureCallout#1"/>
    <dgm:cxn modelId="{B1C9C5A3-D785-4FDB-8BED-9411243812A9}" type="presParOf" srcId="{6EA4771F-38A5-4B2D-BD29-BD2E7F980FF4}" destId="{8333F541-61C6-4356-8FD8-724FEDE3F054}" srcOrd="8" destOrd="0" presId="urn:microsoft.com/office/officeart/2008/layout/CircularPictureCallout#1"/>
    <dgm:cxn modelId="{88F4522A-3CA1-4F71-BB06-FD3883919AD9}" type="presParOf" srcId="{8333F541-61C6-4356-8FD8-724FEDE3F054}" destId="{67FA1A18-F5F3-4AC7-91FC-28D825041746}" srcOrd="0" destOrd="0" presId="urn:microsoft.com/office/officeart/2008/layout/CircularPictureCallout#1"/>
    <dgm:cxn modelId="{414F83B0-0336-473F-948A-58F3880991B0}" type="presParOf" srcId="{6EA4771F-38A5-4B2D-BD29-BD2E7F980FF4}" destId="{BBB19308-3526-4EF0-A939-8C235098E18A}" srcOrd="9" destOrd="0" presId="urn:microsoft.com/office/officeart/2008/layout/CircularPictureCallout#1"/>
    <dgm:cxn modelId="{4499047E-0252-42AD-B365-616E3CC1403B}" type="presParOf" srcId="{6EA4771F-38A5-4B2D-BD29-BD2E7F980FF4}" destId="{6A469B75-175C-4C0F-A88B-B102A3A95044}" srcOrd="10" destOrd="0" presId="urn:microsoft.com/office/officeart/2008/layout/CircularPictureCallout#1"/>
    <dgm:cxn modelId="{DF09687C-5F53-400D-BE26-3A633C89BBEC}" type="presParOf" srcId="{6A469B75-175C-4C0F-A88B-B102A3A95044}" destId="{15EF6960-6FA4-4EFC-A5E2-954F7647513D}" srcOrd="0" destOrd="0" presId="urn:microsoft.com/office/officeart/2008/layout/CircularPictureCallou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630C65-C348-476A-93B9-EB65ED8F6AA8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A6CC3467-5EA8-4516-9552-95A17357A7BB}">
      <dgm:prSet phldrT="[文本]"/>
      <dgm:spPr/>
      <dgm:t>
        <a:bodyPr/>
        <a:lstStyle/>
        <a:p>
          <a:r>
            <a:rPr lang="en-US" altLang="zh-CN" dirty="0"/>
            <a:t>          </a:t>
          </a:r>
          <a:endParaRPr lang="zh-CN" altLang="en-US" dirty="0"/>
        </a:p>
      </dgm:t>
    </dgm:pt>
    <dgm:pt modelId="{F101F7BA-487D-464D-97FB-16D51F91D48C}" type="parTrans" cxnId="{0F15515B-DC6E-4523-856E-CEC70784B4F2}">
      <dgm:prSet/>
      <dgm:spPr/>
      <dgm:t>
        <a:bodyPr/>
        <a:lstStyle/>
        <a:p>
          <a:endParaRPr lang="zh-CN" altLang="en-US"/>
        </a:p>
      </dgm:t>
    </dgm:pt>
    <dgm:pt modelId="{D67B3C24-DE1B-4074-9D0A-82A5BA87A5F1}" type="sibTrans" cxnId="{0F15515B-DC6E-4523-856E-CEC70784B4F2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B4B48F36-BD68-4961-9A36-374607503760}">
      <dgm:prSet phldrT="[文本]"/>
      <dgm:spPr/>
      <dgm:t>
        <a:bodyPr/>
        <a:lstStyle/>
        <a:p>
          <a:r>
            <a:rPr lang="en-US" altLang="zh-CN" dirty="0"/>
            <a:t>       </a:t>
          </a:r>
          <a:endParaRPr lang="zh-CN" altLang="en-US" dirty="0"/>
        </a:p>
      </dgm:t>
    </dgm:pt>
    <dgm:pt modelId="{F2087453-8832-4B61-87BC-349A08D207CC}" type="sibTrans" cxnId="{887FF9ED-6D03-41AC-A52B-3FF02E069751}">
      <dgm:prSet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53B203C1-E633-4062-98B3-86B7A24C46DB}" type="parTrans" cxnId="{887FF9ED-6D03-41AC-A52B-3FF02E069751}">
      <dgm:prSet/>
      <dgm:spPr/>
      <dgm:t>
        <a:bodyPr/>
        <a:lstStyle/>
        <a:p>
          <a:endParaRPr lang="zh-CN" altLang="en-US"/>
        </a:p>
      </dgm:t>
    </dgm:pt>
    <dgm:pt modelId="{8F9E7810-18F3-49B5-9087-2268F1AD732A}">
      <dgm:prSet phldrT="[文本]"/>
      <dgm:spPr/>
      <dgm:t>
        <a:bodyPr/>
        <a:lstStyle/>
        <a:p>
          <a:r>
            <a:rPr lang="zh-CN" altLang="en-US" dirty="0"/>
            <a:t>   </a:t>
          </a:r>
        </a:p>
      </dgm:t>
    </dgm:pt>
    <dgm:pt modelId="{2EBA8424-1981-41C9-A5C6-B952AA2248E6}" type="sibTrans" cxnId="{964AC35E-24FD-4B49-8AE5-1636AF146BCC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189ED01C-D204-4D40-8E52-9D26954A0598}" type="parTrans" cxnId="{964AC35E-24FD-4B49-8AE5-1636AF146BCC}">
      <dgm:prSet/>
      <dgm:spPr/>
      <dgm:t>
        <a:bodyPr/>
        <a:lstStyle/>
        <a:p>
          <a:endParaRPr lang="zh-CN" altLang="en-US"/>
        </a:p>
      </dgm:t>
    </dgm:pt>
    <dgm:pt modelId="{C5695F9D-42B0-43A1-910B-542FE25E6143}">
      <dgm:prSet/>
      <dgm:spPr/>
      <dgm:t>
        <a:bodyPr/>
        <a:lstStyle/>
        <a:p>
          <a:endParaRPr lang="zh-CN" altLang="en-US" dirty="0"/>
        </a:p>
      </dgm:t>
    </dgm:pt>
    <dgm:pt modelId="{10C20566-D26A-4F50-9499-865CA240F4E8}" type="sibTrans" cxnId="{74398396-2E4D-45A6-B56C-F0C7DEFAAD84}">
      <dgm:prSet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pPr algn="l"/>
          <a:endParaRPr lang="zh-CN" altLang="en-US"/>
        </a:p>
      </dgm:t>
    </dgm:pt>
    <dgm:pt modelId="{59F02176-5383-4548-8720-D51A70C2D5B7}" type="parTrans" cxnId="{74398396-2E4D-45A6-B56C-F0C7DEFAAD84}">
      <dgm:prSet/>
      <dgm:spPr/>
      <dgm:t>
        <a:bodyPr/>
        <a:lstStyle/>
        <a:p>
          <a:endParaRPr lang="zh-CN" altLang="en-US"/>
        </a:p>
      </dgm:t>
    </dgm:pt>
    <dgm:pt modelId="{EF14AD2C-A17E-450B-98DB-39B18276FD4E}" type="pres">
      <dgm:prSet presAssocID="{B0630C65-C348-476A-93B9-EB65ED8F6AA8}" presName="Name0" presStyleCnt="0">
        <dgm:presLayoutVars>
          <dgm:chMax val="7"/>
          <dgm:chPref val="7"/>
          <dgm:dir/>
        </dgm:presLayoutVars>
      </dgm:prSet>
      <dgm:spPr/>
    </dgm:pt>
    <dgm:pt modelId="{6EA4771F-38A5-4B2D-BD29-BD2E7F980FF4}" type="pres">
      <dgm:prSet presAssocID="{B0630C65-C348-476A-93B9-EB65ED8F6AA8}" presName="Name1" presStyleCnt="0"/>
      <dgm:spPr/>
    </dgm:pt>
    <dgm:pt modelId="{F4A167DB-0918-40F5-9992-F68D1C569D20}" type="pres">
      <dgm:prSet presAssocID="{10C20566-D26A-4F50-9499-865CA240F4E8}" presName="picture_1" presStyleCnt="0"/>
      <dgm:spPr/>
    </dgm:pt>
    <dgm:pt modelId="{23E3FC91-ED00-466C-95FE-FE68E6483FD7}" type="pres">
      <dgm:prSet presAssocID="{10C20566-D26A-4F50-9499-865CA240F4E8}" presName="pictureRepeatNode" presStyleLbl="alignImgPlace1" presStyleIdx="0" presStyleCnt="4" custScaleX="40594" custScaleY="40594" custLinFactNeighborX="-12309"/>
      <dgm:spPr/>
    </dgm:pt>
    <dgm:pt modelId="{34AA5399-9CEB-47D1-A1ED-87DCDE526BD7}" type="pres">
      <dgm:prSet presAssocID="{C5695F9D-42B0-43A1-910B-542FE25E6143}" presName="text_1" presStyleLbl="node1" presStyleIdx="0" presStyleCnt="0">
        <dgm:presLayoutVars>
          <dgm:bulletEnabled val="1"/>
        </dgm:presLayoutVars>
      </dgm:prSet>
      <dgm:spPr/>
    </dgm:pt>
    <dgm:pt modelId="{561C20F3-C7AA-4109-B095-47A7FDA056DC}" type="pres">
      <dgm:prSet presAssocID="{2EBA8424-1981-41C9-A5C6-B952AA2248E6}" presName="picture_2" presStyleCnt="0"/>
      <dgm:spPr/>
    </dgm:pt>
    <dgm:pt modelId="{CF514732-76A6-48D5-8064-518E5B5AA337}" type="pres">
      <dgm:prSet presAssocID="{2EBA8424-1981-41C9-A5C6-B952AA2248E6}" presName="pictureRepeatNode" presStyleLbl="alignImgPlace1" presStyleIdx="1" presStyleCnt="4" custScaleX="125368" custScaleY="125368" custLinFactX="-100000" custLinFactNeighborX="-104653" custLinFactNeighborY="-33668"/>
      <dgm:spPr/>
    </dgm:pt>
    <dgm:pt modelId="{F4F59242-9E1C-4B3B-A94D-3A2BB6868E88}" type="pres">
      <dgm:prSet presAssocID="{8F9E7810-18F3-49B5-9087-2268F1AD732A}" presName="line_2" presStyleLbl="parChTrans1D1" presStyleIdx="0" presStyleCnt="3" custFlipVert="1" custSzY="687967" custScaleX="39353" custLinFactY="300000" custLinFactNeighborX="-34111" custLinFactNeighborY="315472"/>
      <dgm:spPr/>
    </dgm:pt>
    <dgm:pt modelId="{09A6B05B-8AA9-40B6-AD7F-43FD6B13BA10}" type="pres">
      <dgm:prSet presAssocID="{8F9E7810-18F3-49B5-9087-2268F1AD732A}" presName="textparent_2" presStyleLbl="node1" presStyleIdx="0" presStyleCnt="0"/>
      <dgm:spPr/>
    </dgm:pt>
    <dgm:pt modelId="{64D87E51-5800-477E-8831-897A9BD1A7A2}" type="pres">
      <dgm:prSet presAssocID="{8F9E7810-18F3-49B5-9087-2268F1AD732A}" presName="text_2" presStyleLbl="revTx" presStyleIdx="0" presStyleCnt="3" custScaleX="2000000" custLinFactX="-1492235" custLinFactNeighborX="-1500000" custLinFactNeighborY="-3876">
        <dgm:presLayoutVars>
          <dgm:bulletEnabled val="1"/>
        </dgm:presLayoutVars>
      </dgm:prSet>
      <dgm:spPr/>
    </dgm:pt>
    <dgm:pt modelId="{56579174-A09D-454F-8362-E6069DFB89BC}" type="pres">
      <dgm:prSet presAssocID="{F2087453-8832-4B61-87BC-349A08D207CC}" presName="picture_3" presStyleCnt="0"/>
      <dgm:spPr/>
    </dgm:pt>
    <dgm:pt modelId="{3F5A34E6-10AE-437E-A552-A12A0510C93E}" type="pres">
      <dgm:prSet presAssocID="{F2087453-8832-4B61-87BC-349A08D207CC}" presName="pictureRepeatNode" presStyleLbl="alignImgPlace1" presStyleIdx="2" presStyleCnt="4" custScaleX="125368" custScaleY="125368" custLinFactNeighborX="-88426" custLinFactNeighborY="-18871"/>
      <dgm:spPr/>
    </dgm:pt>
    <dgm:pt modelId="{B5E088F6-1E4D-41FD-A6AF-8FFE84259ACB}" type="pres">
      <dgm:prSet presAssocID="{B4B48F36-BD68-4961-9A36-374607503760}" presName="line_3" presStyleLbl="parChTrans1D1" presStyleIdx="1" presStyleCnt="3" custScaleX="38121" custLinFactNeighborX="-20018" custLinFactNeighborY="3"/>
      <dgm:spPr/>
    </dgm:pt>
    <dgm:pt modelId="{426E0532-BF73-45F1-BD1E-D2F02C49611E}" type="pres">
      <dgm:prSet presAssocID="{B4B48F36-BD68-4961-9A36-374607503760}" presName="textparent_3" presStyleLbl="node1" presStyleIdx="0" presStyleCnt="0"/>
      <dgm:spPr/>
    </dgm:pt>
    <dgm:pt modelId="{50A96834-96E0-4097-9CDA-96A7B3EF507D}" type="pres">
      <dgm:prSet presAssocID="{B4B48F36-BD68-4961-9A36-374607503760}" presName="text_3" presStyleLbl="revTx" presStyleIdx="1" presStyleCnt="3">
        <dgm:presLayoutVars>
          <dgm:bulletEnabled val="1"/>
        </dgm:presLayoutVars>
      </dgm:prSet>
      <dgm:spPr/>
    </dgm:pt>
    <dgm:pt modelId="{8333F541-61C6-4356-8FD8-724FEDE3F054}" type="pres">
      <dgm:prSet presAssocID="{D67B3C24-DE1B-4074-9D0A-82A5BA87A5F1}" presName="picture_4" presStyleCnt="0"/>
      <dgm:spPr/>
    </dgm:pt>
    <dgm:pt modelId="{67FA1A18-F5F3-4AC7-91FC-28D825041746}" type="pres">
      <dgm:prSet presAssocID="{D67B3C24-DE1B-4074-9D0A-82A5BA87A5F1}" presName="pictureRepeatNode" presStyleLbl="alignImgPlace1" presStyleIdx="3" presStyleCnt="4" custScaleX="178380" custScaleY="178380" custLinFactX="-78450" custLinFactNeighborX="-100000" custLinFactNeighborY="16193"/>
      <dgm:spPr/>
    </dgm:pt>
    <dgm:pt modelId="{BBB19308-3526-4EF0-A939-8C235098E18A}" type="pres">
      <dgm:prSet presAssocID="{A6CC3467-5EA8-4516-9552-95A17357A7BB}" presName="line_4" presStyleLbl="parChTrans1D1" presStyleIdx="2" presStyleCnt="3" custFlipVert="0" custSzY="793174" custScaleX="37217" custLinFactY="-396594" custLinFactNeighborX="-39353" custLinFactNeighborY="-400000"/>
      <dgm:spPr/>
    </dgm:pt>
    <dgm:pt modelId="{6A469B75-175C-4C0F-A88B-B102A3A95044}" type="pres">
      <dgm:prSet presAssocID="{A6CC3467-5EA8-4516-9552-95A17357A7BB}" presName="textparent_4" presStyleLbl="node1" presStyleIdx="0" presStyleCnt="0"/>
      <dgm:spPr/>
    </dgm:pt>
    <dgm:pt modelId="{15EF6960-6FA4-4EFC-A5E2-954F7647513D}" type="pres">
      <dgm:prSet presAssocID="{A6CC3467-5EA8-4516-9552-95A17357A7BB}" presName="text_4" presStyleLbl="revTx" presStyleIdx="2" presStyleCnt="3">
        <dgm:presLayoutVars>
          <dgm:bulletEnabled val="1"/>
        </dgm:presLayoutVars>
      </dgm:prSet>
      <dgm:spPr/>
    </dgm:pt>
  </dgm:ptLst>
  <dgm:cxnLst>
    <dgm:cxn modelId="{ECB48A3E-7D9A-7543-8040-F3CBFFA22D74}" type="presOf" srcId="{8F9E7810-18F3-49B5-9087-2268F1AD732A}" destId="{64D87E51-5800-477E-8831-897A9BD1A7A2}" srcOrd="0" destOrd="0" presId="urn:microsoft.com/office/officeart/2008/layout/CircularPictureCallout"/>
    <dgm:cxn modelId="{96F3D74E-5FB2-1549-8581-158AF669843F}" type="presOf" srcId="{10C20566-D26A-4F50-9499-865CA240F4E8}" destId="{23E3FC91-ED00-466C-95FE-FE68E6483FD7}" srcOrd="0" destOrd="0" presId="urn:microsoft.com/office/officeart/2008/layout/CircularPictureCallout"/>
    <dgm:cxn modelId="{22128751-81A1-A74E-B8BD-9980D307259A}" type="presOf" srcId="{2EBA8424-1981-41C9-A5C6-B952AA2248E6}" destId="{CF514732-76A6-48D5-8064-518E5B5AA337}" srcOrd="0" destOrd="0" presId="urn:microsoft.com/office/officeart/2008/layout/CircularPictureCallout"/>
    <dgm:cxn modelId="{0F15515B-DC6E-4523-856E-CEC70784B4F2}" srcId="{B0630C65-C348-476A-93B9-EB65ED8F6AA8}" destId="{A6CC3467-5EA8-4516-9552-95A17357A7BB}" srcOrd="3" destOrd="0" parTransId="{F101F7BA-487D-464D-97FB-16D51F91D48C}" sibTransId="{D67B3C24-DE1B-4074-9D0A-82A5BA87A5F1}"/>
    <dgm:cxn modelId="{964AC35E-24FD-4B49-8AE5-1636AF146BCC}" srcId="{B0630C65-C348-476A-93B9-EB65ED8F6AA8}" destId="{8F9E7810-18F3-49B5-9087-2268F1AD732A}" srcOrd="1" destOrd="0" parTransId="{189ED01C-D204-4D40-8E52-9D26954A0598}" sibTransId="{2EBA8424-1981-41C9-A5C6-B952AA2248E6}"/>
    <dgm:cxn modelId="{683C4264-533F-0D4A-9469-8386C97F261F}" type="presOf" srcId="{B0630C65-C348-476A-93B9-EB65ED8F6AA8}" destId="{EF14AD2C-A17E-450B-98DB-39B18276FD4E}" srcOrd="0" destOrd="0" presId="urn:microsoft.com/office/officeart/2008/layout/CircularPictureCallout"/>
    <dgm:cxn modelId="{CA607079-656D-E947-8962-A9E05C5C1C4A}" type="presOf" srcId="{B4B48F36-BD68-4961-9A36-374607503760}" destId="{50A96834-96E0-4097-9CDA-96A7B3EF507D}" srcOrd="0" destOrd="0" presId="urn:microsoft.com/office/officeart/2008/layout/CircularPictureCallout"/>
    <dgm:cxn modelId="{74398396-2E4D-45A6-B56C-F0C7DEFAAD84}" srcId="{B0630C65-C348-476A-93B9-EB65ED8F6AA8}" destId="{C5695F9D-42B0-43A1-910B-542FE25E6143}" srcOrd="0" destOrd="0" parTransId="{59F02176-5383-4548-8720-D51A70C2D5B7}" sibTransId="{10C20566-D26A-4F50-9499-865CA240F4E8}"/>
    <dgm:cxn modelId="{B99AE9BC-F8E1-CE43-B518-75EF0C44BD07}" type="presOf" srcId="{F2087453-8832-4B61-87BC-349A08D207CC}" destId="{3F5A34E6-10AE-437E-A552-A12A0510C93E}" srcOrd="0" destOrd="0" presId="urn:microsoft.com/office/officeart/2008/layout/CircularPictureCallout"/>
    <dgm:cxn modelId="{6142D6BD-C084-784C-85E7-C317B6DF8FB3}" type="presOf" srcId="{C5695F9D-42B0-43A1-910B-542FE25E6143}" destId="{34AA5399-9CEB-47D1-A1ED-87DCDE526BD7}" srcOrd="0" destOrd="0" presId="urn:microsoft.com/office/officeart/2008/layout/CircularPictureCallout"/>
    <dgm:cxn modelId="{7440F9C3-36BF-4E4D-9E57-915C58490357}" type="presOf" srcId="{D67B3C24-DE1B-4074-9D0A-82A5BA87A5F1}" destId="{67FA1A18-F5F3-4AC7-91FC-28D825041746}" srcOrd="0" destOrd="0" presId="urn:microsoft.com/office/officeart/2008/layout/CircularPictureCallout"/>
    <dgm:cxn modelId="{860068CA-DBEE-9C48-89E4-7224556A85B9}" type="presOf" srcId="{A6CC3467-5EA8-4516-9552-95A17357A7BB}" destId="{15EF6960-6FA4-4EFC-A5E2-954F7647513D}" srcOrd="0" destOrd="0" presId="urn:microsoft.com/office/officeart/2008/layout/CircularPictureCallout"/>
    <dgm:cxn modelId="{887FF9ED-6D03-41AC-A52B-3FF02E069751}" srcId="{B0630C65-C348-476A-93B9-EB65ED8F6AA8}" destId="{B4B48F36-BD68-4961-9A36-374607503760}" srcOrd="2" destOrd="0" parTransId="{53B203C1-E633-4062-98B3-86B7A24C46DB}" sibTransId="{F2087453-8832-4B61-87BC-349A08D207CC}"/>
    <dgm:cxn modelId="{485A9764-50EC-CB46-AE70-746B119321E4}" type="presParOf" srcId="{EF14AD2C-A17E-450B-98DB-39B18276FD4E}" destId="{6EA4771F-38A5-4B2D-BD29-BD2E7F980FF4}" srcOrd="0" destOrd="0" presId="urn:microsoft.com/office/officeart/2008/layout/CircularPictureCallout"/>
    <dgm:cxn modelId="{D55C0B20-5DE5-F540-8CDA-8BFB79777ECB}" type="presParOf" srcId="{6EA4771F-38A5-4B2D-BD29-BD2E7F980FF4}" destId="{F4A167DB-0918-40F5-9992-F68D1C569D20}" srcOrd="0" destOrd="0" presId="urn:microsoft.com/office/officeart/2008/layout/CircularPictureCallout"/>
    <dgm:cxn modelId="{7619ABA7-ABF2-5843-80F6-15F2791DC2F5}" type="presParOf" srcId="{F4A167DB-0918-40F5-9992-F68D1C569D20}" destId="{23E3FC91-ED00-466C-95FE-FE68E6483FD7}" srcOrd="0" destOrd="0" presId="urn:microsoft.com/office/officeart/2008/layout/CircularPictureCallout"/>
    <dgm:cxn modelId="{A02F312E-EBB9-1644-AC26-2ACDF3219E6B}" type="presParOf" srcId="{6EA4771F-38A5-4B2D-BD29-BD2E7F980FF4}" destId="{34AA5399-9CEB-47D1-A1ED-87DCDE526BD7}" srcOrd="1" destOrd="0" presId="urn:microsoft.com/office/officeart/2008/layout/CircularPictureCallout"/>
    <dgm:cxn modelId="{6FA01B0C-2886-1742-A917-31442B76CB02}" type="presParOf" srcId="{6EA4771F-38A5-4B2D-BD29-BD2E7F980FF4}" destId="{561C20F3-C7AA-4109-B095-47A7FDA056DC}" srcOrd="2" destOrd="0" presId="urn:microsoft.com/office/officeart/2008/layout/CircularPictureCallout"/>
    <dgm:cxn modelId="{D22124BE-13A5-1E4F-902E-7D7A595CCBD2}" type="presParOf" srcId="{561C20F3-C7AA-4109-B095-47A7FDA056DC}" destId="{CF514732-76A6-48D5-8064-518E5B5AA337}" srcOrd="0" destOrd="0" presId="urn:microsoft.com/office/officeart/2008/layout/CircularPictureCallout"/>
    <dgm:cxn modelId="{D597C85E-C304-7245-9455-2EF8B5E1E35D}" type="presParOf" srcId="{6EA4771F-38A5-4B2D-BD29-BD2E7F980FF4}" destId="{F4F59242-9E1C-4B3B-A94D-3A2BB6868E88}" srcOrd="3" destOrd="0" presId="urn:microsoft.com/office/officeart/2008/layout/CircularPictureCallout"/>
    <dgm:cxn modelId="{34B8BFAE-8276-474F-84A9-A687658D6A72}" type="presParOf" srcId="{6EA4771F-38A5-4B2D-BD29-BD2E7F980FF4}" destId="{09A6B05B-8AA9-40B6-AD7F-43FD6B13BA10}" srcOrd="4" destOrd="0" presId="urn:microsoft.com/office/officeart/2008/layout/CircularPictureCallout"/>
    <dgm:cxn modelId="{2A6E7432-EEC9-234C-88EC-DBDC12F27C47}" type="presParOf" srcId="{09A6B05B-8AA9-40B6-AD7F-43FD6B13BA10}" destId="{64D87E51-5800-477E-8831-897A9BD1A7A2}" srcOrd="0" destOrd="0" presId="urn:microsoft.com/office/officeart/2008/layout/CircularPictureCallout"/>
    <dgm:cxn modelId="{6CDA842A-60C9-6140-AE7B-127112409ED1}" type="presParOf" srcId="{6EA4771F-38A5-4B2D-BD29-BD2E7F980FF4}" destId="{56579174-A09D-454F-8362-E6069DFB89BC}" srcOrd="5" destOrd="0" presId="urn:microsoft.com/office/officeart/2008/layout/CircularPictureCallout"/>
    <dgm:cxn modelId="{0EDEA6A3-1343-E343-B526-C1874FFDD23E}" type="presParOf" srcId="{56579174-A09D-454F-8362-E6069DFB89BC}" destId="{3F5A34E6-10AE-437E-A552-A12A0510C93E}" srcOrd="0" destOrd="0" presId="urn:microsoft.com/office/officeart/2008/layout/CircularPictureCallout"/>
    <dgm:cxn modelId="{A9F591B2-0C96-C147-8464-D712DAEB9998}" type="presParOf" srcId="{6EA4771F-38A5-4B2D-BD29-BD2E7F980FF4}" destId="{B5E088F6-1E4D-41FD-A6AF-8FFE84259ACB}" srcOrd="6" destOrd="0" presId="urn:microsoft.com/office/officeart/2008/layout/CircularPictureCallout"/>
    <dgm:cxn modelId="{FD3D0046-1CCD-6847-AD76-2779B1FD588E}" type="presParOf" srcId="{6EA4771F-38A5-4B2D-BD29-BD2E7F980FF4}" destId="{426E0532-BF73-45F1-BD1E-D2F02C49611E}" srcOrd="7" destOrd="0" presId="urn:microsoft.com/office/officeart/2008/layout/CircularPictureCallout"/>
    <dgm:cxn modelId="{1061BA4B-7729-8241-A0F6-FECF88AF10CE}" type="presParOf" srcId="{426E0532-BF73-45F1-BD1E-D2F02C49611E}" destId="{50A96834-96E0-4097-9CDA-96A7B3EF507D}" srcOrd="0" destOrd="0" presId="urn:microsoft.com/office/officeart/2008/layout/CircularPictureCallout"/>
    <dgm:cxn modelId="{B92C3AF5-2B98-8A4A-A7A0-52F1FF1C929D}" type="presParOf" srcId="{6EA4771F-38A5-4B2D-BD29-BD2E7F980FF4}" destId="{8333F541-61C6-4356-8FD8-724FEDE3F054}" srcOrd="8" destOrd="0" presId="urn:microsoft.com/office/officeart/2008/layout/CircularPictureCallout"/>
    <dgm:cxn modelId="{3CC7B747-72D5-994D-8F59-A665DF77FF9C}" type="presParOf" srcId="{8333F541-61C6-4356-8FD8-724FEDE3F054}" destId="{67FA1A18-F5F3-4AC7-91FC-28D825041746}" srcOrd="0" destOrd="0" presId="urn:microsoft.com/office/officeart/2008/layout/CircularPictureCallout"/>
    <dgm:cxn modelId="{94F50D43-4B71-0443-992E-F43453507744}" type="presParOf" srcId="{6EA4771F-38A5-4B2D-BD29-BD2E7F980FF4}" destId="{BBB19308-3526-4EF0-A939-8C235098E18A}" srcOrd="9" destOrd="0" presId="urn:microsoft.com/office/officeart/2008/layout/CircularPictureCallout"/>
    <dgm:cxn modelId="{3E4D27CF-37D7-F74C-BAC3-89D323756601}" type="presParOf" srcId="{6EA4771F-38A5-4B2D-BD29-BD2E7F980FF4}" destId="{6A469B75-175C-4C0F-A88B-B102A3A95044}" srcOrd="10" destOrd="0" presId="urn:microsoft.com/office/officeart/2008/layout/CircularPictureCallout"/>
    <dgm:cxn modelId="{05387A24-5FEA-B945-95F3-DA8D168DF72C}" type="presParOf" srcId="{6A469B75-175C-4C0F-A88B-B102A3A95044}" destId="{15EF6960-6FA4-4EFC-A5E2-954F7647513D}" srcOrd="0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19308-3526-4EF0-A939-8C235098E18A}">
      <dsp:nvSpPr>
        <dsp:cNvPr id="0" name=""/>
        <dsp:cNvSpPr/>
      </dsp:nvSpPr>
      <dsp:spPr>
        <a:xfrm>
          <a:off x="1204369" y="2868740"/>
          <a:ext cx="1363431" cy="793174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E088F6-1E4D-41FD-A6AF-8FFE84259ACB}">
      <dsp:nvSpPr>
        <dsp:cNvPr id="0" name=""/>
        <dsp:cNvSpPr/>
      </dsp:nvSpPr>
      <dsp:spPr>
        <a:xfrm>
          <a:off x="1838755" y="2274998"/>
          <a:ext cx="1196247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F59242-9E1C-4B3B-A94D-3A2BB6868E88}">
      <dsp:nvSpPr>
        <dsp:cNvPr id="0" name=""/>
        <dsp:cNvSpPr/>
      </dsp:nvSpPr>
      <dsp:spPr>
        <a:xfrm flipV="1">
          <a:off x="1357282" y="875479"/>
          <a:ext cx="1441682" cy="687967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E3FC91-ED00-466C-95FE-FE68E6483FD7}">
      <dsp:nvSpPr>
        <dsp:cNvPr id="0" name=""/>
        <dsp:cNvSpPr/>
      </dsp:nvSpPr>
      <dsp:spPr>
        <a:xfrm>
          <a:off x="0" y="1237751"/>
          <a:ext cx="2112512" cy="2112512"/>
        </a:xfrm>
        <a:prstGeom prst="ellipse">
          <a:avLst/>
        </a:prstGeom>
        <a:blipFill>
          <a:blip xmlns:r="http://schemas.openxmlformats.org/officeDocument/2006/relationships" r:embed="rId1" cstate="print"/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AA5399-9CEB-47D1-A1ED-87DCDE526BD7}">
      <dsp:nvSpPr>
        <dsp:cNvPr id="0" name=""/>
        <dsp:cNvSpPr/>
      </dsp:nvSpPr>
      <dsp:spPr>
        <a:xfrm>
          <a:off x="328398" y="2388111"/>
          <a:ext cx="2335275" cy="120412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6500" kern="1200"/>
        </a:p>
      </dsp:txBody>
      <dsp:txXfrm>
        <a:off x="328398" y="2388111"/>
        <a:ext cx="2335275" cy="1204126"/>
      </dsp:txXfrm>
    </dsp:sp>
    <dsp:sp modelId="{CF514732-76A6-48D5-8064-518E5B5AA337}">
      <dsp:nvSpPr>
        <dsp:cNvPr id="0" name=""/>
        <dsp:cNvSpPr/>
      </dsp:nvSpPr>
      <dsp:spPr>
        <a:xfrm>
          <a:off x="2602810" y="66468"/>
          <a:ext cx="1372354" cy="1372354"/>
        </a:xfrm>
        <a:prstGeom prst="ellipse">
          <a:avLst/>
        </a:prstGeom>
        <a:blipFill>
          <a:blip xmlns:r="http://schemas.openxmlformats.org/officeDocument/2006/relationships" r:embed="rId2" cstate="print"/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D87E51-5800-477E-8831-897A9BD1A7A2}">
      <dsp:nvSpPr>
        <dsp:cNvPr id="0" name=""/>
        <dsp:cNvSpPr/>
      </dsp:nvSpPr>
      <dsp:spPr>
        <a:xfrm>
          <a:off x="3817969" y="408133"/>
          <a:ext cx="1262508" cy="1094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0" rIns="247650" bIns="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6500" kern="1200" dirty="0"/>
            <a:t>   </a:t>
          </a:r>
        </a:p>
      </dsp:txBody>
      <dsp:txXfrm>
        <a:off x="3817969" y="408133"/>
        <a:ext cx="1262508" cy="1094660"/>
      </dsp:txXfrm>
    </dsp:sp>
    <dsp:sp modelId="{3F5A34E6-10AE-437E-A552-A12A0510C93E}">
      <dsp:nvSpPr>
        <dsp:cNvPr id="0" name=""/>
        <dsp:cNvSpPr/>
      </dsp:nvSpPr>
      <dsp:spPr>
        <a:xfrm>
          <a:off x="3023872" y="1588819"/>
          <a:ext cx="1372354" cy="1372354"/>
        </a:xfrm>
        <a:prstGeom prst="ellipse">
          <a:avLst/>
        </a:prstGeom>
        <a:blipFill>
          <a:blip xmlns:r="http://schemas.openxmlformats.org/officeDocument/2006/relationships" r:embed="rId3" cstate="print"/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A96834-96E0-4097-9CDA-96A7B3EF507D}">
      <dsp:nvSpPr>
        <dsp:cNvPr id="0" name=""/>
        <dsp:cNvSpPr/>
      </dsp:nvSpPr>
      <dsp:spPr>
        <a:xfrm>
          <a:off x="5181393" y="1727666"/>
          <a:ext cx="178794" cy="1094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0" rIns="247650" bIns="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6500" kern="1200" dirty="0"/>
            <a:t>       </a:t>
          </a:r>
          <a:endParaRPr lang="zh-CN" altLang="en-US" sz="6500" kern="1200" dirty="0"/>
        </a:p>
      </dsp:txBody>
      <dsp:txXfrm>
        <a:off x="5181393" y="1727666"/>
        <a:ext cx="178794" cy="1094660"/>
      </dsp:txXfrm>
    </dsp:sp>
    <dsp:sp modelId="{67FA1A18-F5F3-4AC7-91FC-28D825041746}">
      <dsp:nvSpPr>
        <dsp:cNvPr id="0" name=""/>
        <dsp:cNvSpPr/>
      </dsp:nvSpPr>
      <dsp:spPr>
        <a:xfrm>
          <a:off x="2506787" y="3043182"/>
          <a:ext cx="1372354" cy="1372354"/>
        </a:xfrm>
        <a:prstGeom prst="ellipse">
          <a:avLst/>
        </a:prstGeom>
        <a:blipFill>
          <a:blip xmlns:r="http://schemas.openxmlformats.org/officeDocument/2006/relationships" r:embed="rId4"/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EF6960-6FA4-4EFC-A5E2-954F7647513D}">
      <dsp:nvSpPr>
        <dsp:cNvPr id="0" name=""/>
        <dsp:cNvSpPr/>
      </dsp:nvSpPr>
      <dsp:spPr>
        <a:xfrm>
          <a:off x="5706830" y="3004770"/>
          <a:ext cx="126250" cy="1094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0" rIns="247650" bIns="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6500" kern="1200" dirty="0"/>
            <a:t>          </a:t>
          </a:r>
          <a:endParaRPr lang="zh-CN" altLang="en-US" sz="6500" kern="1200" dirty="0"/>
        </a:p>
      </dsp:txBody>
      <dsp:txXfrm>
        <a:off x="5706830" y="3004770"/>
        <a:ext cx="126250" cy="10946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19308-3526-4EF0-A939-8C235098E18A}">
      <dsp:nvSpPr>
        <dsp:cNvPr id="0" name=""/>
        <dsp:cNvSpPr/>
      </dsp:nvSpPr>
      <dsp:spPr>
        <a:xfrm>
          <a:off x="1204553" y="2882907"/>
          <a:ext cx="1363639" cy="793174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E088F6-1E4D-41FD-A6AF-8FFE84259ACB}">
      <dsp:nvSpPr>
        <dsp:cNvPr id="0" name=""/>
        <dsp:cNvSpPr/>
      </dsp:nvSpPr>
      <dsp:spPr>
        <a:xfrm>
          <a:off x="1839036" y="2288970"/>
          <a:ext cx="1196429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F59242-9E1C-4B3B-A94D-3A2BB6868E88}">
      <dsp:nvSpPr>
        <dsp:cNvPr id="0" name=""/>
        <dsp:cNvSpPr/>
      </dsp:nvSpPr>
      <dsp:spPr>
        <a:xfrm flipV="1">
          <a:off x="1357489" y="889257"/>
          <a:ext cx="1441902" cy="687967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E3FC91-ED00-466C-95FE-FE68E6483FD7}">
      <dsp:nvSpPr>
        <dsp:cNvPr id="0" name=""/>
        <dsp:cNvSpPr/>
      </dsp:nvSpPr>
      <dsp:spPr>
        <a:xfrm>
          <a:off x="306332" y="1548245"/>
          <a:ext cx="1481447" cy="148144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AA5399-9CEB-47D1-A1ED-87DCDE526BD7}">
      <dsp:nvSpPr>
        <dsp:cNvPr id="0" name=""/>
        <dsp:cNvSpPr/>
      </dsp:nvSpPr>
      <dsp:spPr>
        <a:xfrm>
          <a:off x="328448" y="2402101"/>
          <a:ext cx="2335632" cy="120431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6500" kern="1200" dirty="0"/>
        </a:p>
      </dsp:txBody>
      <dsp:txXfrm>
        <a:off x="328448" y="2402101"/>
        <a:ext cx="2335632" cy="1204310"/>
      </dsp:txXfrm>
    </dsp:sp>
    <dsp:sp modelId="{CF514732-76A6-48D5-8064-518E5B5AA337}">
      <dsp:nvSpPr>
        <dsp:cNvPr id="0" name=""/>
        <dsp:cNvSpPr/>
      </dsp:nvSpPr>
      <dsp:spPr>
        <a:xfrm>
          <a:off x="2233407" y="0"/>
          <a:ext cx="1372563" cy="1372563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D87E51-5800-477E-8831-897A9BD1A7A2}">
      <dsp:nvSpPr>
        <dsp:cNvPr id="0" name=""/>
        <dsp:cNvSpPr/>
      </dsp:nvSpPr>
      <dsp:spPr>
        <a:xfrm>
          <a:off x="3818551" y="421821"/>
          <a:ext cx="1262701" cy="1094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0" rIns="247650" bIns="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6500" kern="1200" dirty="0"/>
            <a:t>   </a:t>
          </a:r>
        </a:p>
      </dsp:txBody>
      <dsp:txXfrm>
        <a:off x="3818551" y="421821"/>
        <a:ext cx="1262701" cy="1094827"/>
      </dsp:txXfrm>
    </dsp:sp>
    <dsp:sp modelId="{3F5A34E6-10AE-437E-A552-A12A0510C93E}">
      <dsp:nvSpPr>
        <dsp:cNvPr id="0" name=""/>
        <dsp:cNvSpPr/>
      </dsp:nvSpPr>
      <dsp:spPr>
        <a:xfrm>
          <a:off x="2980375" y="1396082"/>
          <a:ext cx="1372563" cy="1372563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A96834-96E0-4097-9CDA-96A7B3EF507D}">
      <dsp:nvSpPr>
        <dsp:cNvPr id="0" name=""/>
        <dsp:cNvSpPr/>
      </dsp:nvSpPr>
      <dsp:spPr>
        <a:xfrm>
          <a:off x="5182183" y="1741555"/>
          <a:ext cx="178821" cy="1094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0" rIns="247650" bIns="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6500" kern="1200" dirty="0"/>
            <a:t>       </a:t>
          </a:r>
          <a:endParaRPr lang="zh-CN" altLang="en-US" sz="6500" kern="1200" dirty="0"/>
        </a:p>
      </dsp:txBody>
      <dsp:txXfrm>
        <a:off x="5182183" y="1741555"/>
        <a:ext cx="178821" cy="1094827"/>
      </dsp:txXfrm>
    </dsp:sp>
    <dsp:sp modelId="{67FA1A18-F5F3-4AC7-91FC-28D825041746}">
      <dsp:nvSpPr>
        <dsp:cNvPr id="0" name=""/>
        <dsp:cNvSpPr/>
      </dsp:nvSpPr>
      <dsp:spPr>
        <a:xfrm>
          <a:off x="2230090" y="2767077"/>
          <a:ext cx="1952953" cy="1952953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EF6960-6FA4-4EFC-A5E2-954F7647513D}">
      <dsp:nvSpPr>
        <dsp:cNvPr id="0" name=""/>
        <dsp:cNvSpPr/>
      </dsp:nvSpPr>
      <dsp:spPr>
        <a:xfrm>
          <a:off x="5707700" y="3018854"/>
          <a:ext cx="126270" cy="1094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0" rIns="247650" bIns="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6500" kern="1200" dirty="0"/>
            <a:t>          </a:t>
          </a:r>
          <a:endParaRPr lang="zh-CN" altLang="en-US" sz="6500" kern="1200" dirty="0"/>
        </a:p>
      </dsp:txBody>
      <dsp:txXfrm>
        <a:off x="5707700" y="3018854"/>
        <a:ext cx="126270" cy="10948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#1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parTxRTLAlign" val="r"/>
            <dgm:param type="shpTxRTLAlignCh" val="r"/>
            <dgm:param type="txAnchorVertCh" val="b"/>
            <dgm:param type="txAnchorVert" val="b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parTxRTLAlign" val="r"/>
                  <dgm:param type="shpTxLTRAlignCh" val="l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parTxRTLAlign" val="r"/>
                  <dgm:param type="shpTxLTRAlignCh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parTxRTLAlign" val="r"/>
                  <dgm:param type="shpTxLTRAlignCh" val="l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parTxRTLAlign" val="r"/>
                  <dgm:param type="shpTxLTRAlignCh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parTxRTLAlign" val="r"/>
                  <dgm:param type="shpTxLTRAlignCh" val="l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parTxRTLAlign" val="r"/>
                  <dgm:param type="shpTxLTRAlignCh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parTxRTLAlign" val="r"/>
                  <dgm:param type="shpTxLTRAlignCh" val="l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parTxRTLAlign" val="r"/>
                  <dgm:param type="shpTxLTRAlignCh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parTxRTLAlign" val="r"/>
                  <dgm:param type="shpTxLTRAlignCh" val="l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parTxRTLAlign" val="r"/>
                  <dgm:param type="shpTxLTRAlignCh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parTxRTLAlign" val="r"/>
                  <dgm:param type="shpTxLTRAlignCh" val="l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parTxRTLAlign" val="r"/>
                  <dgm:param type="shpTxLTRAlignCh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4126C8-4C7D-AA4C-B3E1-1E3EC186C260}" type="datetimeFigureOut">
              <a:rPr kumimoji="1" lang="zh-CN" altLang="en-US" smtClean="0"/>
              <a:t>2025/9/3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308AD3-267F-B34F-9917-0E65E26CF9B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61804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89391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导言 </a:t>
            </a:r>
            <a:r>
              <a:rPr lang="en-US" altLang="zh-CN" dirty="0"/>
              <a:t>1.1. </a:t>
            </a:r>
            <a:r>
              <a:rPr lang="zh-CN" altLang="en-US" dirty="0"/>
              <a:t>生活误解 </a:t>
            </a:r>
            <a:r>
              <a:rPr lang="en-US" altLang="zh-CN" dirty="0"/>
              <a:t>VS </a:t>
            </a:r>
            <a:r>
              <a:rPr lang="zh-CN" altLang="en-US" dirty="0"/>
              <a:t>学术误解 </a:t>
            </a:r>
            <a:endParaRPr lang="en-US" altLang="zh-CN" dirty="0"/>
          </a:p>
          <a:p>
            <a:r>
              <a:rPr lang="zh-CN" altLang="en-US" dirty="0"/>
              <a:t> 生活中到处有误解，比如：人们普遍认为“咖啡豆”是一种豆，但实际上， “咖啡豆”是咖啡树的种子，而不是一种豆子。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78648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再比如，很多人认为圣经里的“禁果”指的是苹果，但其实圣经里从来 没说过禁果指的是苹果。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4978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类似的误解也存在于学术界，比如：很多人以为变异、突变、自然选择 是进化，但其实它们和进化一点关系都没有。在过去两、三百年的时间里， 已经有无数人带着这个误解在生活，甚至因此怀疑上帝的创造。还好， 今天我们有了足够的遗传学知识，能让我们消除这些误解。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285141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这节课的主要内容是了解变异、突变和自然选择的真相；并弄清楚物种 的真实来源。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45174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1.2. </a:t>
            </a:r>
            <a:r>
              <a:rPr lang="zh-CN" altLang="en-US" dirty="0"/>
              <a:t>物种起源的两种观点：创造 </a:t>
            </a:r>
            <a:r>
              <a:rPr lang="en-US" altLang="zh-CN" dirty="0"/>
              <a:t>VS </a:t>
            </a:r>
            <a:r>
              <a:rPr lang="zh-CN" altLang="en-US" dirty="0"/>
              <a:t>进化 </a:t>
            </a:r>
            <a:endParaRPr lang="en-US" altLang="zh-CN" dirty="0"/>
          </a:p>
          <a:p>
            <a:r>
              <a:rPr lang="zh-CN" altLang="en-US" dirty="0"/>
              <a:t>有关物种的起源问题，现在有两种解释的观点，一种是以达尔文为代表 的进化论，另一种就是圣经主张的创造论。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43549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通常情况下，会把“变异、突变、自然选择”和进化联系起来的人也会 相信达尔文的进化树。这棵树的根部代表构成生命最简单的化合物，树 叉代表进化出的分支，树枝代表的是进化出的各种生物。他们认为根部 的化合物在漫长的时间里、偶然进化出简单的生物，例如苔藓、涡虫、 鱼等；然后从简单生物又进化出复杂的生物，例如：被子植物、飞鸟、 熊猫等，最后进化出人。要留意的是，进化理论认为这整个演变的过程 都是随机发生、自发产生的。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150950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和进化论很不一样的是，创造论主张这一切是上帝直接的创造：创世记 </a:t>
            </a:r>
            <a:r>
              <a:rPr lang="en-US" altLang="zh-CN" dirty="0"/>
              <a:t>1:1 </a:t>
            </a:r>
            <a:r>
              <a:rPr lang="zh-CN" altLang="en-US" dirty="0"/>
              <a:t>起初，神创造天地。创世记 </a:t>
            </a:r>
            <a:r>
              <a:rPr lang="en-US" altLang="zh-CN" dirty="0"/>
              <a:t>1:24 </a:t>
            </a:r>
            <a:r>
              <a:rPr lang="zh-CN" altLang="en-US" dirty="0"/>
              <a:t>神说：“地要生出活物来，各从其类</a:t>
            </a:r>
            <a:r>
              <a:rPr lang="en-US" altLang="zh-CN" dirty="0"/>
              <a:t> </a:t>
            </a:r>
            <a:r>
              <a:rPr lang="zh-CN" altLang="en-US" dirty="0"/>
              <a:t>；牲畜、昆虫、野兽，各从其类 。”事就这样成了。</a:t>
            </a:r>
            <a:r>
              <a:rPr lang="en-US" altLang="zh-CN" dirty="0"/>
              <a:t>25 </a:t>
            </a:r>
            <a:r>
              <a:rPr lang="zh-CN" altLang="en-US" dirty="0"/>
              <a:t>於是神造出野兽， 各从其类 ；牲畜，各从其类；地上一切昆虫，各从其类</a:t>
            </a:r>
            <a:r>
              <a:rPr lang="en-US" altLang="zh-CN" dirty="0"/>
              <a:t> </a:t>
            </a:r>
            <a:r>
              <a:rPr lang="zh-CN" altLang="en-US" dirty="0"/>
              <a:t>。神看著是好的。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042960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这些经文告诉我们：上帝从一开始就创造出各类生物，让它们各从其类 地繁殖：马生马、猴生猴、人生人， 而且上帝还赋予生物变异的潜能。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538877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这是为什么每一个科的动物能呈现出多样性的原因，例如犬科动物就有 茶杯狗、大丹犬等亚种。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031161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了解达尔文式的进化</a:t>
            </a:r>
            <a:endParaRPr lang="en-US" altLang="zh-CN" dirty="0"/>
          </a:p>
          <a:p>
            <a:r>
              <a:rPr lang="en-US" altLang="zh-CN" dirty="0"/>
              <a:t>2.1. </a:t>
            </a:r>
            <a:r>
              <a:rPr lang="zh-CN" altLang="en-US" dirty="0"/>
              <a:t>达尔文式的进化是什么？ </a:t>
            </a:r>
            <a:endParaRPr lang="en-US" altLang="zh-CN" dirty="0"/>
          </a:p>
          <a:p>
            <a:r>
              <a:rPr lang="zh-CN" altLang="en-US" dirty="0"/>
              <a:t>到底物种起源于上帝的创造还是随机的进化呢？在回答这个问题前，要 先搞清楚达尔文式的进化是什么：达尔文的进化不是指在生物体中观察 到的任何变化，而是一个随机产生新基因、新结构和新功能的过程。这 是什么意思？以图中的家庭为例，孩子和父母有一些相像的地方，比如 脸型、嘴型、眼睛的形状等。但这些变化只是父亲和母亲的基因重组后 产生的变异，而不是达尔文定义的进化。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300754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看这棵达尔文的进化树，下面的根部是简单的细菌；上面是复杂的各类 动物和人。达尔文的进化明显是指从一类生物进化为另一类生物的过程。 如果要让简单的生物逐渐变成复杂的生物，那简单的生物就要能不断地 随机增加它原来没有的基因、结构和功能。 （</a:t>
            </a:r>
            <a:r>
              <a:rPr lang="en-US" altLang="zh-CN" dirty="0"/>
              <a:t>P</a:t>
            </a:r>
            <a:r>
              <a:rPr lang="zh-CN" altLang="en-US" dirty="0"/>
              <a:t>击）所以按照这棵树的概念， 达尔文式的进化是：生物随机产生新基因、新结构、新功能的过程。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80706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什么是新结构、新功能？上节课我们学习了鞭毛，知道鞭毛是为了帮助 有鞭毛的杆菌在液体中前进的一个分子机器。如果原来没有鞭毛的杆菌 随机长出了鞭毛，那这个从无到有而出现的鞭毛就算是一个新结构。因 为鞭毛的出现，那种杆菌能在液体中快速前进，那这种前进的能力就是 一种新功能。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76185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在鞭毛的例子上，人们并没有观察到进化。因为生物学家第一次在显微 镜下看到有鞭毛的杆菌的时候，就发现它是有“鞭毛”的了，没有鞭毛 的细菌种类始终没有鞭毛，没有任何进化。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298657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2.2. </a:t>
            </a:r>
            <a:r>
              <a:rPr lang="zh-CN" altLang="en-US" dirty="0"/>
              <a:t>进化的条件有哪些？ </a:t>
            </a:r>
            <a:endParaRPr lang="en-US" altLang="zh-CN" dirty="0"/>
          </a:p>
          <a:p>
            <a:r>
              <a:rPr lang="zh-CN" altLang="en-US" dirty="0"/>
              <a:t>一个生物如果有了新结构、新功能，那也意味着它有了新的基因信息， 因为生物学告诉我们：生物体中有功能的新结构是由新的基因信息产生 的。所以达尔文式的进化有没有发生，关键在于生物是否随机增加了产 生新功能结构的新基因。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681014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这也能帮助我们判断变异、突变和自然选择是不是进化。如果变异、突 变和自然选择是导致进化的机制，那么它们也必定能随机产生新基因、 新结构和新功能。反过来，如果变异、突变和自然选择不能随机产生新 基因、新结构和新功能，那也就说明：变异、突变和自然选择不是进化。 现在我们就带着这个逻辑，先来探讨变异。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567242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变异、自然选择、突变都不是进化</a:t>
            </a:r>
            <a:endParaRPr lang="en-US" altLang="zh-CN" dirty="0"/>
          </a:p>
          <a:p>
            <a:r>
              <a:rPr lang="en-US" altLang="zh-CN" dirty="0"/>
              <a:t>3.1. </a:t>
            </a:r>
            <a:r>
              <a:rPr lang="zh-CN" altLang="en-US" dirty="0"/>
              <a:t>变异不是进化 </a:t>
            </a:r>
            <a:r>
              <a:rPr lang="en-US" altLang="zh-CN" dirty="0"/>
              <a:t>3.1.1. </a:t>
            </a:r>
            <a:r>
              <a:rPr lang="zh-CN" altLang="en-US" dirty="0"/>
              <a:t>马、狗、猫的变异</a:t>
            </a:r>
          </a:p>
          <a:p>
            <a:r>
              <a:rPr lang="zh-CN" altLang="en-US" dirty="0"/>
              <a:t>看这些马的不同亚种，它们的尾巴有不同的长度，有的长、有的短；毛 有不同的颜色，有的白、有的黑、有的棕；而且体型也有差异，有的很大、 有的很小；甚至大马的个头可能是小马的 </a:t>
            </a:r>
            <a:r>
              <a:rPr lang="en-US" altLang="zh-CN" dirty="0"/>
              <a:t>3-4 </a:t>
            </a:r>
            <a:r>
              <a:rPr lang="zh-CN" altLang="en-US" dirty="0"/>
              <a:t>倍。但它们都是马， （</a:t>
            </a:r>
            <a:r>
              <a:rPr lang="en-US" altLang="zh-CN" dirty="0"/>
              <a:t>P</a:t>
            </a:r>
            <a:r>
              <a:rPr lang="zh-CN" altLang="en-US" dirty="0"/>
              <a:t>击）并 没有产生新的功能器官，比如翅膀等。这许多不同的马都是通过基因重 新组合产生的。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955748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再看看这些狗，从毛色来看，它们有黑、白、棕，还有杂色的；从高矮来看， 它们高的比狼还高，矮的和兔子差不多，但大部分是中等个头。那这里 有多少种狗？</a:t>
            </a:r>
            <a:r>
              <a:rPr lang="en-US" altLang="zh-CN" dirty="0"/>
              <a:t>24 </a:t>
            </a:r>
            <a:r>
              <a:rPr lang="zh-CN" altLang="en-US" dirty="0"/>
              <a:t>种？不，这里只有</a:t>
            </a:r>
            <a:r>
              <a:rPr lang="en-US" altLang="zh-CN" dirty="0"/>
              <a:t>1 </a:t>
            </a:r>
            <a:r>
              <a:rPr lang="zh-CN" altLang="en-US" dirty="0"/>
              <a:t>种，都是狗。这</a:t>
            </a:r>
            <a:r>
              <a:rPr lang="en-US" altLang="zh-CN" dirty="0"/>
              <a:t>24 </a:t>
            </a:r>
            <a:r>
              <a:rPr lang="zh-CN" altLang="en-US" dirty="0"/>
              <a:t>张图代表的其 实是</a:t>
            </a:r>
            <a:r>
              <a:rPr lang="en-US" altLang="zh-CN" dirty="0"/>
              <a:t>24</a:t>
            </a:r>
            <a:r>
              <a:rPr lang="zh-CN" altLang="en-US" dirty="0"/>
              <a:t>个狗的亚种，或者说是狗的变异体。这些狗的外形差异虽然很大， 但它们都是狗，并没有产生任何新的功能器官，例如大象的长鼻子。这 许多不同的狗都是通过基因重新组合产生的。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278276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据说世界上有</a:t>
            </a:r>
            <a:r>
              <a:rPr lang="en-US" altLang="zh-CN" dirty="0"/>
              <a:t>500 </a:t>
            </a:r>
            <a:r>
              <a:rPr lang="zh-CN" altLang="en-US" dirty="0"/>
              <a:t>多个犬定类（亚种），但这</a:t>
            </a:r>
            <a:r>
              <a:rPr lang="en-US" altLang="zh-CN" dirty="0"/>
              <a:t>500 </a:t>
            </a:r>
            <a:r>
              <a:rPr lang="zh-CN" altLang="en-US" dirty="0"/>
              <a:t>多个亚种几乎都是人 为地选择交配，使隐性基因得以表现的结果，并没有添加任何新的基因 信息。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48763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大家知道狗是哪个动物的亚种吗？没错，狗是野狼的亚种。聪明的人类 先是饲养一些个头比较小，性情比较温顺的野狼；然后让它们交配生出下一代。再从下一代中挑选那些个头小、性情温顺的个体让它们交配， 产生第三代。在重复这个过程好几代后，就通过基因重新组合产生了“狗”。 再后来，人就介入这些狗的育种过程，让它们产生各种各样的亚种。所 以归根到底，我们今天看到的所有狗的亚种的基因信息都是来自狼。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724582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狼的基因具有足够的基因多样性，即有很多不同的“等位基因”，既能 产生比它还大的大丹狗，比它温顺得多的拉布拉多狗，也能产生比它的 毛还短的杜宾犬。这里要掌握的要点是：产生各种狗亚种的基因都是来 自野狼的基因库，并没有增加任何新的基因信息。按照达尔文式的进化 的定义，进化是生物随机产生新基因、新结构和新功能的过程。我们发 现：这些狗既没有增加新的基因信息，也没有产生新结构和新功能，所 以它们没有进化，变异也不是进化。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362271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猫也是一样的道理，我们知道家猫是从野猫驯化来的，野猫基因库已经 存在很丰富的基因多样性，能够产生毛比野猫还长的安哥拉猫，也能够 产生毛比野猫还短的美国短毛猫；甚至还能产生个头比野猫还大的布偶 猫。尽管这些猫的差异很大，但它们的基因都是来自野猫的基因库，并 没有增加任何新的基因信息，也没有产生任何不同于猫的结构。所以猫 的亚种不是进化，变异也不是进化。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64473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变异是有边界的，它只能发生在现有物种已经存在的基因信息内。换一 句话说：狗群基因库的信息只能用来产生各种不同的狗，但不能产生一 只猫。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568188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这就好像玩扑克牌，扑克牌有 </a:t>
            </a:r>
            <a:r>
              <a:rPr lang="en-US" altLang="zh-CN" dirty="0"/>
              <a:t>54 </a:t>
            </a:r>
            <a:r>
              <a:rPr lang="zh-CN" altLang="en-US" dirty="0"/>
              <a:t>张，可以形成不同的组合。人每次拿到 的牌是扑克牌不同组合的结果，同样，每一个狗的亚种都是狗群基因重 组变异的结果。 （</a:t>
            </a:r>
            <a:r>
              <a:rPr lang="en-US" altLang="zh-CN" dirty="0"/>
              <a:t>P</a:t>
            </a:r>
            <a:r>
              <a:rPr lang="zh-CN" altLang="en-US" dirty="0"/>
              <a:t>击）你无论把这幅扑克牌洗多少次，都不会洗出麻将。同样， 狗的基因无论再怎么重组，也不会产生一只猫；因为猫和狗是不同的类 别，就好像麻将和扑克牌是不同的类别一样。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057247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3.1.2. </a:t>
            </a:r>
            <a:r>
              <a:rPr lang="zh-CN" altLang="en-US" dirty="0"/>
              <a:t>怎么定义生物的“类”？</a:t>
            </a:r>
          </a:p>
          <a:p>
            <a:r>
              <a:rPr lang="zh-CN" altLang="en-US" dirty="0"/>
              <a:t>听到这，你有没有想起圣经所说的“各从其类”？上帝所创造“各从其类” 中的“类”在陆地脊椎动物的范畴中，至少相当于今天分类学的“科”， 而且大部分“类”的生物都有很大的变异潜能。比如，猫科动物是同一类的， 其中不但有野猫和家猫，还有老虎和狮子等。再比如马科动物也是同一 类的，其中不但有野马，还有斑马、马和驴子等。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395303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以猫科“类”动物为例，上帝创造了它们的祖先，也同时赋予了它们一 个强大的基因库。这个基因库的多样性能让猫科“类”动物繁衍出类似 野猫和家猫的小体型动物，也能繁衍出类似老虎和狮子等大体型动物。（</a:t>
            </a:r>
            <a:r>
              <a:rPr lang="en-US" altLang="zh-CN" dirty="0"/>
              <a:t>P</a:t>
            </a:r>
            <a:r>
              <a:rPr lang="zh-CN" altLang="en-US" dirty="0"/>
              <a:t>击） 老虎和狮子都属于猫科“类”动物，所以它们还能交配生下虎狮兽。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395785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马科动物也是一样的，上帝在创造马科“类”动物的祖先时，也给了它 们一个强大的基因库。这个基因库有很多不同等位基因，所以能繁衍出 斑马、野马和驴子等。 （</a:t>
            </a:r>
            <a:r>
              <a:rPr lang="en-US" altLang="zh-CN" dirty="0"/>
              <a:t>P</a:t>
            </a:r>
            <a:r>
              <a:rPr lang="zh-CN" altLang="en-US" dirty="0"/>
              <a:t>击）在马科动物里，斑马和马还能交配生下斑纹马， 马和驴也可以交配生出骡子。当然，骡子一般没有生育能力，但极少数 的母骡子还是有生育能力的。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912670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发现了吗？马科“类”的家族成员有的能相互交配生育；猫科“类”的 家族成员也有的能相互交配生育。但是没有任何马科动物的成员能和猫 科动物交配生育。为什么？因为神的创造是“各从其类”，只有同“类” 的动物才有交配生育的可能性，不同“类”的动物是不能交配生育的。所以， 如果我们观察到某两种动物能相互交配生育，就能判断它们是属于同一 “类”的了。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089866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3.1.3. </a:t>
            </a:r>
            <a:r>
              <a:rPr lang="zh-CN" altLang="en-US" dirty="0"/>
              <a:t>加拉帕戈斯群岛的地雀不是进化</a:t>
            </a:r>
          </a:p>
          <a:p>
            <a:r>
              <a:rPr lang="zh-CN" altLang="en-US" dirty="0"/>
              <a:t>了解了这些知识，我们就可以知道加拉帕戈斯群岛的地雀也不是进化， 而是种群内的变异。在课本看过这幅地雀的图吗？（等候学生回答） </a:t>
            </a:r>
            <a:r>
              <a:rPr lang="en-US" altLang="zh-CN" dirty="0"/>
              <a:t>1835</a:t>
            </a:r>
            <a:r>
              <a:rPr lang="zh-CN" altLang="en-US" dirty="0"/>
              <a:t>年，达尔文到了加拉帕戈斯群岛，发现岛上的地雀有的嘴巴比较粗， 有的比较细。除了这些外形的区别，达尔文还发现地雀生活的环境和食 物也有差异。基于这些发现，达尔文就提出一个假设，说这些地雀是从 一个共同祖先分化出的新品种，从此“进化论”也成了一个常用的名词。 那这里有多少种地雀呢？ （</a:t>
            </a:r>
            <a:r>
              <a:rPr lang="en-US" altLang="zh-CN" dirty="0"/>
              <a:t>P</a:t>
            </a:r>
            <a:r>
              <a:rPr lang="zh-CN" altLang="en-US" dirty="0"/>
              <a:t>击）现代的科学家把它们分为 </a:t>
            </a:r>
            <a:r>
              <a:rPr lang="en-US" altLang="zh-CN" dirty="0"/>
              <a:t>10 </a:t>
            </a:r>
            <a:r>
              <a:rPr lang="zh-CN" altLang="en-US" dirty="0"/>
              <a:t>个种，</a:t>
            </a:r>
            <a:r>
              <a:rPr lang="en-US" altLang="zh-CN" dirty="0"/>
              <a:t>5 </a:t>
            </a:r>
            <a:r>
              <a:rPr lang="zh-CN" altLang="en-US" dirty="0"/>
              <a:t>个属。 听起来，这些地雀似乎进化了很多，但它们实际的区别很小，而且它们 都能直接或间接交配生育。所以，这些地雀其实都是同一类！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542895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对比一下各种狗类和加拉帕戈斯群岛的各种地雀，哪一组变异的差别更 大呢</a:t>
            </a:r>
            <a:r>
              <a:rPr lang="en-US" altLang="zh-CN" dirty="0"/>
              <a:t>? </a:t>
            </a:r>
            <a:r>
              <a:rPr lang="zh-CN" altLang="en-US" dirty="0"/>
              <a:t>很明显，狗的外形差异要比地雀大得多。我们知道这些狗的外形 差异是基因重组后产生的变异导致的，同样，加拉帕戈斯群岛地雀的差 异也是通过基因重新组合产生的变异导致的，变异不是进化。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903435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现在让我们看一段关于地雀的视频，看看生物学家在加拉帕戈斯群岛对 这些地雀的研究有了什么新的进展。对了，我们所说的“地雀”就是视 频中的“芬鸟”，都是英文的“</a:t>
            </a:r>
            <a:r>
              <a:rPr lang="en-US" altLang="zh-CN" dirty="0"/>
              <a:t>finches”</a:t>
            </a:r>
            <a:r>
              <a:rPr lang="zh-CN" altLang="en-US" dirty="0"/>
              <a:t>，只是翻译不同。 </a:t>
            </a:r>
            <a:r>
              <a:rPr lang="en-US" altLang="zh-CN" dirty="0"/>
              <a:t>(P</a:t>
            </a:r>
            <a:r>
              <a:rPr lang="zh-CN" altLang="en-US" dirty="0"/>
              <a:t>击）观看视频： </a:t>
            </a:r>
            <a:r>
              <a:rPr lang="en-US" altLang="zh-CN" dirty="0"/>
              <a:t>《</a:t>
            </a:r>
            <a:r>
              <a:rPr lang="zh-CN" altLang="en-US" dirty="0"/>
              <a:t>地雀的快速变异</a:t>
            </a:r>
            <a:r>
              <a:rPr lang="en-US" altLang="zh-CN" dirty="0"/>
              <a:t>》</a:t>
            </a:r>
            <a:r>
              <a:rPr lang="zh-CN" altLang="en-US" dirty="0"/>
              <a:t>。</a:t>
            </a:r>
          </a:p>
          <a:p>
            <a:r>
              <a:rPr lang="zh-CN" altLang="en-US" dirty="0"/>
              <a:t>视频讲解：现在生物学家也发现加拉帕戈斯群岛地雀的嘴型变化并不能 用达尔文所说的进化来解释。由于达尔文当时只在岛上待了五个星期， 并未观察到地雀嘴型的循环式改变，再加上达尔文不具备现代的遗传学 知识，所以就误以为这些地雀进化出了新种。但现代遗传学表明：地雀 嘴型的变化只是基因信息重组后产生的变异，而不是进化。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471092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达尔文的确观察到这些地雀在外形上的变化，但它们并没有产生任何有别于地雀的新的功能结构，例如鳃；所以地雀的这些变化并不是进化。 这颠覆了我们对于地雀原有的认知，对不对？ 接下来我们从遗传学的角 度来剖析一下地雀的基因。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5131639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假设控制地雀嘴型性状的是一对 </a:t>
            </a:r>
            <a:r>
              <a:rPr lang="en-US" altLang="zh-CN" dirty="0"/>
              <a:t>Tt </a:t>
            </a:r>
            <a:r>
              <a:rPr lang="zh-CN" altLang="en-US" dirty="0"/>
              <a:t>的遗传因子，其中 </a:t>
            </a:r>
            <a:r>
              <a:rPr lang="en-US" altLang="zh-CN" dirty="0"/>
              <a:t>T </a:t>
            </a:r>
            <a:r>
              <a:rPr lang="zh-CN" altLang="en-US" dirty="0"/>
              <a:t>代表厚嘴基因， </a:t>
            </a:r>
            <a:r>
              <a:rPr lang="en-US" altLang="zh-CN" dirty="0"/>
              <a:t>t</a:t>
            </a:r>
            <a:r>
              <a:rPr lang="zh-CN" altLang="en-US" dirty="0"/>
              <a:t>代表薄嘴基因。现在有两只携带</a:t>
            </a:r>
            <a:r>
              <a:rPr lang="en-US" altLang="zh-CN" dirty="0"/>
              <a:t>Tt</a:t>
            </a:r>
            <a:r>
              <a:rPr lang="zh-CN" altLang="en-US" dirty="0"/>
              <a:t>遗传因子，中等嘴型的地雀进行交配， 并生下后代。老大从妈妈继承了 </a:t>
            </a:r>
            <a:r>
              <a:rPr lang="en-US" altLang="zh-CN" dirty="0"/>
              <a:t>t</a:t>
            </a:r>
            <a:r>
              <a:rPr lang="zh-CN" altLang="en-US" dirty="0"/>
              <a:t>，从爸爸也继承了 </a:t>
            </a:r>
            <a:r>
              <a:rPr lang="en-US" altLang="zh-CN" dirty="0"/>
              <a:t>t</a:t>
            </a:r>
            <a:r>
              <a:rPr lang="zh-CN" altLang="en-US" dirty="0"/>
              <a:t>，于是它的嘴巴比 父母的更薄更细。老二从妈妈继承了 </a:t>
            </a:r>
            <a:r>
              <a:rPr lang="en-US" altLang="zh-CN" dirty="0"/>
              <a:t>T</a:t>
            </a:r>
            <a:r>
              <a:rPr lang="zh-CN" altLang="en-US" dirty="0"/>
              <a:t>，从爸爸继承了 </a:t>
            </a:r>
            <a:r>
              <a:rPr lang="en-US" altLang="zh-CN" dirty="0"/>
              <a:t>t</a:t>
            </a:r>
            <a:r>
              <a:rPr lang="zh-CN" altLang="en-US" dirty="0"/>
              <a:t>，结果是它的嘴 巴和父母的差不多，都是 </a:t>
            </a:r>
            <a:r>
              <a:rPr lang="en-US" altLang="zh-CN" dirty="0"/>
              <a:t>Tt </a:t>
            </a:r>
            <a:r>
              <a:rPr lang="zh-CN" altLang="en-US" dirty="0"/>
              <a:t>中等嘴型。老三和老四都从妈妈继承了 </a:t>
            </a:r>
            <a:r>
              <a:rPr lang="en-US" altLang="zh-CN" dirty="0"/>
              <a:t>T</a:t>
            </a:r>
            <a:r>
              <a:rPr lang="zh-CN" altLang="en-US" dirty="0"/>
              <a:t>， 从爸爸也继承了 </a:t>
            </a:r>
            <a:r>
              <a:rPr lang="en-US" altLang="zh-CN" dirty="0"/>
              <a:t>T</a:t>
            </a:r>
            <a:r>
              <a:rPr lang="zh-CN" altLang="en-US" dirty="0"/>
              <a:t>，于是就呈现出比父母嘴型更坚硬的 </a:t>
            </a:r>
            <a:r>
              <a:rPr lang="en-US" altLang="zh-CN" dirty="0"/>
              <a:t>TT </a:t>
            </a:r>
            <a:r>
              <a:rPr lang="zh-CN" altLang="en-US" dirty="0"/>
              <a:t>嘴型。 后来发生了旱灾，岛上只有一些硬壳的种子给地雀作食物。老大的嘴由 于太薄太细，没力气打开硬壳的种子，（</a:t>
            </a:r>
            <a:r>
              <a:rPr lang="en-US" altLang="zh-CN" dirty="0"/>
              <a:t>P</a:t>
            </a:r>
            <a:r>
              <a:rPr lang="zh-CN" altLang="en-US" dirty="0"/>
              <a:t>击） 很快饿死了。老二虽然能勉强 维持生命，但它变得又瘦又弱， （</a:t>
            </a:r>
            <a:r>
              <a:rPr lang="en-US" altLang="zh-CN" dirty="0"/>
              <a:t>P</a:t>
            </a:r>
            <a:r>
              <a:rPr lang="zh-CN" altLang="en-US" dirty="0"/>
              <a:t>击）后来也死了。而老三老四因为它们的 嘴型坚厚，可以轻松地打开硬壳的种子，就幸存了下来。它俩交配生育， 生下的后代就都是坚硬嘴型的了。</a:t>
            </a:r>
          </a:p>
          <a:p>
            <a:r>
              <a:rPr lang="zh-CN" altLang="en-US" dirty="0"/>
              <a:t>听完了地雀的故事，现在来思考一下：这三代地雀是否有变异？回答是 有的，第二代的</a:t>
            </a:r>
            <a:r>
              <a:rPr lang="en-US" altLang="zh-CN" dirty="0" err="1"/>
              <a:t>tt</a:t>
            </a:r>
            <a:r>
              <a:rPr lang="en-US" altLang="zh-CN" dirty="0"/>
              <a:t> </a:t>
            </a:r>
            <a:r>
              <a:rPr lang="zh-CN" altLang="en-US" dirty="0"/>
              <a:t>薄嘴型和</a:t>
            </a:r>
            <a:r>
              <a:rPr lang="en-US" altLang="zh-CN" dirty="0"/>
              <a:t>TT </a:t>
            </a:r>
            <a:r>
              <a:rPr lang="zh-CN" altLang="en-US" dirty="0"/>
              <a:t>坚厚嘴型就是通过变异产生的。每一代 地雀都呈现出不同的特征，但它们的遗传信息是否有增加呢？回答是没 有，第二代的</a:t>
            </a:r>
            <a:r>
              <a:rPr lang="en-US" altLang="zh-CN" dirty="0" err="1"/>
              <a:t>tt</a:t>
            </a:r>
            <a:r>
              <a:rPr lang="en-US" altLang="zh-CN" dirty="0"/>
              <a:t> </a:t>
            </a:r>
            <a:r>
              <a:rPr lang="zh-CN" altLang="en-US" dirty="0"/>
              <a:t>和 </a:t>
            </a:r>
            <a:r>
              <a:rPr lang="en-US" altLang="zh-CN" dirty="0"/>
              <a:t>TT </a:t>
            </a:r>
            <a:r>
              <a:rPr lang="zh-CN" altLang="en-US" dirty="0"/>
              <a:t>的基因是已经隐藏在第一代当中的，没有新的； 而第三代的</a:t>
            </a:r>
            <a:r>
              <a:rPr lang="en-US" altLang="zh-CN" dirty="0"/>
              <a:t>TT </a:t>
            </a:r>
            <a:r>
              <a:rPr lang="zh-CN" altLang="en-US" dirty="0"/>
              <a:t>也是继承第二代已有的基因，同样没有新的。现在如果 单让第三代进行交配生育，能否再生出小嘴型的地雀来？不能。为什么？ 因为它们已经失去了产生小嘴型的基因。其实很多生物的变异都是通过 失去基因信息而产生的。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5600853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总结一下吧，尽管加拉帕戈斯群岛的地雀的确有些变化，但它们不过是 基因信息重组后产生的变异，并没有进化。因为进化是指一个随机产生 新基因、新结构、新功能的过程，而这些地雀不但没有增加新的基因信息， 相反是失去了一些原有的基因，而且也没有产生任何不同于地雀的结构 和功能 </a:t>
            </a:r>
            <a:r>
              <a:rPr lang="en-US" altLang="zh-CN" dirty="0"/>
              <a:t>, </a:t>
            </a:r>
            <a:r>
              <a:rPr lang="zh-CN" altLang="en-US" dirty="0"/>
              <a:t>所以这些地雀没有进化，变异也不是进化。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8666231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3.2. </a:t>
            </a:r>
            <a:r>
              <a:rPr lang="zh-CN" altLang="en-US" dirty="0"/>
              <a:t>自然选择不是进化 </a:t>
            </a:r>
            <a:endParaRPr lang="en-US" altLang="zh-CN" dirty="0"/>
          </a:p>
          <a:p>
            <a:r>
              <a:rPr lang="zh-CN" altLang="en-US" dirty="0"/>
              <a:t>变异不能产生进化，那自然选择能够产生进化吗？不，因为自然选择的 作用是淘汰不适应环境的物种。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001587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3.2.1. </a:t>
            </a:r>
            <a:r>
              <a:rPr lang="zh-CN" altLang="en-US" dirty="0"/>
              <a:t>长颈鹿没有进化</a:t>
            </a:r>
          </a:p>
          <a:p>
            <a:r>
              <a:rPr lang="zh-CN" altLang="en-US" dirty="0"/>
              <a:t>我们的课本在提到自然选择时，也常会提到长颈鹿。还记得这幅图吗？ 据说原来森林里生活着一群短颈鹿，后来因为变异，有的就长出了长脖子。 发生饥荒时，脖子变长的短颈鹿因为能吃到更高处的食物，就活了下来。而旁边那些短脖子鹿因为在地面找不到食物，又够不到高处的食物，就 被自然选择淘汰了。后来长颈的基因累积并扩散开来，从此这个种群被 称为“长颈鹿”！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7713142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你觉得这个故事可能是真的吗？想一想，如果刚开始长颈鹿真是短脖子 的，那和短脖子长颈鹿一起生活的也有很多其他短脖子动物，例如斑马、 角马、羚羊等。如果有饥荒，应该是所有短脖子动物都会遭殃。（</a:t>
            </a:r>
            <a:r>
              <a:rPr lang="en-US" altLang="zh-CN" dirty="0"/>
              <a:t>P</a:t>
            </a:r>
            <a:r>
              <a:rPr lang="zh-CN" altLang="en-US" dirty="0"/>
              <a:t>击） 但为 什么其他短脖子食草动物在饥荒中没有灭绝，而只有可怜的短脖子长颈 鹿死了呢？还有，为什么只有短脖子长颈鹿进化出了长脖子，其他短脖 子动物的脖子都没有变长呢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6911985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如果你再了解一下长颈鹿的身体结构，就能知道短颈鹿不可能逐渐变成 长颈鹿。一只成年的长颈鹿身高大约有</a:t>
            </a:r>
            <a:r>
              <a:rPr lang="en-US" altLang="zh-CN" dirty="0"/>
              <a:t>6-8 </a:t>
            </a:r>
            <a:r>
              <a:rPr lang="zh-CN" altLang="en-US" dirty="0"/>
              <a:t>米，因为头部和胸部距离很 远，所以需要一个很大的心脏来泵血。长颈鹿的心脏很宽，大约</a:t>
            </a:r>
            <a:r>
              <a:rPr lang="en-US" altLang="zh-CN" dirty="0"/>
              <a:t>65</a:t>
            </a:r>
            <a:r>
              <a:rPr lang="zh-CN" altLang="en-US" dirty="0"/>
              <a:t>厘米， 每分钟大概跳动</a:t>
            </a:r>
            <a:r>
              <a:rPr lang="en-US" altLang="zh-CN" dirty="0"/>
              <a:t>150 </a:t>
            </a:r>
            <a:r>
              <a:rPr lang="zh-CN" altLang="en-US" dirty="0"/>
              <a:t>次，接近正常人的两倍，血压是成年人的三倍，因 此长颈鹿还必须有坚韧的血管来承受很高血压的冲击，不然血管就会破 裂，长颈鹿也会死亡。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P</a:t>
            </a:r>
            <a:r>
              <a:rPr lang="zh-CN" altLang="en-US" dirty="0"/>
              <a:t>击）还有，因为长颈鹿要经常低头喝水，它低头时大脑血压会更高，这样 高的血压让它每一次低头都有中风的危险。但好在长颈鹿的脑部有独特 的网状血管，也叫海绵组织，这个组织能在它低头喝水时吸收血液，防 止长颈鹿头部的血管因血压过高而破裂。这样看来，这个长脖子需要一 个不可简化的支持系统</a:t>
            </a:r>
            <a:r>
              <a:rPr lang="en-US" altLang="zh-CN" dirty="0"/>
              <a:t>——</a:t>
            </a:r>
            <a:r>
              <a:rPr lang="zh-CN" altLang="en-US" dirty="0"/>
              <a:t>强大的心脏、坚韧的血管、海绵组织缺一不 可！还记得第 </a:t>
            </a:r>
            <a:r>
              <a:rPr lang="en-US" altLang="zh-CN" dirty="0"/>
              <a:t>4 </a:t>
            </a:r>
            <a:r>
              <a:rPr lang="zh-CN" altLang="en-US" dirty="0"/>
              <a:t>课学到的不可简化的复杂性吗？一个不可简化的系统要 求构成这个系统的每个部件都一步到位，不然整个系统就没有功能。这 个系统不可能逐渐进化产生的 </a:t>
            </a:r>
            <a:r>
              <a:rPr lang="en-US" altLang="zh-CN" dirty="0"/>
              <a:t>!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9559590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长颈鹿的长脖子就是这样一个不可简化的系统。 </a:t>
            </a:r>
            <a:endParaRPr lang="en-US" altLang="zh-CN" dirty="0"/>
          </a:p>
          <a:p>
            <a:r>
              <a:rPr lang="en-US" altLang="zh-CN" dirty="0"/>
              <a:t>• </a:t>
            </a:r>
            <a:r>
              <a:rPr lang="zh-CN" altLang="en-US" dirty="0"/>
              <a:t>如果没有高血压的强力供血，长脖子上的大脑就会因为供血不足 而晕厥，一只经常头晕的长颈鹿不具备生存优势，自然选择会把 它淘汰掉。 </a:t>
            </a:r>
            <a:endParaRPr lang="en-US" altLang="zh-CN" dirty="0"/>
          </a:p>
          <a:p>
            <a:r>
              <a:rPr lang="en-US" altLang="zh-CN" dirty="0"/>
              <a:t>• </a:t>
            </a:r>
            <a:r>
              <a:rPr lang="zh-CN" altLang="en-US" dirty="0"/>
              <a:t>如果没有海绵组织，长颈鹿一低头就会有死于高血压的危险，一 只随时会中风的长颈鹿不具备生存优势，自然选择会把它淘汰掉。 </a:t>
            </a:r>
            <a:endParaRPr lang="en-US" altLang="zh-CN" dirty="0"/>
          </a:p>
          <a:p>
            <a:r>
              <a:rPr lang="en-US" altLang="zh-CN" dirty="0"/>
              <a:t>• </a:t>
            </a:r>
            <a:r>
              <a:rPr lang="zh-CN" altLang="en-US" dirty="0"/>
              <a:t>如果没有长脖子，短颈鹿又根本用不着强大的心脏和海绵组织， 这些多余的组织只会消耗它的能量，而且心跳过快还可能导致心 脏衰竭。一只常年体力透支、心率过快的短颈鹿也不具备生存优 势，自然选择会把它淘汰掉。 </a:t>
            </a:r>
            <a:endParaRPr lang="en-US" altLang="zh-CN" dirty="0"/>
          </a:p>
          <a:p>
            <a:r>
              <a:rPr lang="en-US" altLang="zh-CN" dirty="0"/>
              <a:t>• </a:t>
            </a:r>
            <a:r>
              <a:rPr lang="zh-CN" altLang="en-US" dirty="0"/>
              <a:t>当然还需要长脖子。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7524330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显然，只有当长脖子和强大的心脏、坚韧的血管以及脑部附近的海绵组织同时出现、并相互搭配的时候，这个动物才有生存的优势。有生存优 势的物种才能被自然选择保留，因为自然选择实际的作用就是淘汰不适 应环境的物种，保留有优势的物种。这样看来，自然选择和进化就扯不 上关系了，因为进化是指一个随机产生新基因、新结构、新功能的过程， 而自然选择是一种淘汰现存物种的机制，所以自然选择不是进化。</a:t>
            </a:r>
          </a:p>
          <a:p>
            <a:r>
              <a:rPr lang="zh-CN" altLang="en-US" dirty="0"/>
              <a:t>自然选择不能从无到有产生一只长颈鹿，也不能改变长颈鹿的脖子长度， 但它会选择一只同时具备长脖子、强大的心脏、坚韧的血管和海绵组织 的动物。那是什么动物？不就是现在的长颈鹿吗？ 不可简化的复杂性告诉我们：长颈鹿从一开始就必须是长颈鹿，而不可 能是从短颈鹿逐渐进化来的，因为需要大心脏、厚血管、海绵体和长脖 子都同时到位。其实，这个结论和生物学的发现也是一致的。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121282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我们在第</a:t>
            </a:r>
            <a:r>
              <a:rPr lang="en-US" altLang="zh-CN" dirty="0"/>
              <a:t>3 </a:t>
            </a:r>
            <a:r>
              <a:rPr lang="zh-CN" altLang="en-US" dirty="0"/>
              <a:t>课学习蛋白质时就学习到：在统计学上，发生概率小于 </a:t>
            </a:r>
            <a:r>
              <a:rPr lang="en-US" altLang="zh-CN" dirty="0"/>
              <a:t>1/10100</a:t>
            </a:r>
            <a:r>
              <a:rPr lang="zh-CN" altLang="en-US" dirty="0"/>
              <a:t>，即为不可能事件。但要偶然产生一种有具体功能的蛋白质，它 的概率只有 </a:t>
            </a:r>
            <a:r>
              <a:rPr lang="en-US" altLang="zh-CN" dirty="0"/>
              <a:t>1/10209</a:t>
            </a:r>
            <a:r>
              <a:rPr lang="zh-CN" altLang="en-US" dirty="0"/>
              <a:t>，这远比不可能还要不可能。所以我们得出的结论是： 任何一个有具体功能的蛋白质都不能偶然产生。又因为蛋白质里氨基酸 的排序是由基因信息决定的，所以要产生新的、有功能的蛋白质等同于 要产生新的、有具体顺序的基因信息。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9783676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如果长颈鹿原本是短脖子的，那短颈鹿至少要能随机产生一个海绵组织， 才能变成长颈鹿。而要让一个海绵体从无到有偶然出现，最少需要产生 几种新的基因。同时还要改变血管、肌肉、皮肤、神经、骨骼等至少十 几种基因，才能把短脖子变长。既然通过改变基因，要偶然产生一种有 具体功能的蛋白质已经是概率学上的不可能事件，那要偶然产生好几种 新的基因，那更是没可能的。这就明确表明：生物体中新的功能结构并 不能偶然产生。也就是说：长颈鹿的长脖子肯定不是由盲目随机的进化 产生的，而只能是被设计的。长颈鹿从一开始就必须是长颈鹿，化石记 录中也没有发现短脖子的长颈鹿，进化的故事纯属虚构。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3109591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虽然在课本中，长颈鹿的例子常和自然选择、进化等字眼联系在一起， 但现在我们知道长颈鹿没有进化，自然选择也不是进化。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6056397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3.2.2. </a:t>
            </a:r>
            <a:r>
              <a:rPr lang="zh-CN" altLang="en-US" dirty="0"/>
              <a:t>桦尺蛾没有进化</a:t>
            </a:r>
          </a:p>
          <a:p>
            <a:r>
              <a:rPr lang="zh-CN" altLang="en-US" dirty="0"/>
              <a:t>除了长颈鹿，课本也会把桦尺蛾作为自然选择导致进化的例子。桦尺蛾 的故事是这样的：在 </a:t>
            </a:r>
            <a:r>
              <a:rPr lang="en-US" altLang="zh-CN" dirty="0"/>
              <a:t>19 </a:t>
            </a:r>
            <a:r>
              <a:rPr lang="zh-CN" altLang="en-US" dirty="0"/>
              <a:t>世纪，英国的曼彻斯特地区生活着黑、白两种颜 色的桦尺蛾。在工业革命前，英国的空气比较干净，树干上长满浅色的 地衣，白色桦尺蛾比较难被飞鸟发现和吃掉，于是数量比较多；黑色的 桦尺蛾容易被飞鸟发现和吃掉，所以数量比较少。后来随着工业的发展， 工厂排放的黑烟使得地衣不能生存，树皮也被熏成了黑色，这样黑蛾比较难被飞鸟发现，白蛾反倒变得明显，所以飞鸟就抓白的吃。后来，白 色的桦尺蛾就少，相反黑色的变多了。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0390696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 这个例子可以很好地说明桦尺蛾种群中颜色基因比例的变化，却不能说 明进化。因为在工业革命之前，桦尺蛾有黑白两种；在工业革命之后， 桦尺蛾还是黑白两种，既没有增加新的结构和功能，也没有产生新的基 因信息，更没有变成别种飞蛾，所以桦尺蛾根本没有进化。</a:t>
            </a:r>
          </a:p>
          <a:p>
            <a:r>
              <a:rPr kumimoji="1" lang="zh-CN" altLang="en-US" dirty="0"/>
              <a:t>如果我们带着实事求是的态度来面对桦尺蛾的案例，就会发现它不应该 被当作进化的证据放在课本里，以免误导更多人。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6271142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但在证据面前，人还可以选择有意地忽略证据，让误解持续。比如剑桥 大学的基因学教授马耶鲁斯（</a:t>
            </a:r>
            <a:r>
              <a:rPr lang="en-US" altLang="zh-CN" dirty="0"/>
              <a:t>Michael Majerus</a:t>
            </a:r>
            <a:r>
              <a:rPr lang="zh-CN" altLang="en-US" dirty="0"/>
              <a:t>）博士尽管很清楚桦尺蛾 不过是在颜色基因比例上的改变，但他选择忽略证据，甚至还在 </a:t>
            </a:r>
            <a:r>
              <a:rPr lang="en-US" altLang="zh-CN" dirty="0"/>
              <a:t>2007 </a:t>
            </a:r>
            <a:r>
              <a:rPr lang="zh-CN" altLang="en-US" dirty="0"/>
              <a:t>年 发表言论说： （</a:t>
            </a:r>
            <a:r>
              <a:rPr lang="en-US" altLang="zh-CN" dirty="0"/>
              <a:t>P</a:t>
            </a:r>
            <a:r>
              <a:rPr lang="zh-CN" altLang="en-US" dirty="0"/>
              <a:t>击）“桦尺蛾可说是最有视觉影响，也是最容易了解达尔文 进化的例子。这是应该被教的。因为它根本就是进化的证据。”这样的 言论让人吃惊，是不是？我们常以为科学家说的话是准确无误的，但马 耶鲁斯博士的言论让我们看到：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8871376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科学家也是人，他们和普通人一样会有带着个人意见、而不是基于客观 证据来发表言论的时候。但这并不是真实的科学，科学应该是根据客观 的证据来做出陈述的。我们应该相信有充足证据支持的科学结论，但不 应该盲目地相信科学家的一切言论，因为并不见得所有科学家都会带着 实事求是的态度来做科学。科学和科学家是两码事！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9087412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还有，我们也要用辩证的方式来听取老师所讲的话。比如：科学老师说： “我在实验室中看到进化的产生，那是个事实</a:t>
            </a:r>
            <a:r>
              <a:rPr lang="en-US" altLang="zh-CN" dirty="0"/>
              <a:t>! ”</a:t>
            </a:r>
            <a:r>
              <a:rPr lang="zh-CN" altLang="en-US" dirty="0"/>
              <a:t>当他说这句话时，他 指的很可能不过是桦尺蛾在数量上的微小变化。但当这话传到学生耳朵 里，他就把“进化”误解为“从鱼变成人的过程”。</a:t>
            </a:r>
          </a:p>
          <a:p>
            <a:r>
              <a:rPr lang="zh-CN" altLang="en-US" dirty="0"/>
              <a:t>如果要避免这种因模棱两可的话造成的误解，我们可以问：“老师，您 说的进化指的是什么？”如果他的回答是：“桦尺蛾在数量上的变化。” 那你就可以知道这并不是指达尔文式的进化，因为达尔文式的进化是： 一个随机产生新基因、新结构、新功能的过程，而不是指在某一种群中 观察到的数量变化。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1031456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现在我们知道桦尺蛾和长颈鹿没有进化，而且自然选择也不是进化。接 下来我们看最后一个板块的内容：突变是进化吗？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2088019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3.3. </a:t>
            </a:r>
            <a:r>
              <a:rPr lang="zh-CN" altLang="en-US" dirty="0"/>
              <a:t>突变不是进化 </a:t>
            </a:r>
            <a:endParaRPr lang="en-US" altLang="zh-CN" dirty="0"/>
          </a:p>
          <a:p>
            <a:r>
              <a:rPr lang="en-US" altLang="zh-CN" dirty="0"/>
              <a:t>3.3.1. </a:t>
            </a:r>
            <a:r>
              <a:rPr lang="zh-CN" altLang="en-US" dirty="0"/>
              <a:t>甲壳虫的突变是退化</a:t>
            </a:r>
          </a:p>
          <a:p>
            <a:r>
              <a:rPr lang="zh-CN" altLang="en-US" dirty="0"/>
              <a:t> 还记得在课本上看到的这幅甲壳虫的图吗？这是达尔文在加拉帕戈斯岛上观察到的残翅甲壳虫。据说岛上常常刮暴风，许多甲壳虫都被刮到海 里淹死了。但有些甲壳虫的基因发生了一个常见的突变，导致翅膀发育 不全，不能像正常甲壳虫一样飞行，这本来是一个身体上的劣势。但这 个劣势在暴风中就变成了一个优势，这些残翅甲壳虫没被风刮到海里淹 死，而是活了下来。时间长了，岛上就多是不能飞的甲壳虫了。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6662029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这是进化吗？我们只要套入进化的定义，就能知道这不是进化了。达尔 文式的进化是：一个随机产生新基因、新结构、新功能的过程。想一想， 原来的甲壳虫有翅膀，后来的翅膀发育不全或干脆没有翅膀，这不是新 结构的增加，相反是原有结构的退化。原来的甲壳虫能飞，后来的不能飞， 这不是新功能的增加，反而是原有功能的消失。既然甲壳虫没有产生新 结构和新功能，那就说明：甲壳虫没有进化。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5505072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那突变是进化吗？也不是的。想想看，原来的甲壳虫身体健全；但突变 导致它们的翅膀不能飞，身体残疾。在正常情况下，残翅甲壳虫会比健 康的甲壳虫更难生存，所以这个突变对甲壳虫本身是有害的。只是在类 似加拉帕戈斯群岛上的特殊条件下，翅膀残疾比死亡更好；就好像在地 震中失去一条腿比失去一条命要强，但失去一条腿绝对不是进化， 所 以突变也不是进化。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1292495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3.3.2. </a:t>
            </a:r>
            <a:r>
              <a:rPr lang="zh-CN" altLang="en-US" dirty="0"/>
              <a:t>抗药性不是进化</a:t>
            </a:r>
          </a:p>
          <a:p>
            <a:r>
              <a:rPr lang="zh-CN" altLang="en-US" dirty="0"/>
              <a:t>有人可能会说：可能在甲壳虫的例子上，突变不是进化；但导致细菌耐 药性的突变应该是进化。报纸杂志上不是常刊登一些文章，说“某某细 菌进化出了对抗生素的耐药性”了吗？这难道不是说细菌“进化出”一 个能抵御抗生素的新功能了吗？老规矩，把耐药性套入进化的定义。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2015137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还记得吗？达尔文式进化的定义是：一个随机产生新基因、新结构、新 功能的过程。现在科学家发现抗生素的抗药性一般来自三种途径，但这 三种途径都没有产生新结构和新功能；所以都称不上是达尔文式的进 化。这节课我们只简单看其中的一种途径，其他两种放在附录里，供有 兴趣的同学课后阅读。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2985424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大家都听过“塞翁失马”这个典故吧，这个故事是说一个家主的儿子因 为骑马，结果从马上摔下来断了一条腿。相对于有两条腿的人来说，一 条腿的人肯定是弱者，他的生活也更艰难。但后来发生了战争，村里的 壮丁都被征去当兵， 结果都死在了战场。但这个家主的儿子因为缺了 一条腿不能打仗，所以没被征去当兵，就捡回了一条命。在这种情况下， 有两条腿的“强者”死了，失去一条腿的 “弱者”反倒生存了下来。但 失去一条腿是进化吗？不是的，相反是退化。</a:t>
            </a:r>
          </a:p>
          <a:p>
            <a:r>
              <a:rPr lang="zh-CN" altLang="en-US" dirty="0"/>
              <a:t>如果说这个少年人失腿的例子不是进化，那么幽门螺杆菌对于抗生素的抵抗也不能被称为进化，因为他们都是“强者死亡、弱者生存”的案例。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5351383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先来介绍一下幽门螺杆菌吧，你现在看到的是幽门螺杆菌的漫画图，生 活在人体的细菌可是没有眼睛也没有脚的。幽门螺杆菌是导致胃病的元 凶，它能在人的幽门迅速繁殖。为了杀死体内的幽门螺杆菌、治好胃病， 人需要吃某种抗生素。抗生素本身不是毒，所以对人无害。那无害的抗 生素是怎么毒死螺杆菌的呢？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P</a:t>
            </a:r>
            <a:r>
              <a:rPr lang="zh-CN" altLang="en-US" dirty="0"/>
              <a:t>击）原来在人吃了抗生素后，抗生素会被幽门螺杆菌的细胞壁吸收，然后 通过螺杆菌自身产生的一种酶，将抗生素转变成毒素，这种毒素会把螺 杆菌毒死。这样一来，抗生素就只会毒死螺杆菌，但不会伤害吃抗生素 的人。所以幽门螺杆菌会不会死，关键在于它有没有那种能把抗生素转 化为毒素的酶。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7483161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可是在螺杆菌繁殖的过程中，偶尔有某个个体发生突变，导致它不能产 生那种酶。如果没有那种酶，抗生素就不会被转化成毒来杀死螺杆菌。 所以突变后的幽门螺杆菌说：“哈哈哈，没有酶、没有毒、没有死！” 那这是进化吗？套进达尔文的进化定义就知道了。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898738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达尔文的进化是：一个随机产生新基因、新结构、新功能的过程。想一想， 突变前的螺杆菌有那种酶，突变后就没有了；突变前的幽门螺杆菌具备 产生那种酶的功能，突变后的就丧失了那种功能，这不是新结构新功能 的增加，反而是原有结构和功能的减退。所以螺杆菌的耐药性根本不是 进化，相反它是退化的例子。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7724159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知道吗？在没有抗生素的情况下，正常的螺杆菌是强者，它比突变了的 螺杆菌有更强的生存能力。但在有抗生素的情况下，正常螺杆菌（强者） 被杀死，而突变了的螺杆菌（弱者）因为失去了原有的功能结构就活了 下来。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6799302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这就好像在塞翁失马的例子中，那些有两条腿的壮丁是强者。但因为被 征去当兵，这些强者被杀死，而那个只有一条腿的弱者相反活了下来。 虽然弱者生存了下来，但失去一条腿本身不是进化；同样，虽然突变后 的螺杆菌活了下来，但失去那种酶本身也不是进化，因而突变也不是进化。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3359189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（</a:t>
            </a:r>
            <a:r>
              <a:rPr lang="en-US" altLang="zh-CN" dirty="0"/>
              <a:t>P</a:t>
            </a:r>
            <a:r>
              <a:rPr lang="zh-CN" altLang="en-US" dirty="0"/>
              <a:t>击） 观看视频：</a:t>
            </a:r>
            <a:r>
              <a:rPr lang="en-US" altLang="zh-CN" dirty="0"/>
              <a:t>《</a:t>
            </a:r>
            <a:r>
              <a:rPr lang="zh-CN" altLang="en-US" dirty="0"/>
              <a:t>突变不是进化</a:t>
            </a:r>
            <a:r>
              <a:rPr lang="en-US" altLang="zh-CN" dirty="0"/>
              <a:t>》</a:t>
            </a:r>
            <a:r>
              <a:rPr lang="zh-CN" altLang="en-US" dirty="0"/>
              <a:t>，最后让我们来看看科学家对于突变是 怎么说的吧。</a:t>
            </a:r>
          </a:p>
          <a:p>
            <a:r>
              <a:rPr lang="zh-CN" altLang="en-US" dirty="0"/>
              <a:t>视频解说：这些科学家的发现和我们刚才所讨论的结果其实是一致的， 甲壳虫的突变、细菌抗药性的突变都没有随机产生新的功能结构，所以 都不是进化。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4</a:t>
            </a:r>
            <a:r>
              <a:rPr lang="zh-CN" altLang="en-US" dirty="0"/>
              <a:t>．总结</a:t>
            </a:r>
          </a:p>
          <a:p>
            <a:r>
              <a:rPr lang="zh-CN" altLang="en-US" dirty="0"/>
              <a:t>如果用一句话来总结今天的学习内容的话，那就是：变异，自然选择， 突变都不是进化！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6638478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这些狗的亚种不是进化，变异不是进化。 （</a:t>
            </a:r>
            <a:r>
              <a:rPr lang="en-US" altLang="zh-CN" dirty="0"/>
              <a:t>P</a:t>
            </a:r>
            <a:r>
              <a:rPr lang="zh-CN" altLang="en-US" dirty="0"/>
              <a:t>击）桦尺蛾在在数量上的变化不 是进化，所以自然选择不是进化。 （</a:t>
            </a:r>
            <a:r>
              <a:rPr lang="en-US" altLang="zh-CN" dirty="0"/>
              <a:t>P</a:t>
            </a:r>
            <a:r>
              <a:rPr lang="zh-CN" altLang="en-US" dirty="0"/>
              <a:t>击）最后，甲壳虫的突变不是进化，相 反是退化的例子；所以突变也不是进化。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2552333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那这些证据说明了什么？说明物种不是起源于达尔文式的进化，而是来 自上帝各从其类的直接创造。现在让我们带着信心来大声地朗读：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8799123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创世记 </a:t>
            </a:r>
            <a:r>
              <a:rPr lang="en-US" altLang="zh-CN" dirty="0"/>
              <a:t>1:1 </a:t>
            </a:r>
            <a:r>
              <a:rPr lang="zh-CN" altLang="en-US" dirty="0"/>
              <a:t>起初，神创造天地。创世记 </a:t>
            </a:r>
            <a:r>
              <a:rPr lang="en-US" altLang="zh-CN" dirty="0"/>
              <a:t>1:24 </a:t>
            </a:r>
            <a:r>
              <a:rPr lang="zh-CN" altLang="en-US" dirty="0"/>
              <a:t>神说：“地要生出活物来， 各从其类 ；牲畜、昆虫、野兽，各从其类 </a:t>
            </a:r>
            <a:r>
              <a:rPr lang="en-US" altLang="zh-CN" dirty="0"/>
              <a:t> </a:t>
            </a:r>
            <a:r>
              <a:rPr lang="zh-CN" altLang="en-US" dirty="0"/>
              <a:t>。”事就这样成了。</a:t>
            </a:r>
            <a:r>
              <a:rPr lang="en-US" altLang="zh-CN" dirty="0"/>
              <a:t>25 </a:t>
            </a:r>
            <a:r>
              <a:rPr lang="zh-CN" altLang="en-US" dirty="0"/>
              <a:t>於是神 造出野兽，各从其类 ；牲畜，各从其类 ；地上一切昆虫，各从其类 。神 看著是好的。</a:t>
            </a:r>
          </a:p>
          <a:p>
            <a:r>
              <a:rPr lang="zh-CN" altLang="en-US" dirty="0"/>
              <a:t>尽管教材研究所已经尽了最大的努力来为我们编写课本，但毕竟科学家 也是人，他们也一样会有产生误解的时候。如果你今天已经化解了这种 误解，那你要去把真相告诉那些有这些误解的人。如果你还有更多疑问， 请你继续寻求答案！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4382932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祷告结束！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15931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39B11C4-44B4-144D-8D19-4B4B6F6A9A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114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7B3CF84-1CB4-A144-9D2A-C46A4DC1DF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663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0A6D157-8C58-C347-A0F7-8959C61CE9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571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A6073D4-B309-4840-B258-97780362AA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396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BD3B3A4-2FE7-6343-82A8-2827846EA4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214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3EF4F89-79A3-D342-B2E0-8125722C30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529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70874E8-4432-D341-ABF5-3EEAC6901E98}" type="datetimeFigureOut">
              <a:rPr kumimoji="1" lang="zh-CN" altLang="en-US" smtClean="0"/>
              <a:t>2025/9/3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E6C46CE-518F-EC4B-B22F-1A89E2B9F8B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86553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70874E8-4432-D341-ABF5-3EEAC6901E98}" type="datetimeFigureOut">
              <a:rPr kumimoji="1" lang="zh-CN" altLang="en-US" smtClean="0"/>
              <a:t>2025/9/3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E6C46CE-518F-EC4B-B22F-1A89E2B9F8B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4099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70874E8-4432-D341-ABF5-3EEAC6901E98}" type="datetimeFigureOut">
              <a:rPr kumimoji="1" lang="zh-CN" altLang="en-US" smtClean="0"/>
              <a:t>2025/9/3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E6C46CE-518F-EC4B-B22F-1A89E2B9F8B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86929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70874E8-4432-D341-ABF5-3EEAC6901E98}" type="datetimeFigureOut">
              <a:rPr kumimoji="1" lang="zh-CN" altLang="en-US" smtClean="0"/>
              <a:t>2025/9/3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E6C46CE-518F-EC4B-B22F-1A89E2B9F8B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05222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70874E8-4432-D341-ABF5-3EEAC6901E98}" type="datetimeFigureOut">
              <a:rPr kumimoji="1" lang="zh-CN" altLang="en-US" smtClean="0"/>
              <a:t>2025/9/3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E6C46CE-518F-EC4B-B22F-1A89E2B9F8B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456679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2E2053E-5FA9-1C48-B44D-3189A74E8A96}" type="datetimeFigureOut">
              <a:rPr kumimoji="1" lang="zh-CN" altLang="en-US" smtClean="0"/>
              <a:t>2025/9/3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57ACA0-B590-734F-8DD4-C8BCB2107B3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7768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2000"/>
            <a:ext cx="9144000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>
              <a:spcBef>
                <a:spcPct val="0"/>
              </a:spcBef>
              <a:buFont typeface="Arial" panose="020B0604020202020204" pitchFamily="34" charset="0"/>
              <a:buNone/>
              <a:defRPr lang="en-US" sz="3600" b="1" dirty="0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ctr" defTabSz="91440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dirty="0"/>
              <a:t>单击此处编辑母版副标题样式</a:t>
            </a:r>
            <a:endParaRPr lang="en-US" altLang="zh-CN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875F873-BFAC-D84D-B626-1657EE3B3F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264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952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3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24.gif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12" Type="http://schemas.openxmlformats.org/officeDocument/2006/relationships/image" Target="../media/image3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5" Type="http://schemas.openxmlformats.org/officeDocument/2006/relationships/image" Target="../media/image38.pn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Relationship Id="rId1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13" Type="http://schemas.openxmlformats.org/officeDocument/2006/relationships/image" Target="../media/image49.jpeg"/><Relationship Id="rId18" Type="http://schemas.openxmlformats.org/officeDocument/2006/relationships/image" Target="../media/image54.jpeg"/><Relationship Id="rId26" Type="http://schemas.openxmlformats.org/officeDocument/2006/relationships/image" Target="../media/image62.jpeg"/><Relationship Id="rId3" Type="http://schemas.openxmlformats.org/officeDocument/2006/relationships/image" Target="../media/image39.jpeg"/><Relationship Id="rId21" Type="http://schemas.openxmlformats.org/officeDocument/2006/relationships/image" Target="../media/image57.jpeg"/><Relationship Id="rId7" Type="http://schemas.openxmlformats.org/officeDocument/2006/relationships/image" Target="../media/image43.jpeg"/><Relationship Id="rId12" Type="http://schemas.openxmlformats.org/officeDocument/2006/relationships/image" Target="../media/image48.jpeg"/><Relationship Id="rId17" Type="http://schemas.openxmlformats.org/officeDocument/2006/relationships/image" Target="../media/image53.jpeg"/><Relationship Id="rId25" Type="http://schemas.openxmlformats.org/officeDocument/2006/relationships/image" Target="../media/image61.jpe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52.jpeg"/><Relationship Id="rId20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11" Type="http://schemas.openxmlformats.org/officeDocument/2006/relationships/image" Target="../media/image47.jpeg"/><Relationship Id="rId24" Type="http://schemas.openxmlformats.org/officeDocument/2006/relationships/image" Target="../media/image60.jpeg"/><Relationship Id="rId5" Type="http://schemas.openxmlformats.org/officeDocument/2006/relationships/image" Target="../media/image41.jpeg"/><Relationship Id="rId15" Type="http://schemas.openxmlformats.org/officeDocument/2006/relationships/image" Target="../media/image51.jpeg"/><Relationship Id="rId23" Type="http://schemas.openxmlformats.org/officeDocument/2006/relationships/image" Target="../media/image59.jpeg"/><Relationship Id="rId10" Type="http://schemas.openxmlformats.org/officeDocument/2006/relationships/image" Target="../media/image46.jpeg"/><Relationship Id="rId19" Type="http://schemas.openxmlformats.org/officeDocument/2006/relationships/image" Target="../media/image55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Relationship Id="rId14" Type="http://schemas.openxmlformats.org/officeDocument/2006/relationships/image" Target="../media/image50.jpeg"/><Relationship Id="rId22" Type="http://schemas.openxmlformats.org/officeDocument/2006/relationships/image" Target="../media/image5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66.jpg"/><Relationship Id="rId4" Type="http://schemas.openxmlformats.org/officeDocument/2006/relationships/image" Target="../media/image65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g"/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8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8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8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8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8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7.png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8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9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jpg"/><Relationship Id="rId4" Type="http://schemas.openxmlformats.org/officeDocument/2006/relationships/image" Target="../media/image1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1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97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0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07.jpg"/><Relationship Id="rId4" Type="http://schemas.openxmlformats.org/officeDocument/2006/relationships/image" Target="../media/image106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06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09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1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12.png"/><Relationship Id="rId4" Type="http://schemas.openxmlformats.org/officeDocument/2006/relationships/image" Target="../media/image11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19.png"/><Relationship Id="rId4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1.jpeg"/><Relationship Id="rId4" Type="http://schemas.openxmlformats.org/officeDocument/2006/relationships/image" Target="../media/image102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E58597A5-EAE1-854F-8D30-841A4E2A3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58461"/>
            <a:ext cx="4000719" cy="3499337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7AB6E937-26E8-CE49-941B-1C73CA24C25E}"/>
              </a:ext>
            </a:extLst>
          </p:cNvPr>
          <p:cNvSpPr txBox="1">
            <a:spLocks/>
          </p:cNvSpPr>
          <p:nvPr/>
        </p:nvSpPr>
        <p:spPr>
          <a:xfrm>
            <a:off x="349281" y="2777924"/>
            <a:ext cx="3316340" cy="2175076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kumimoji="1" lang="zh-CN" altLang="en-US" sz="44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物种的起源</a:t>
            </a:r>
            <a:endParaRPr kumimoji="1" lang="en-US" altLang="zh-CN" sz="44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00000"/>
              </a:lnSpc>
            </a:pPr>
            <a:endParaRPr kumimoji="1" lang="en-US" altLang="zh-CN" sz="14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00000"/>
              </a:lnSpc>
            </a:pPr>
            <a:r>
              <a:rPr kumimoji="1" lang="zh-CN" altLang="en-US" sz="24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创世记</a:t>
            </a:r>
            <a:r>
              <a:rPr kumimoji="1" lang="en-US" altLang="zh-CN" sz="24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1:24-25</a:t>
            </a:r>
          </a:p>
          <a:p>
            <a:pPr algn="ctr">
              <a:lnSpc>
                <a:spcPct val="100000"/>
              </a:lnSpc>
            </a:pPr>
            <a:r>
              <a:rPr kumimoji="1" lang="zh-CN" altLang="en-US" sz="24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第</a:t>
            </a:r>
            <a:r>
              <a:rPr kumimoji="1" lang="en-US" altLang="zh-CN" sz="24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</a:t>
            </a:r>
            <a:r>
              <a:rPr kumimoji="1" lang="zh-CN" altLang="en-US" sz="24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课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B3F689A-4BDF-A141-8C8B-ADF7B22813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557"/>
          <a:stretch/>
        </p:blipFill>
        <p:spPr>
          <a:xfrm>
            <a:off x="4074290" y="0"/>
            <a:ext cx="5069710" cy="683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114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9B427AB-C91B-FE4C-8B21-4F6BBC5B58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110" r="4086" b="5639"/>
          <a:stretch/>
        </p:blipFill>
        <p:spPr>
          <a:xfrm>
            <a:off x="3958542" y="1508486"/>
            <a:ext cx="5185458" cy="481329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5FDCE2E-71E1-E548-A0E4-86D3ACA10C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r="45028"/>
          <a:stretch/>
        </p:blipFill>
        <p:spPr>
          <a:xfrm>
            <a:off x="0" y="1508487"/>
            <a:ext cx="3958542" cy="48133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4CDAEDF7-F2A6-C74F-B1D5-D0DB26B84F79}"/>
              </a:ext>
            </a:extLst>
          </p:cNvPr>
          <p:cNvSpPr/>
          <p:nvPr/>
        </p:nvSpPr>
        <p:spPr>
          <a:xfrm>
            <a:off x="0" y="1508487"/>
            <a:ext cx="9144000" cy="481330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CAF81E1D-BDAF-8C48-B39C-11562E5B3E59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误解：咖啡豆是豆子</a:t>
            </a:r>
            <a:endParaRPr lang="en-US" altLang="zh-CN" sz="36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9313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043B10E-6048-954C-8FFC-034255E301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014" y="1388961"/>
            <a:ext cx="7470011" cy="498000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78E4ED-F9EB-4C8D-B861-9D0B5E194F94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误解：禁果</a:t>
            </a:r>
            <a:r>
              <a:rPr lang="en-US" altLang="zh-CN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=</a:t>
            </a:r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苹果</a:t>
            </a:r>
            <a:endParaRPr lang="en-US" altLang="zh-CN" sz="36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6905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45CD42CF-2957-2A4A-B8C2-C0C40013D221}"/>
              </a:ext>
            </a:extLst>
          </p:cNvPr>
          <p:cNvCxnSpPr>
            <a:cxnSpLocks/>
          </p:cNvCxnSpPr>
          <p:nvPr/>
        </p:nvCxnSpPr>
        <p:spPr>
          <a:xfrm>
            <a:off x="698155" y="2287927"/>
            <a:ext cx="0" cy="3725742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7C3D5C48-0DAC-8B48-8FE4-31EC8D97C403}"/>
              </a:ext>
            </a:extLst>
          </p:cNvPr>
          <p:cNvCxnSpPr>
            <a:cxnSpLocks/>
          </p:cNvCxnSpPr>
          <p:nvPr/>
        </p:nvCxnSpPr>
        <p:spPr>
          <a:xfrm flipH="1">
            <a:off x="698156" y="6013669"/>
            <a:ext cx="7333736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215AA957-85C0-994F-9231-2D521F5F2DA3}"/>
              </a:ext>
            </a:extLst>
          </p:cNvPr>
          <p:cNvCxnSpPr>
            <a:cxnSpLocks/>
          </p:cNvCxnSpPr>
          <p:nvPr/>
        </p:nvCxnSpPr>
        <p:spPr>
          <a:xfrm flipH="1">
            <a:off x="1124465" y="2287927"/>
            <a:ext cx="7389341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2D3ED6E1-5F18-DA48-95D1-8F76BB3576C3}"/>
              </a:ext>
            </a:extLst>
          </p:cNvPr>
          <p:cNvCxnSpPr>
            <a:cxnSpLocks/>
          </p:cNvCxnSpPr>
          <p:nvPr/>
        </p:nvCxnSpPr>
        <p:spPr>
          <a:xfrm>
            <a:off x="8501448" y="2287927"/>
            <a:ext cx="0" cy="3618511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TextBox 3">
            <a:extLst>
              <a:ext uri="{FF2B5EF4-FFF2-40B4-BE49-F238E27FC236}">
                <a16:creationId xmlns:a16="http://schemas.microsoft.com/office/drawing/2014/main" id="{D8DF99F0-A83E-374F-9A96-32B59DD5B041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学术界的误解</a:t>
            </a:r>
            <a:endParaRPr lang="en-US" altLang="zh-CN" sz="36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1" name="矩形 4">
            <a:extLst>
              <a:ext uri="{FF2B5EF4-FFF2-40B4-BE49-F238E27FC236}">
                <a16:creationId xmlns:a16="http://schemas.microsoft.com/office/drawing/2014/main" id="{5D00FBB9-BEAC-5D42-8C2A-451841BA97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2177" y="2287927"/>
            <a:ext cx="5178187" cy="372574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eaLnBrk="0" hangingPunct="0">
              <a:lnSpc>
                <a:spcPts val="454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很多人以为</a:t>
            </a:r>
            <a:r>
              <a:rPr lang="zh-CN" altLang="en-US" sz="32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变异、突变、自然选择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是进化，但其实它们和进化一点关系都没有。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D437A6A-40BF-C447-8BF4-242951FD4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654" y="2643173"/>
            <a:ext cx="2063962" cy="296278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A5AFA97-3CC7-A24C-BA58-C00CB59AC53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22" t="7371" r="20768" b="51298"/>
          <a:stretch/>
        </p:blipFill>
        <p:spPr>
          <a:xfrm>
            <a:off x="700871" y="2022854"/>
            <a:ext cx="544010" cy="53014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EED9EFD3-FCBD-ED48-81FF-FA68763BF04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9" t="49611" r="34040"/>
          <a:stretch/>
        </p:blipFill>
        <p:spPr>
          <a:xfrm>
            <a:off x="8024245" y="5690502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617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698155" y="2438400"/>
            <a:ext cx="0" cy="3725742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698156" y="6164142"/>
            <a:ext cx="7333736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1124465" y="2438400"/>
            <a:ext cx="7389341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01448" y="2438400"/>
            <a:ext cx="0" cy="3618511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学习大纲</a:t>
            </a:r>
            <a:endParaRPr lang="en-US" altLang="zh-CN" sz="36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矩形 4">
            <a:extLst>
              <a:ext uri="{FF2B5EF4-FFF2-40B4-BE49-F238E27FC236}">
                <a16:creationId xmlns:a16="http://schemas.microsoft.com/office/drawing/2014/main" id="{84E6C031-F31A-9547-969A-00622279C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2440" y="2438400"/>
            <a:ext cx="7389340" cy="381642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514350" indent="-514350" eaLnBrk="0" hangingPunct="0">
              <a:lnSpc>
                <a:spcPts val="4540"/>
              </a:lnSpc>
              <a:buAutoNum type="arabicPeriod"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了解变异、突变和自然选择的真相；</a:t>
            </a:r>
          </a:p>
          <a:p>
            <a:pPr marL="514350" indent="-514350" eaLnBrk="0" hangingPunct="0">
              <a:lnSpc>
                <a:spcPts val="4540"/>
              </a:lnSpc>
              <a:buAutoNum type="arabicPeriod"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弄清楚物种的真实来源。</a:t>
            </a:r>
          </a:p>
          <a:p>
            <a:pPr eaLnBrk="0" hangingPunct="0">
              <a:lnSpc>
                <a:spcPts val="4540"/>
              </a:lnSpc>
            </a:pP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0D40A7A2-71C6-0940-B157-8D68BE99BF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22" t="7371" r="20768" b="51298"/>
          <a:stretch/>
        </p:blipFill>
        <p:spPr>
          <a:xfrm>
            <a:off x="700871" y="2184898"/>
            <a:ext cx="544010" cy="53014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BFA77BE-867E-2C43-B97B-F965289E816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9" t="49611" r="34040"/>
          <a:stretch/>
        </p:blipFill>
        <p:spPr>
          <a:xfrm>
            <a:off x="8024245" y="5852546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303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>
            <a:extLst>
              <a:ext uri="{FF2B5EF4-FFF2-40B4-BE49-F238E27FC236}">
                <a16:creationId xmlns:a16="http://schemas.microsoft.com/office/drawing/2014/main" id="{58FFB84F-6A82-2A46-AF82-256921FC7B91}"/>
              </a:ext>
            </a:extLst>
          </p:cNvPr>
          <p:cNvGrpSpPr/>
          <p:nvPr/>
        </p:nvGrpSpPr>
        <p:grpSpPr>
          <a:xfrm>
            <a:off x="5125292" y="2435674"/>
            <a:ext cx="2154690" cy="3045938"/>
            <a:chOff x="6630001" y="1689721"/>
            <a:chExt cx="2154690" cy="3045938"/>
          </a:xfrm>
        </p:grpSpPr>
        <p:graphicFrame>
          <p:nvGraphicFramePr>
            <p:cNvPr id="15" name="对象 14">
              <a:extLst>
                <a:ext uri="{FF2B5EF4-FFF2-40B4-BE49-F238E27FC236}">
                  <a16:creationId xmlns:a16="http://schemas.microsoft.com/office/drawing/2014/main" id="{A7233FCC-CBEF-3245-961A-55ADFBCF315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07501945"/>
                </p:ext>
              </p:extLst>
            </p:nvPr>
          </p:nvGraphicFramePr>
          <p:xfrm>
            <a:off x="6630001" y="1689721"/>
            <a:ext cx="2154690" cy="3045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" r:id="rId3" imgW="3250794" imgH="4444444" progId="">
                    <p:embed/>
                  </p:oleObj>
                </mc:Choice>
                <mc:Fallback>
                  <p:oleObj name="Image" r:id="rId3" imgW="3250794" imgH="4444444" progId="">
                    <p:embed/>
                    <p:pic>
                      <p:nvPicPr>
                        <p:cNvPr id="10" name="对象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30001" y="1689721"/>
                          <a:ext cx="2154690" cy="30459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7E6D3994-4120-1D47-BE54-0E3B911641D6}"/>
                </a:ext>
              </a:extLst>
            </p:cNvPr>
            <p:cNvSpPr/>
            <p:nvPr/>
          </p:nvSpPr>
          <p:spPr>
            <a:xfrm>
              <a:off x="6630001" y="1689721"/>
              <a:ext cx="2154690" cy="3026964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24496637-EEB4-DF48-B9EC-9892A022F192}"/>
              </a:ext>
            </a:extLst>
          </p:cNvPr>
          <p:cNvGrpSpPr/>
          <p:nvPr/>
        </p:nvGrpSpPr>
        <p:grpSpPr>
          <a:xfrm>
            <a:off x="1722335" y="2435674"/>
            <a:ext cx="2099602" cy="3026964"/>
            <a:chOff x="414396" y="1689721"/>
            <a:chExt cx="2099602" cy="3026964"/>
          </a:xfrm>
        </p:grpSpPr>
        <p:graphicFrame>
          <p:nvGraphicFramePr>
            <p:cNvPr id="8" name="对象 7">
              <a:extLst>
                <a:ext uri="{FF2B5EF4-FFF2-40B4-BE49-F238E27FC236}">
                  <a16:creationId xmlns:a16="http://schemas.microsoft.com/office/drawing/2014/main" id="{A22885B7-E9BC-BD4F-AF8E-F77C1EDB739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05078284"/>
                </p:ext>
              </p:extLst>
            </p:nvPr>
          </p:nvGraphicFramePr>
          <p:xfrm>
            <a:off x="444380" y="1689721"/>
            <a:ext cx="2069618" cy="30269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" r:id="rId5" imgW="3250794" imgH="4444444" progId="">
                    <p:embed/>
                  </p:oleObj>
                </mc:Choice>
                <mc:Fallback>
                  <p:oleObj name="Image" r:id="rId5" imgW="3250794" imgH="4444444" progId="">
                    <p:embed/>
                    <p:pic>
                      <p:nvPicPr>
                        <p:cNvPr id="8" name="对象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4380" y="1689721"/>
                          <a:ext cx="2069618" cy="302696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4915A4CE-88A5-924C-A54F-1B933E3DB2D1}"/>
                </a:ext>
              </a:extLst>
            </p:cNvPr>
            <p:cNvSpPr/>
            <p:nvPr/>
          </p:nvSpPr>
          <p:spPr>
            <a:xfrm>
              <a:off x="414396" y="1689721"/>
              <a:ext cx="2099602" cy="3026964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2" name="矩形 4">
            <a:extLst>
              <a:ext uri="{FF2B5EF4-FFF2-40B4-BE49-F238E27FC236}">
                <a16:creationId xmlns:a16="http://schemas.microsoft.com/office/drawing/2014/main" id="{3198E7C8-1441-3E49-BD88-3B865DBD16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2335" y="5653619"/>
            <a:ext cx="2099602" cy="1186405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 eaLnBrk="0" hangingPunct="0">
              <a:lnSpc>
                <a:spcPts val="454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创造论</a:t>
            </a:r>
          </a:p>
        </p:txBody>
      </p:sp>
      <p:sp>
        <p:nvSpPr>
          <p:cNvPr id="23" name="矩形 4">
            <a:extLst>
              <a:ext uri="{FF2B5EF4-FFF2-40B4-BE49-F238E27FC236}">
                <a16:creationId xmlns:a16="http://schemas.microsoft.com/office/drawing/2014/main" id="{BAA7D5E4-196E-3A48-9587-647E403C5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3718" y="5653619"/>
            <a:ext cx="2166264" cy="1186405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 eaLnBrk="0" hangingPunct="0">
              <a:lnSpc>
                <a:spcPts val="454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进化论</a:t>
            </a: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6A375828-C1AE-434F-A811-4A100D7CAAC1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物种起源的两种观点</a:t>
            </a:r>
            <a:r>
              <a:rPr lang="en-US" altLang="zh-CN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: </a:t>
            </a:r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创造</a:t>
            </a:r>
            <a:r>
              <a:rPr lang="en-US" altLang="zh-CN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VS</a:t>
            </a:r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进化</a:t>
            </a:r>
            <a:endParaRPr lang="en-US" altLang="zh-CN" sz="36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873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698155" y="2000637"/>
            <a:ext cx="0" cy="4163505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698156" y="6164142"/>
            <a:ext cx="7333736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1124465" y="1986983"/>
            <a:ext cx="7389341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01448" y="1986983"/>
            <a:ext cx="0" cy="4069928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进化的观点</a:t>
            </a:r>
            <a:endParaRPr lang="en-US" altLang="zh-CN" sz="36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矩形 4">
            <a:extLst>
              <a:ext uri="{FF2B5EF4-FFF2-40B4-BE49-F238E27FC236}">
                <a16:creationId xmlns:a16="http://schemas.microsoft.com/office/drawing/2014/main" id="{84E6C031-F31A-9547-969A-00622279C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0283" y="2197695"/>
            <a:ext cx="4751272" cy="381642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514350" indent="-514350" eaLnBrk="0" hangingPunct="0">
              <a:buAutoNum type="arabicPeriod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树根代表构成生命最简单的化合物；</a:t>
            </a:r>
          </a:p>
          <a:p>
            <a:pPr marL="514350" indent="-514350" eaLnBrk="0" hangingPunct="0">
              <a:buAutoNum type="arabicPeriod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树叉代表进化出的分支；</a:t>
            </a:r>
          </a:p>
          <a:p>
            <a:pPr marL="514350" indent="-514350" eaLnBrk="0" hangingPunct="0">
              <a:buAutoNum type="arabicPeriod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树枝代表进化出的各种生物；</a:t>
            </a:r>
          </a:p>
          <a:p>
            <a:pPr marL="514350" indent="-514350" eaLnBrk="0" hangingPunct="0">
              <a:buAutoNum type="arabicPeriod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要留意：</a:t>
            </a:r>
            <a:r>
              <a:rPr lang="zh-CN" alt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这整个进化演变的过程都是随机发生、自发产生的。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149F43D3-ABE9-224F-893C-D51A2D5EDD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22" t="7371" r="20768" b="51298"/>
          <a:stretch/>
        </p:blipFill>
        <p:spPr>
          <a:xfrm>
            <a:off x="700871" y="1735564"/>
            <a:ext cx="544010" cy="53014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29FC210-9603-724F-A9E2-3A9342899D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9" t="49611" r="34040"/>
          <a:stretch/>
        </p:blipFill>
        <p:spPr>
          <a:xfrm>
            <a:off x="8012670" y="5840973"/>
            <a:ext cx="544010" cy="64633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B1E3AEC-8145-5D43-8CDD-CEC43DE874C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-3326"/>
          <a:stretch/>
        </p:blipFill>
        <p:spPr>
          <a:xfrm>
            <a:off x="0" y="1495772"/>
            <a:ext cx="3620231" cy="5052349"/>
          </a:xfrm>
          <a:prstGeom prst="rect">
            <a:avLst/>
          </a:prstGeom>
          <a:solidFill>
            <a:schemeClr val="bg1"/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18684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385633" y="1986983"/>
            <a:ext cx="0" cy="4177159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385634" y="6164142"/>
            <a:ext cx="8052310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844953" y="1986983"/>
            <a:ext cx="799215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837110" y="1986983"/>
            <a:ext cx="0" cy="4069928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创造论：神“各从其类”的创造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574591" y="2307443"/>
            <a:ext cx="798841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创世记</a:t>
            </a:r>
            <a:r>
              <a:rPr lang="en-US" altLang="zh-CN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1:1</a:t>
            </a:r>
            <a:r>
              <a:rPr lang="zh-CN" altLang="en-US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起初，神创造天地。</a:t>
            </a:r>
          </a:p>
          <a:p>
            <a:endParaRPr lang="zh-CN" altLang="en-US" sz="32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r>
              <a:rPr lang="zh-CN" altLang="en-US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创世记</a:t>
            </a:r>
            <a:r>
              <a:rPr lang="en-US" altLang="zh-CN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1:24</a:t>
            </a:r>
            <a:r>
              <a:rPr lang="zh-CN" altLang="en-US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神说：“地要生出活物来，</a:t>
            </a:r>
            <a:r>
              <a:rPr lang="zh-CN" altLang="en-US" sz="32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；牲畜、昆虫、野兽，</a:t>
            </a:r>
            <a:r>
              <a:rPr lang="zh-CN" altLang="en-US" sz="32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。”事就这样成了。</a:t>
            </a:r>
            <a:r>
              <a:rPr lang="en-US" altLang="zh-CN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25</a:t>
            </a:r>
            <a:r>
              <a:rPr lang="zh-CN" altLang="en-US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於是神造出野兽，</a:t>
            </a:r>
            <a:r>
              <a:rPr lang="zh-CN" altLang="en-US" sz="32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；牲畜，</a:t>
            </a:r>
            <a:r>
              <a:rPr lang="zh-CN" altLang="en-US" sz="32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；地上一切昆虫，</a:t>
            </a:r>
            <a:r>
              <a:rPr lang="zh-CN" altLang="en-US" sz="32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。神看著是好的。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72FF1FF-A970-5143-93EE-E5FCD8B34279}"/>
              </a:ext>
            </a:extLst>
          </p:cNvPr>
          <p:cNvSpPr txBox="1"/>
          <p:nvPr/>
        </p:nvSpPr>
        <p:spPr>
          <a:xfrm>
            <a:off x="574591" y="2306865"/>
            <a:ext cx="798841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创世记</a:t>
            </a:r>
            <a:r>
              <a:rPr lang="en-US" altLang="zh-CN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1:1</a:t>
            </a:r>
            <a:r>
              <a:rPr lang="zh-CN" altLang="en-US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起初，神创造天地。</a:t>
            </a:r>
          </a:p>
          <a:p>
            <a:endParaRPr lang="zh-CN" altLang="en-US" sz="3200" dirty="0">
              <a:noFill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r>
              <a:rPr lang="zh-CN" altLang="en-US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创世记</a:t>
            </a:r>
            <a:r>
              <a:rPr lang="en-US" altLang="zh-CN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1:24</a:t>
            </a:r>
            <a:r>
              <a:rPr lang="zh-CN" altLang="en-US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神说：“地要生出活物来，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；牲畜、昆虫、野兽，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。”事就这样成了。</a:t>
            </a:r>
            <a:r>
              <a:rPr lang="en-US" altLang="zh-CN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25</a:t>
            </a:r>
            <a:r>
              <a:rPr lang="zh-CN" altLang="en-US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於是神造出野兽，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；牲畜，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；地上一切昆虫，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。神看著是好的。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5E991EC9-0431-3042-AA6E-6A7B71CE3A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22" t="7371" r="20768" b="51298"/>
          <a:stretch/>
        </p:blipFill>
        <p:spPr>
          <a:xfrm>
            <a:off x="374861" y="1735564"/>
            <a:ext cx="544010" cy="53014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387689E-B72D-5041-956C-4D242550BB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9" t="49611" r="34040"/>
          <a:stretch/>
        </p:blipFill>
        <p:spPr>
          <a:xfrm>
            <a:off x="8349291" y="5840973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577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698155" y="1940683"/>
            <a:ext cx="0" cy="4177159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698156" y="6117842"/>
            <a:ext cx="7333736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1124465" y="1940683"/>
            <a:ext cx="7389341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01448" y="1940683"/>
            <a:ext cx="0" cy="4069928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创造的观点</a:t>
            </a:r>
            <a:endParaRPr lang="en-US" altLang="zh-CN" sz="36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矩形 4">
            <a:extLst>
              <a:ext uri="{FF2B5EF4-FFF2-40B4-BE49-F238E27FC236}">
                <a16:creationId xmlns:a16="http://schemas.microsoft.com/office/drawing/2014/main" id="{84E6C031-F31A-9547-969A-00622279C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7080" y="2151395"/>
            <a:ext cx="4044474" cy="381642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eaLnBrk="0" hangingPunct="0"/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上帝从一开始就创造出各类生物，让它们各从其类地繁殖：马生马、猴生猴、人生人。</a:t>
            </a:r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C9F6E361-0B93-334B-A404-11619979A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5" y="6192845"/>
            <a:ext cx="3833786" cy="46384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TW" altLang="en-US" sz="2400" u="sng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父代和子代</a:t>
            </a:r>
            <a:endParaRPr lang="en-GB" altLang="zh-HK" sz="2400" u="sng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C084DC6-B07A-D649-A2C6-C84D1E1BF6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22" t="7371" r="20768" b="51298"/>
          <a:stretch/>
        </p:blipFill>
        <p:spPr>
          <a:xfrm>
            <a:off x="700871" y="1700839"/>
            <a:ext cx="544010" cy="53014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F4BBB83-4596-5E4E-A8D8-E8A8F3E7B6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9" t="49611" r="34040"/>
          <a:stretch/>
        </p:blipFill>
        <p:spPr>
          <a:xfrm>
            <a:off x="8012670" y="5829398"/>
            <a:ext cx="544010" cy="64633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D9B88E8-6DD2-1847-9F23-5537AD6FAA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905" y="1533447"/>
            <a:ext cx="3833786" cy="461912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95453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犬科动物的多样性</a:t>
            </a:r>
            <a:endParaRPr lang="en-US" altLang="zh-CN" sz="36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1C11DB8-4D02-CF4C-AFC9-11F14CC228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763" r="-11370"/>
          <a:stretch/>
        </p:blipFill>
        <p:spPr>
          <a:xfrm>
            <a:off x="1279002" y="1405609"/>
            <a:ext cx="6585995" cy="5217908"/>
          </a:xfrm>
          <a:prstGeom prst="rect">
            <a:avLst/>
          </a:prstGeom>
          <a:solidFill>
            <a:schemeClr val="bg1"/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85698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559255" y="1755483"/>
            <a:ext cx="0" cy="4177159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5932642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1755483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1755483"/>
            <a:ext cx="0" cy="4069928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达尔文式进化是什么？</a:t>
            </a:r>
            <a:endParaRPr lang="en-US" altLang="zh-CN" sz="36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矩形 4">
            <a:extLst>
              <a:ext uri="{FF2B5EF4-FFF2-40B4-BE49-F238E27FC236}">
                <a16:creationId xmlns:a16="http://schemas.microsoft.com/office/drawing/2014/main" id="{9842B0B3-A4DE-5B43-8B9D-87AD42A5E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629" y="1966195"/>
            <a:ext cx="7655025" cy="3816424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eaLnBrk="0" hangingPunct="0"/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进化</a:t>
            </a:r>
            <a:r>
              <a:rPr lang="zh-CN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不是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在生物体中观察到的任何变化；</a:t>
            </a:r>
          </a:p>
          <a:p>
            <a:pPr eaLnBrk="0" hangingPunct="0"/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eaLnBrk="0" hangingPunct="0"/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进化</a:t>
            </a:r>
            <a:r>
              <a:rPr lang="zh-CN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是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随机产生新基因、新结构、新功能的过程。</a:t>
            </a:r>
          </a:p>
          <a:p>
            <a:pPr eaLnBrk="0" hangingPunct="0"/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D52388C8-AD42-4D4B-8F77-E05B63783B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339"/>
          <a:stretch/>
        </p:blipFill>
        <p:spPr>
          <a:xfrm>
            <a:off x="2278031" y="3993269"/>
            <a:ext cx="4587938" cy="286473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93DCD0B-3374-1040-99CA-D3496B124DD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22" t="7371" r="20768" b="51298"/>
          <a:stretch/>
        </p:blipFill>
        <p:spPr>
          <a:xfrm>
            <a:off x="559254" y="1492492"/>
            <a:ext cx="544010" cy="53014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536E7A8-A040-1D4B-AEB6-FDF2620B93E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9" t="49611" r="34040"/>
          <a:stretch/>
        </p:blipFill>
        <p:spPr>
          <a:xfrm>
            <a:off x="8117407" y="5597901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104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698155" y="2000637"/>
            <a:ext cx="1" cy="4163501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698156" y="6164142"/>
            <a:ext cx="7333736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1124465" y="1986983"/>
            <a:ext cx="7389341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01448" y="1986983"/>
            <a:ext cx="0" cy="4069928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达尔文式的进化定义：</a:t>
            </a:r>
            <a:endParaRPr lang="en-US" altLang="zh-CN" sz="36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矩形 4">
            <a:extLst>
              <a:ext uri="{FF2B5EF4-FFF2-40B4-BE49-F238E27FC236}">
                <a16:creationId xmlns:a16="http://schemas.microsoft.com/office/drawing/2014/main" id="{84E6C031-F31A-9547-969A-00622279C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7418" y="2390818"/>
            <a:ext cx="4612572" cy="1670649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eaLnBrk="0" hangingPunct="0">
              <a:lnSpc>
                <a:spcPts val="406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生物随机产生新基因、新结构、新功能的过程</a:t>
            </a:r>
          </a:p>
        </p:txBody>
      </p:sp>
      <p:sp>
        <p:nvSpPr>
          <p:cNvPr id="11" name="矩形 4">
            <a:extLst>
              <a:ext uri="{FF2B5EF4-FFF2-40B4-BE49-F238E27FC236}">
                <a16:creationId xmlns:a16="http://schemas.microsoft.com/office/drawing/2014/main" id="{2E122E99-B905-B14B-977A-22CB595D10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7418" y="4259484"/>
            <a:ext cx="4044474" cy="2677493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eaLnBrk="0" hangingPunct="0"/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达尔文的进化明显是指从一类生物进化为另一类生物的过程。</a:t>
            </a:r>
          </a:p>
          <a:p>
            <a:pPr eaLnBrk="0" hangingPunct="0"/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2305DF16-3012-8045-8036-B8508A56FB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22" t="7371" r="20768" b="51298"/>
          <a:stretch/>
        </p:blipFill>
        <p:spPr>
          <a:xfrm>
            <a:off x="700871" y="1735564"/>
            <a:ext cx="544010" cy="53014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E791BE8A-6B81-4B49-B1B6-BC682328BD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9" t="49611" r="34040"/>
          <a:stretch/>
        </p:blipFill>
        <p:spPr>
          <a:xfrm>
            <a:off x="8012670" y="5840973"/>
            <a:ext cx="544010" cy="64633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5623CA7-C989-314D-89AA-5C5FD589EE1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-3326"/>
          <a:stretch/>
        </p:blipFill>
        <p:spPr>
          <a:xfrm>
            <a:off x="0" y="1495772"/>
            <a:ext cx="3620231" cy="5052349"/>
          </a:xfrm>
          <a:prstGeom prst="rect">
            <a:avLst/>
          </a:prstGeom>
          <a:solidFill>
            <a:schemeClr val="bg1"/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8177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559255" y="1940679"/>
            <a:ext cx="0" cy="4177159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117838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1940679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1940679"/>
            <a:ext cx="0" cy="4069928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什么是新结构、新功能？</a:t>
            </a:r>
            <a:endParaRPr lang="en-US" altLang="zh-CN" sz="36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矩形 4">
            <a:extLst>
              <a:ext uri="{FF2B5EF4-FFF2-40B4-BE49-F238E27FC236}">
                <a16:creationId xmlns:a16="http://schemas.microsoft.com/office/drawing/2014/main" id="{9842B0B3-A4DE-5B43-8B9D-87AD42A5E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317" y="2213124"/>
            <a:ext cx="4641443" cy="3904707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eaLnBrk="0" hangingPunct="0">
              <a:lnSpc>
                <a:spcPts val="364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例如：如果原来没有鞭毛的细菌长出鞭毛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eaLnBrk="0" hangingPunct="0">
              <a:lnSpc>
                <a:spcPts val="3640"/>
              </a:lnSpc>
            </a:pP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eaLnBrk="0" hangingPunct="0">
              <a:lnSpc>
                <a:spcPts val="3640"/>
              </a:lnSpc>
              <a:buFont typeface="Arial" panose="020B0604020202020204" pitchFamily="34" charset="0"/>
              <a:buChar char="•"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那从无到有而出现的鞭毛就算是一个新结构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eaLnBrk="0" hangingPunct="0">
              <a:lnSpc>
                <a:spcPts val="3640"/>
              </a:lnSpc>
              <a:buFont typeface="Arial" panose="020B0604020202020204" pitchFamily="34" charset="0"/>
              <a:buChar char="•"/>
            </a:pP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eaLnBrk="0" hangingPunct="0">
              <a:lnSpc>
                <a:spcPts val="3640"/>
              </a:lnSpc>
              <a:buFont typeface="Arial" panose="020B0604020202020204" pitchFamily="34" charset="0"/>
              <a:buChar char="•"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能在液体中快速前进的能力就是一种新功能</a:t>
            </a:r>
          </a:p>
        </p:txBody>
      </p:sp>
      <p:pic>
        <p:nvPicPr>
          <p:cNvPr id="12" name="图片 4">
            <a:extLst>
              <a:ext uri="{FF2B5EF4-FFF2-40B4-BE49-F238E27FC236}">
                <a16:creationId xmlns:a16="http://schemas.microsoft.com/office/drawing/2014/main" id="{703901AB-58A8-694C-884E-3F33E275B8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0" t="23294" r="2595" b="4146"/>
          <a:stretch>
            <a:fillRect/>
          </a:stretch>
        </p:blipFill>
        <p:spPr>
          <a:xfrm>
            <a:off x="5327158" y="2734775"/>
            <a:ext cx="3803926" cy="271939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椭圆 12">
            <a:extLst>
              <a:ext uri="{FF2B5EF4-FFF2-40B4-BE49-F238E27FC236}">
                <a16:creationId xmlns:a16="http://schemas.microsoft.com/office/drawing/2014/main" id="{10925D16-006E-B043-BFFC-284F6C336351}"/>
              </a:ext>
            </a:extLst>
          </p:cNvPr>
          <p:cNvSpPr/>
          <p:nvPr/>
        </p:nvSpPr>
        <p:spPr>
          <a:xfrm rot="19892415">
            <a:off x="7038166" y="3210133"/>
            <a:ext cx="2047153" cy="764199"/>
          </a:xfrm>
          <a:prstGeom prst="ellipse">
            <a:avLst/>
          </a:prstGeom>
          <a:noFill/>
          <a:ln w="57150" cmpd="sng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9D0F619D-DADD-BE44-937F-6FA9CB7774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22" t="7371" r="20768" b="51298"/>
          <a:stretch/>
        </p:blipFill>
        <p:spPr>
          <a:xfrm>
            <a:off x="559254" y="1699005"/>
            <a:ext cx="544010" cy="53014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8878CF94-4DDF-9741-87BC-4733BDEEAC0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9" t="49611" r="34040"/>
          <a:stretch/>
        </p:blipFill>
        <p:spPr>
          <a:xfrm>
            <a:off x="8128641" y="5794665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33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CD23E8D0-DCE8-6041-A91F-6F655ADDC1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549" t="49611" r="34040"/>
          <a:stretch/>
        </p:blipFill>
        <p:spPr>
          <a:xfrm>
            <a:off x="8130812" y="5990833"/>
            <a:ext cx="544010" cy="646331"/>
          </a:xfrm>
          <a:prstGeom prst="rect">
            <a:avLst/>
          </a:prstGeom>
        </p:spPr>
      </p:pic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559255" y="1547136"/>
            <a:ext cx="0" cy="4628571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175707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1547136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1547136"/>
            <a:ext cx="0" cy="4628571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什么是新结构、新功能？</a:t>
            </a:r>
            <a:endParaRPr lang="en-US" altLang="zh-CN" sz="36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矩形 4">
            <a:extLst>
              <a:ext uri="{FF2B5EF4-FFF2-40B4-BE49-F238E27FC236}">
                <a16:creationId xmlns:a16="http://schemas.microsoft.com/office/drawing/2014/main" id="{9842B0B3-A4DE-5B43-8B9D-87AD42A5E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317" y="1667006"/>
            <a:ext cx="7773000" cy="2117906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eaLnBrk="0" hangingPunct="0">
              <a:lnSpc>
                <a:spcPts val="414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在鞭毛的例子上，人们并没有观察到进化。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eaLnBrk="0" hangingPunct="0">
              <a:lnSpc>
                <a:spcPts val="414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生物学家第一次在显微镜下看到有鞭毛的杆菌的时候，就发现它是有“鞭毛”的了。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3EF6988-4A15-8C44-B612-50A3AA28BC4F}"/>
              </a:ext>
            </a:extLst>
          </p:cNvPr>
          <p:cNvGrpSpPr/>
          <p:nvPr/>
        </p:nvGrpSpPr>
        <p:grpSpPr>
          <a:xfrm>
            <a:off x="798635" y="3370345"/>
            <a:ext cx="7536849" cy="3255548"/>
            <a:chOff x="798635" y="3543969"/>
            <a:chExt cx="7536849" cy="3255548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B790A0B7-2126-174F-8AA0-1154369BC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635" y="3543969"/>
              <a:ext cx="3715742" cy="3233006"/>
            </a:xfrm>
            <a:prstGeom prst="rect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</p:pic>
        <p:pic>
          <p:nvPicPr>
            <p:cNvPr id="15" name="Picture 3" descr="C:\Users\huangr6\Desktop\新建文件夹\u=3331981232,383132698&amp;fm=21&amp;gp=0.jpg">
              <a:extLst>
                <a:ext uri="{FF2B5EF4-FFF2-40B4-BE49-F238E27FC236}">
                  <a16:creationId xmlns:a16="http://schemas.microsoft.com/office/drawing/2014/main" id="{07C7D4C2-5331-AC4C-9722-26D7C95AE200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514378" y="3543969"/>
              <a:ext cx="3821106" cy="32555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9747B57-9A3E-9347-9977-040AE3E24ABC}"/>
                </a:ext>
              </a:extLst>
            </p:cNvPr>
            <p:cNvSpPr/>
            <p:nvPr/>
          </p:nvSpPr>
          <p:spPr>
            <a:xfrm>
              <a:off x="798635" y="3543969"/>
              <a:ext cx="7536849" cy="323300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6AACC7F6-F343-194A-A2AF-39CA386EE2A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8822" t="7371" r="20768" b="51298"/>
          <a:stretch/>
        </p:blipFill>
        <p:spPr>
          <a:xfrm>
            <a:off x="550324" y="1282063"/>
            <a:ext cx="544010" cy="530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5061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559255" y="2149023"/>
            <a:ext cx="0" cy="4177159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326182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2149023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2149023"/>
            <a:ext cx="0" cy="4069928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生物体中有功能的新结构</a:t>
            </a:r>
            <a:endParaRPr lang="en-US" altLang="zh-CN" sz="36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是由新的基因信息产生的 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6E1D3E84-BC0C-3E4C-952F-B5AEFC8158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104" y="1936894"/>
            <a:ext cx="6907430" cy="448850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57DAF67-CC30-4646-8962-74A12471CF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22" t="7371" r="20768" b="51298"/>
          <a:stretch/>
        </p:blipFill>
        <p:spPr>
          <a:xfrm>
            <a:off x="549165" y="1883949"/>
            <a:ext cx="544010" cy="53014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B0CCE6A-6DE7-994E-8E5E-CF52464DCF6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9" t="49611" r="34040"/>
          <a:stretch/>
        </p:blipFill>
        <p:spPr>
          <a:xfrm>
            <a:off x="8107913" y="6003016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547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 flipH="1">
            <a:off x="559255" y="2079575"/>
            <a:ext cx="1" cy="4433038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499799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2079575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2079575"/>
            <a:ext cx="0" cy="4420224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判断进化的逻辑</a:t>
            </a:r>
          </a:p>
        </p:txBody>
      </p:sp>
      <p:sp>
        <p:nvSpPr>
          <p:cNvPr id="10" name="矩形 4">
            <a:extLst>
              <a:ext uri="{FF2B5EF4-FFF2-40B4-BE49-F238E27FC236}">
                <a16:creationId xmlns:a16="http://schemas.microsoft.com/office/drawing/2014/main" id="{9842B0B3-A4DE-5B43-8B9D-87AD42A5E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6057" y="2413052"/>
            <a:ext cx="7016135" cy="4099561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eaLnBrk="0" hangingPunct="0">
              <a:lnSpc>
                <a:spcPts val="414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如果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变异、突变和自然选择是生成进化的机制，那么它们必定能随机产生新基因、新结构、新功能。</a:t>
            </a:r>
          </a:p>
          <a:p>
            <a:pPr eaLnBrk="0" hangingPunct="0">
              <a:lnSpc>
                <a:spcPts val="4140"/>
              </a:lnSpc>
            </a:pP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eaLnBrk="0" hangingPunct="0">
              <a:lnSpc>
                <a:spcPts val="414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如果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变异、突变和自然选择不能随机产生新基因、新结构、新功能，那就说明：进化不能发生。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B0282EC-5579-354E-9411-E03AA5EE3F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22" t="7371" r="20768" b="51298"/>
          <a:stretch/>
        </p:blipFill>
        <p:spPr>
          <a:xfrm>
            <a:off x="549165" y="1883949"/>
            <a:ext cx="544010" cy="53014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3B492AB-D319-9F4C-9E01-AC70F6F517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9" t="49611" r="34040"/>
          <a:stretch/>
        </p:blipFill>
        <p:spPr>
          <a:xfrm>
            <a:off x="8107913" y="6003016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0825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马的大小、颜色虽然极为不同</a:t>
            </a:r>
          </a:p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但没有生出新的功能结构</a:t>
            </a:r>
            <a:endParaRPr lang="en-US" altLang="zh-CN" sz="36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A17C0266-0117-D449-B704-701184436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87" y="2277051"/>
            <a:ext cx="1406893" cy="1756800"/>
          </a:xfrm>
          <a:prstGeom prst="rect">
            <a:avLst/>
          </a:prstGeom>
          <a:noFill/>
          <a:ln w="3175">
            <a:solidFill>
              <a:srgbClr val="D9D9D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442A3EC-3DF8-BC47-BA5B-881D29B1AD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480" y="2277051"/>
            <a:ext cx="1405627" cy="1756800"/>
          </a:xfrm>
          <a:prstGeom prst="rect">
            <a:avLst/>
          </a:prstGeom>
          <a:noFill/>
          <a:ln w="3175">
            <a:solidFill>
              <a:srgbClr val="D9D9D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95F27DF-C197-D541-A860-54FC797A10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107" y="2277051"/>
            <a:ext cx="1406893" cy="1756800"/>
          </a:xfrm>
          <a:prstGeom prst="rect">
            <a:avLst/>
          </a:prstGeom>
          <a:noFill/>
          <a:ln w="3175">
            <a:solidFill>
              <a:srgbClr val="D9D9D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28CF8AE-3122-CC4F-8171-847DC4887C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371" y="2277051"/>
            <a:ext cx="1405627" cy="1756800"/>
          </a:xfrm>
          <a:prstGeom prst="rect">
            <a:avLst/>
          </a:prstGeom>
          <a:noFill/>
          <a:ln w="3175">
            <a:solidFill>
              <a:srgbClr val="D9D9D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634068D3-8CD5-304A-8671-E341D5724B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998" y="2277051"/>
            <a:ext cx="1406893" cy="1756800"/>
          </a:xfrm>
          <a:prstGeom prst="rect">
            <a:avLst/>
          </a:prstGeom>
          <a:noFill/>
          <a:ln w="3175">
            <a:solidFill>
              <a:srgbClr val="D9D9D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55BAA5B-E4A6-844F-A9BE-8A5368C88C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91" y="2277051"/>
            <a:ext cx="1405627" cy="1756800"/>
          </a:xfrm>
          <a:prstGeom prst="rect">
            <a:avLst/>
          </a:prstGeom>
          <a:noFill/>
          <a:ln w="3175">
            <a:solidFill>
              <a:srgbClr val="D9D9D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49562F59-E1FF-6147-910B-7AC8A61CB4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69" y="4033852"/>
            <a:ext cx="1404913" cy="1754327"/>
          </a:xfrm>
          <a:prstGeom prst="rect">
            <a:avLst/>
          </a:prstGeom>
          <a:noFill/>
          <a:ln w="3175">
            <a:solidFill>
              <a:srgbClr val="D9D9D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ABD29BFC-3D1B-584D-8C12-6E4E3BDBCB6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982" y="4033851"/>
            <a:ext cx="1405627" cy="1756800"/>
          </a:xfrm>
          <a:prstGeom prst="rect">
            <a:avLst/>
          </a:prstGeom>
          <a:noFill/>
          <a:ln w="3175">
            <a:solidFill>
              <a:srgbClr val="D9D9D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B917198D-E225-314E-AA61-4DE485E2F7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723" y="4033851"/>
            <a:ext cx="1405627" cy="1756800"/>
          </a:xfrm>
          <a:prstGeom prst="rect">
            <a:avLst/>
          </a:prstGeom>
          <a:noFill/>
          <a:ln w="3175">
            <a:solidFill>
              <a:srgbClr val="D9D9D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7A6D1030-C40D-BA41-A0F9-01863073833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895" y="4033851"/>
            <a:ext cx="1406893" cy="1756800"/>
          </a:xfrm>
          <a:prstGeom prst="rect">
            <a:avLst/>
          </a:prstGeom>
          <a:noFill/>
          <a:ln w="3175">
            <a:solidFill>
              <a:srgbClr val="D9D9D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03A1DA48-4F54-704B-B982-181D75D5612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350" y="4033851"/>
            <a:ext cx="1406893" cy="1756800"/>
          </a:xfrm>
          <a:prstGeom prst="rect">
            <a:avLst/>
          </a:prstGeom>
          <a:noFill/>
          <a:ln w="3175">
            <a:solidFill>
              <a:srgbClr val="D9D9D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3F03ADFA-31C0-404F-BF07-E38571B69B7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243" y="4033851"/>
            <a:ext cx="1405627" cy="1756800"/>
          </a:xfrm>
          <a:prstGeom prst="rect">
            <a:avLst/>
          </a:prstGeom>
          <a:noFill/>
          <a:ln w="3175">
            <a:solidFill>
              <a:srgbClr val="D9D9D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111BE895-93AB-D84A-881B-CA2AC0DAFC9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4526" y="1972446"/>
            <a:ext cx="8438344" cy="439388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214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"/>
                            </p:stCondLst>
                            <p:childTnLst>
                              <p:par>
                                <p:cTn id="4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"/>
                            </p:stCondLst>
                            <p:childTnLst>
                              <p:par>
                                <p:cTn id="4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"/>
                            </p:stCondLst>
                            <p:childTnLst>
                              <p:par>
                                <p:cTn id="5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"/>
                            </p:stCondLst>
                            <p:childTnLst>
                              <p:par>
                                <p:cTn id="5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"/>
                            </p:stCondLst>
                            <p:childTnLst>
                              <p:par>
                                <p:cTn id="7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变异：狗的不同亚种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BF7E40E9-A3C9-3943-8039-79D2ABED2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385" y="1372630"/>
            <a:ext cx="1295400" cy="12954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32BC25E-E65D-8D4B-B2C9-70155CD98E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7197" y="1372630"/>
            <a:ext cx="1296988" cy="12954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40EDCE0B-985A-BB4A-968B-720A354C7D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4599" y="1372630"/>
            <a:ext cx="1296988" cy="12954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EFD4A44-E882-A143-9E4C-52BAFABCCE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1372630"/>
            <a:ext cx="1295400" cy="12954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FAA140D2-BB5B-1C43-852E-E03969C9E7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70975" y="1372630"/>
            <a:ext cx="1295400" cy="12954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6A75975E-A737-FE42-9B79-F8C1CBCC58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69950" y="1372630"/>
            <a:ext cx="1295400" cy="12954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2CE68ACF-6E4E-7E4B-9132-E057224820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385" y="2670017"/>
            <a:ext cx="1295400" cy="1296988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E5F9E63F-4F02-EC43-94A2-250AD6DC36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97197" y="2670017"/>
            <a:ext cx="1296988" cy="1296988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7D107231-3BDE-E548-A5D6-038047DE772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84599" y="2670017"/>
            <a:ext cx="1296988" cy="1296988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EBE72776-ACA5-7E42-A1AE-9A40832DF8C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72000" y="2670017"/>
            <a:ext cx="1295400" cy="1296988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E91DD5DB-6F40-8444-B542-DEE012EDBCE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70975" y="2670017"/>
            <a:ext cx="1295400" cy="1296988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C060FD4E-4A1A-CF4A-AAE9-019397B15CD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69950" y="2670017"/>
            <a:ext cx="1295400" cy="1296988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BF56B9D3-CD28-BB4B-9CDB-E0045CE3DCD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1385" y="3968992"/>
            <a:ext cx="1295400" cy="1296988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890E065C-ED72-9A46-AB01-ACD4657DDA7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97197" y="3968992"/>
            <a:ext cx="1296988" cy="1296988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96A3B4B5-3B24-814C-85AE-BAE1B089722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284599" y="3968992"/>
            <a:ext cx="1296988" cy="1296988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54CB034F-F7DA-ED48-8FCE-3015468F3E5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72000" y="3968992"/>
            <a:ext cx="1295400" cy="1296988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8BEF70E3-FB3C-474F-85D1-89F8EE8E404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870975" y="3968992"/>
            <a:ext cx="1295400" cy="1296988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241A68BA-71AD-5A43-A36A-39BDAC60DFF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169950" y="3968992"/>
            <a:ext cx="1295400" cy="1296988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7E30A69E-B681-B243-839D-CEB2E42FBD9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11385" y="5267967"/>
            <a:ext cx="1295400" cy="12954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E2A9BF51-FBFB-3F44-BA53-73BA3DD29C5F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997197" y="5267967"/>
            <a:ext cx="1296988" cy="12954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E064D2CB-39C0-314A-9A6F-8BC55FC09A5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284599" y="5267967"/>
            <a:ext cx="1296988" cy="12954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C8E0F1A9-E377-494B-956F-9089F457EED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572000" y="5267967"/>
            <a:ext cx="1295400" cy="12954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AB94AA76-83C7-6A40-AB33-BDCD0736FB0B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870975" y="5267967"/>
            <a:ext cx="1295400" cy="12954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72CF8B99-EDDA-FB46-B7E1-4940F8D0D48B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166775" y="5258442"/>
            <a:ext cx="1295400" cy="12954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20896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"/>
                            </p:stCondLst>
                            <p:childTnLst>
                              <p:par>
                                <p:cTn id="3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"/>
                            </p:stCondLst>
                            <p:childTnLst>
                              <p:par>
                                <p:cTn id="5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00"/>
                            </p:stCondLst>
                            <p:childTnLst>
                              <p:par>
                                <p:cTn id="6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200"/>
                            </p:stCondLst>
                            <p:childTnLst>
                              <p:par>
                                <p:cTn id="6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300"/>
                            </p:stCondLst>
                            <p:childTnLst>
                              <p:par>
                                <p:cTn id="7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400"/>
                            </p:stCondLst>
                            <p:childTnLst>
                              <p:par>
                                <p:cTn id="7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600"/>
                            </p:stCondLst>
                            <p:childTnLst>
                              <p:par>
                                <p:cTn id="8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8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700"/>
                            </p:stCondLst>
                            <p:childTnLst>
                              <p:par>
                                <p:cTn id="9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3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800"/>
                            </p:stCondLst>
                            <p:childTnLst>
                              <p:par>
                                <p:cTn id="9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8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900"/>
                            </p:stCondLst>
                            <p:childTnLst>
                              <p:par>
                                <p:cTn id="10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1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3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8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100"/>
                            </p:stCondLst>
                            <p:childTnLst>
                              <p:par>
                                <p:cTn id="1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1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3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200"/>
                            </p:stCondLst>
                            <p:childTnLst>
                              <p:par>
                                <p:cTn id="1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1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300"/>
                            </p:stCondLst>
                            <p:childTnLst>
                              <p:par>
                                <p:cTn id="1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1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3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 flipH="1">
            <a:off x="559255" y="1929101"/>
            <a:ext cx="1" cy="4433038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349325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1929101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1929101"/>
            <a:ext cx="0" cy="4420224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变异：狗的不同亚种</a:t>
            </a:r>
          </a:p>
        </p:txBody>
      </p:sp>
      <p:sp>
        <p:nvSpPr>
          <p:cNvPr id="10" name="矩形 4">
            <a:extLst>
              <a:ext uri="{FF2B5EF4-FFF2-40B4-BE49-F238E27FC236}">
                <a16:creationId xmlns:a16="http://schemas.microsoft.com/office/drawing/2014/main" id="{9842B0B3-A4DE-5B43-8B9D-87AD42A5E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743" y="2262578"/>
            <a:ext cx="3931944" cy="4099561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marL="457200" indent="-457200" eaLnBrk="0" hangingPunct="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世界上有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500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多个犬定类（亚种）；</a:t>
            </a:r>
          </a:p>
          <a:p>
            <a:pPr marL="457200" indent="-457200" eaLnBrk="0" hangingPunct="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几乎都是人为地选择交配，使隐性基因得以表现的结果；</a:t>
            </a:r>
          </a:p>
          <a:p>
            <a:pPr marL="457200" indent="-457200" eaLnBrk="0" hangingPunct="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并没有添加任何新的基因信息。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7E9758B-0A66-F549-8332-2540FE09FB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79" r="17717"/>
          <a:stretch/>
        </p:blipFill>
        <p:spPr>
          <a:xfrm>
            <a:off x="4634324" y="2332454"/>
            <a:ext cx="4166883" cy="361351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FCAA4E1-6572-0E49-A120-8D826A242A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22" t="7371" r="20768" b="51298"/>
          <a:stretch/>
        </p:blipFill>
        <p:spPr>
          <a:xfrm>
            <a:off x="549165" y="1664028"/>
            <a:ext cx="544010" cy="53014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8C0A2CD-D072-D74D-ABD6-74E37C54053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9" t="49611" r="34040"/>
          <a:stretch/>
        </p:blipFill>
        <p:spPr>
          <a:xfrm>
            <a:off x="8107913" y="6026166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6057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 flipH="1">
            <a:off x="559255" y="1929101"/>
            <a:ext cx="1" cy="4433038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349325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1929101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1929101"/>
            <a:ext cx="0" cy="4420224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狗是野狼的亚种</a:t>
            </a:r>
          </a:p>
        </p:txBody>
      </p:sp>
      <p:sp>
        <p:nvSpPr>
          <p:cNvPr id="15" name="右箭头 14">
            <a:extLst>
              <a:ext uri="{FF2B5EF4-FFF2-40B4-BE49-F238E27FC236}">
                <a16:creationId xmlns:a16="http://schemas.microsoft.com/office/drawing/2014/main" id="{430BFBC4-D244-D845-B3E7-E9A83E481AF4}"/>
              </a:ext>
            </a:extLst>
          </p:cNvPr>
          <p:cNvSpPr/>
          <p:nvPr/>
        </p:nvSpPr>
        <p:spPr>
          <a:xfrm>
            <a:off x="5000376" y="5290415"/>
            <a:ext cx="464207" cy="358816"/>
          </a:xfrm>
          <a:prstGeom prst="rightArrow">
            <a:avLst/>
          </a:prstGeom>
          <a:solidFill>
            <a:srgbClr val="00206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AA6E484-911F-EE42-949B-0E9DE1828F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375" r="7079"/>
          <a:stretch/>
        </p:blipFill>
        <p:spPr>
          <a:xfrm>
            <a:off x="1570380" y="1683737"/>
            <a:ext cx="3256904" cy="208515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A335CEE-079D-2442-91D2-D524329976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509" b="3611"/>
          <a:stretch/>
        </p:blipFill>
        <p:spPr>
          <a:xfrm>
            <a:off x="1578945" y="4386089"/>
            <a:ext cx="3239775" cy="216747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11F8D050-6A78-4448-BAD4-42831B4B212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024" r="11397"/>
          <a:stretch/>
        </p:blipFill>
        <p:spPr>
          <a:xfrm>
            <a:off x="5675113" y="4386084"/>
            <a:ext cx="1942605" cy="216747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右箭头 17">
            <a:extLst>
              <a:ext uri="{FF2B5EF4-FFF2-40B4-BE49-F238E27FC236}">
                <a16:creationId xmlns:a16="http://schemas.microsoft.com/office/drawing/2014/main" id="{314E5E99-DC0D-CD46-A7CA-F05599EE7A74}"/>
              </a:ext>
            </a:extLst>
          </p:cNvPr>
          <p:cNvSpPr/>
          <p:nvPr/>
        </p:nvSpPr>
        <p:spPr>
          <a:xfrm rot="5400000">
            <a:off x="2971304" y="3909698"/>
            <a:ext cx="455056" cy="358816"/>
          </a:xfrm>
          <a:prstGeom prst="rightArrow">
            <a:avLst/>
          </a:prstGeom>
          <a:solidFill>
            <a:srgbClr val="00206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0DCD0344-A93F-2F49-B28B-2A9EAEEF011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8822" t="7371" r="20768" b="51298"/>
          <a:stretch/>
        </p:blipFill>
        <p:spPr>
          <a:xfrm>
            <a:off x="549165" y="1683737"/>
            <a:ext cx="544010" cy="53014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6BF74E52-EC9B-5048-87B3-18A2006485D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549" t="49611" r="34040"/>
          <a:stretch/>
        </p:blipFill>
        <p:spPr>
          <a:xfrm>
            <a:off x="8107913" y="6026166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19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559255" y="1871226"/>
            <a:ext cx="1" cy="4606663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465075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1871226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1871226"/>
            <a:ext cx="0" cy="4593849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狼的变异</a:t>
            </a:r>
          </a:p>
        </p:txBody>
      </p:sp>
      <p:grpSp>
        <p:nvGrpSpPr>
          <p:cNvPr id="13" name="组合 11">
            <a:extLst>
              <a:ext uri="{FF2B5EF4-FFF2-40B4-BE49-F238E27FC236}">
                <a16:creationId xmlns:a16="http://schemas.microsoft.com/office/drawing/2014/main" id="{01F45728-B7A3-A34D-A6A6-6961167F1A80}"/>
              </a:ext>
            </a:extLst>
          </p:cNvPr>
          <p:cNvGrpSpPr/>
          <p:nvPr/>
        </p:nvGrpSpPr>
        <p:grpSpPr bwMode="auto">
          <a:xfrm>
            <a:off x="1118478" y="1974798"/>
            <a:ext cx="7297737" cy="4549994"/>
            <a:chOff x="479376" y="1392689"/>
            <a:chExt cx="5544616" cy="3456384"/>
          </a:xfrm>
        </p:grpSpPr>
        <p:graphicFrame>
          <p:nvGraphicFramePr>
            <p:cNvPr id="16" name="图示 15">
              <a:extLst>
                <a:ext uri="{FF2B5EF4-FFF2-40B4-BE49-F238E27FC236}">
                  <a16:creationId xmlns:a16="http://schemas.microsoft.com/office/drawing/2014/main" id="{E3AC4006-CC1C-914B-8146-9F881939188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19965847"/>
                </p:ext>
              </p:extLst>
            </p:nvPr>
          </p:nvGraphicFramePr>
          <p:xfrm>
            <a:off x="479376" y="1392689"/>
            <a:ext cx="5544616" cy="345638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7" name="矩形 8">
              <a:extLst>
                <a:ext uri="{FF2B5EF4-FFF2-40B4-BE49-F238E27FC236}">
                  <a16:creationId xmlns:a16="http://schemas.microsoft.com/office/drawing/2014/main" id="{D2672433-AF52-7D4A-B4D7-81723BB0CE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6069" y="1700808"/>
              <a:ext cx="1192402" cy="490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6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汉仪大宋简"/>
                </a:rPr>
                <a:t>大丹狗</a:t>
              </a:r>
            </a:p>
          </p:txBody>
        </p:sp>
        <p:sp>
          <p:nvSpPr>
            <p:cNvPr id="18" name="矩形 62">
              <a:extLst>
                <a:ext uri="{FF2B5EF4-FFF2-40B4-BE49-F238E27FC236}">
                  <a16:creationId xmlns:a16="http://schemas.microsoft.com/office/drawing/2014/main" id="{D5E2D35B-7B1B-D54E-A21B-843C2875CD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4364" y="2825124"/>
              <a:ext cx="1543108" cy="490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600">
                  <a:latin typeface="Microsoft YaHei" panose="020B0503020204020204" pitchFamily="34" charset="-122"/>
                  <a:ea typeface="Microsoft YaHei" panose="020B0503020204020204" pitchFamily="34" charset="-122"/>
                  <a:cs typeface="汉仪大宋简"/>
                </a:rPr>
                <a:t>拉布拉多</a:t>
              </a:r>
            </a:p>
          </p:txBody>
        </p:sp>
        <p:sp>
          <p:nvSpPr>
            <p:cNvPr id="19" name="矩形 9">
              <a:extLst>
                <a:ext uri="{FF2B5EF4-FFF2-40B4-BE49-F238E27FC236}">
                  <a16:creationId xmlns:a16="http://schemas.microsoft.com/office/drawing/2014/main" id="{50C481B8-5649-8C44-8382-98979A8B75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6754" y="3919151"/>
              <a:ext cx="1192584" cy="4909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6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汉仪大宋简"/>
                </a:rPr>
                <a:t>杜宾犬</a:t>
              </a: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AE51678D-AB40-F94D-A275-F5406DCF2FF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8822" t="7371" r="20768" b="51298"/>
          <a:stretch/>
        </p:blipFill>
        <p:spPr>
          <a:xfrm>
            <a:off x="549165" y="1640660"/>
            <a:ext cx="544010" cy="53014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8CD084F2-8FCB-2347-B2F1-9F8ED3F421A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5549" t="49611" r="34040"/>
          <a:stretch/>
        </p:blipFill>
        <p:spPr>
          <a:xfrm>
            <a:off x="8107913" y="6141909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1386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559255" y="1871226"/>
            <a:ext cx="1" cy="4606663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465075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1871226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1871226"/>
            <a:ext cx="0" cy="4593849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猫的变异</a:t>
            </a:r>
          </a:p>
        </p:txBody>
      </p:sp>
      <p:grpSp>
        <p:nvGrpSpPr>
          <p:cNvPr id="14" name="组合 10">
            <a:extLst>
              <a:ext uri="{FF2B5EF4-FFF2-40B4-BE49-F238E27FC236}">
                <a16:creationId xmlns:a16="http://schemas.microsoft.com/office/drawing/2014/main" id="{702094FA-6530-0247-896F-07AB210E1E9B}"/>
              </a:ext>
            </a:extLst>
          </p:cNvPr>
          <p:cNvGrpSpPr/>
          <p:nvPr/>
        </p:nvGrpSpPr>
        <p:grpSpPr>
          <a:xfrm>
            <a:off x="906186" y="1740490"/>
            <a:ext cx="7298850" cy="4868134"/>
            <a:chOff x="6425108" y="1296094"/>
            <a:chExt cx="5544616" cy="3698109"/>
          </a:xfrm>
        </p:grpSpPr>
        <p:graphicFrame>
          <p:nvGraphicFramePr>
            <p:cNvPr id="15" name="图示 64">
              <a:extLst>
                <a:ext uri="{FF2B5EF4-FFF2-40B4-BE49-F238E27FC236}">
                  <a16:creationId xmlns:a16="http://schemas.microsoft.com/office/drawing/2014/main" id="{6F43C827-22E9-F940-B3FC-B074531D19F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175187224"/>
                </p:ext>
              </p:extLst>
            </p:nvPr>
          </p:nvGraphicFramePr>
          <p:xfrm>
            <a:off x="6425108" y="1296094"/>
            <a:ext cx="5544616" cy="369810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F076494C-6678-5145-BDA2-3C63CD881C12}"/>
                </a:ext>
              </a:extLst>
            </p:cNvPr>
            <p:cNvSpPr/>
            <p:nvPr/>
          </p:nvSpPr>
          <p:spPr>
            <a:xfrm>
              <a:off x="9427587" y="1608453"/>
              <a:ext cx="1543109" cy="49098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dirty="0">
                  <a:solidFill>
                    <a:prstClr val="black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安哥拉猫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74E5C200-08C2-C749-B3AD-E6056C7CC3B4}"/>
                </a:ext>
              </a:extLst>
            </p:cNvPr>
            <p:cNvSpPr/>
            <p:nvPr/>
          </p:nvSpPr>
          <p:spPr>
            <a:xfrm>
              <a:off x="9908598" y="2623080"/>
              <a:ext cx="1893815" cy="49098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dirty="0">
                  <a:solidFill>
                    <a:prstClr val="black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美国短毛猫</a:t>
              </a: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CD366D18-2E3B-8447-8CA4-7542AA1441E0}"/>
                </a:ext>
              </a:extLst>
            </p:cNvPr>
            <p:cNvSpPr/>
            <p:nvPr/>
          </p:nvSpPr>
          <p:spPr>
            <a:xfrm>
              <a:off x="9778295" y="4016189"/>
              <a:ext cx="1192402" cy="49098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布偶猫</a:t>
              </a:r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EDB7601A-C840-C04A-A5CC-C95E8440C50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8822" t="7371" r="20768" b="51298"/>
          <a:stretch/>
        </p:blipFill>
        <p:spPr>
          <a:xfrm>
            <a:off x="549165" y="1640660"/>
            <a:ext cx="544010" cy="53014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5FD8FF63-5FFE-C947-8FBF-709EB04DF30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5549" t="49611" r="34040"/>
          <a:stretch/>
        </p:blipFill>
        <p:spPr>
          <a:xfrm>
            <a:off x="8107913" y="6141909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5330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559255" y="2681458"/>
            <a:ext cx="0" cy="3644724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326182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2681458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2681458"/>
            <a:ext cx="0" cy="3537493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变异是有边界的</a:t>
            </a:r>
            <a:endParaRPr lang="en-US" altLang="zh-CN" sz="36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它只能发生在现有物种</a:t>
            </a:r>
            <a:endParaRPr lang="en-US" altLang="zh-CN" sz="36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已经存在的基因信息内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1B27D96-3C39-7848-ACB3-DAB0CF8B27E0}"/>
              </a:ext>
            </a:extLst>
          </p:cNvPr>
          <p:cNvSpPr/>
          <p:nvPr/>
        </p:nvSpPr>
        <p:spPr>
          <a:xfrm>
            <a:off x="559255" y="3790517"/>
            <a:ext cx="8023218" cy="1249598"/>
          </a:xfrm>
          <a:prstGeom prst="rect">
            <a:avLst/>
          </a:prstGeom>
          <a:solidFill>
            <a:srgbClr val="024C89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24C89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1DC1336-EF95-024E-AD53-3E3B4A7909C0}"/>
              </a:ext>
            </a:extLst>
          </p:cNvPr>
          <p:cNvSpPr/>
          <p:nvPr/>
        </p:nvSpPr>
        <p:spPr>
          <a:xfrm>
            <a:off x="3044324" y="3839223"/>
            <a:ext cx="172354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犬科</a:t>
            </a:r>
          </a:p>
        </p:txBody>
      </p:sp>
      <p:sp>
        <p:nvSpPr>
          <p:cNvPr id="19" name="右箭头 18">
            <a:extLst>
              <a:ext uri="{FF2B5EF4-FFF2-40B4-BE49-F238E27FC236}">
                <a16:creationId xmlns:a16="http://schemas.microsoft.com/office/drawing/2014/main" id="{DA4A4F6F-1A2F-014C-9686-FCB8A93247E0}"/>
              </a:ext>
            </a:extLst>
          </p:cNvPr>
          <p:cNvSpPr/>
          <p:nvPr/>
        </p:nvSpPr>
        <p:spPr>
          <a:xfrm>
            <a:off x="4748369" y="3910224"/>
            <a:ext cx="1988053" cy="93675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00"/>
              </a:solidFill>
              <a:latin typeface="宋体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49B87CD-49F7-D24F-8F2A-0EACCB818DD2}"/>
              </a:ext>
            </a:extLst>
          </p:cNvPr>
          <p:cNvSpPr/>
          <p:nvPr/>
        </p:nvSpPr>
        <p:spPr>
          <a:xfrm>
            <a:off x="6776181" y="3839223"/>
            <a:ext cx="172354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猫科</a:t>
            </a:r>
          </a:p>
        </p:txBody>
      </p:sp>
      <p:sp>
        <p:nvSpPr>
          <p:cNvPr id="21" name="乘号 31">
            <a:extLst>
              <a:ext uri="{FF2B5EF4-FFF2-40B4-BE49-F238E27FC236}">
                <a16:creationId xmlns:a16="http://schemas.microsoft.com/office/drawing/2014/main" id="{1F045192-3F88-4F44-8572-AB6B3922968F}"/>
              </a:ext>
            </a:extLst>
          </p:cNvPr>
          <p:cNvSpPr/>
          <p:nvPr/>
        </p:nvSpPr>
        <p:spPr>
          <a:xfrm>
            <a:off x="4677367" y="3555216"/>
            <a:ext cx="1967473" cy="1696481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宋体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183D3E2-CF78-6849-A141-6CE1846171A4}"/>
              </a:ext>
            </a:extLst>
          </p:cNvPr>
          <p:cNvSpPr/>
          <p:nvPr/>
        </p:nvSpPr>
        <p:spPr>
          <a:xfrm>
            <a:off x="559255" y="3791358"/>
            <a:ext cx="2343064" cy="1249495"/>
          </a:xfrm>
          <a:prstGeom prst="rect">
            <a:avLst/>
          </a:prstGeom>
          <a:solidFill>
            <a:srgbClr val="00206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TextBox 21">
            <a:extLst>
              <a:ext uri="{FF2B5EF4-FFF2-40B4-BE49-F238E27FC236}">
                <a16:creationId xmlns:a16="http://schemas.microsoft.com/office/drawing/2014/main" id="{FD76F2E1-C553-2948-AFD4-4C2F4ABC38E0}"/>
              </a:ext>
            </a:extLst>
          </p:cNvPr>
          <p:cNvSpPr txBox="1"/>
          <p:nvPr/>
        </p:nvSpPr>
        <p:spPr>
          <a:xfrm>
            <a:off x="701259" y="3768222"/>
            <a:ext cx="2059056" cy="1183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dirty="0">
                <a:solidFill>
                  <a:prstClr val="white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但是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73395C2D-9BFB-0C43-8085-92852B6ED9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22" t="7371" r="20768" b="51298"/>
          <a:stretch/>
        </p:blipFill>
        <p:spPr>
          <a:xfrm>
            <a:off x="549165" y="2416384"/>
            <a:ext cx="544010" cy="530146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084C8A35-882D-3E49-B3EF-7A59443347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9" t="49611" r="34040"/>
          <a:stretch/>
        </p:blipFill>
        <p:spPr>
          <a:xfrm>
            <a:off x="8107913" y="6003012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60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7" name="AutoShape 5">
            <a:extLst>
              <a:ext uri="{FF2B5EF4-FFF2-40B4-BE49-F238E27FC236}">
                <a16:creationId xmlns:a16="http://schemas.microsoft.com/office/drawing/2014/main" id="{02DDC621-8AED-4B0D-8B20-A25093214D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4639" y="3736517"/>
            <a:ext cx="232275" cy="23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5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8308" name="AutoShape 7">
            <a:extLst>
              <a:ext uri="{FF2B5EF4-FFF2-40B4-BE49-F238E27FC236}">
                <a16:creationId xmlns:a16="http://schemas.microsoft.com/office/drawing/2014/main" id="{803DA611-40BF-47A1-8246-01BCAFCCD2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4639" y="3736517"/>
            <a:ext cx="232275" cy="23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5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8309" name="AutoShape 9">
            <a:extLst>
              <a:ext uri="{FF2B5EF4-FFF2-40B4-BE49-F238E27FC236}">
                <a16:creationId xmlns:a16="http://schemas.microsoft.com/office/drawing/2014/main" id="{659679D0-98C3-4AA9-870B-D6B0ACF9CD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0688" y="3742567"/>
            <a:ext cx="232275" cy="23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5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8312" name="AutoShape 13">
            <a:extLst>
              <a:ext uri="{FF2B5EF4-FFF2-40B4-BE49-F238E27FC236}">
                <a16:creationId xmlns:a16="http://schemas.microsoft.com/office/drawing/2014/main" id="{C7BD6F7D-9123-4146-A9D3-FF40C70D24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99744" y="3633688"/>
            <a:ext cx="232275" cy="23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5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70699" name="Picture 11">
            <a:extLst>
              <a:ext uri="{FF2B5EF4-FFF2-40B4-BE49-F238E27FC236}">
                <a16:creationId xmlns:a16="http://schemas.microsoft.com/office/drawing/2014/main" id="{ACCD7630-D124-4255-8A4D-67EF569B3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25" b="48309"/>
          <a:stretch>
            <a:fillRect/>
          </a:stretch>
        </p:blipFill>
        <p:spPr bwMode="auto">
          <a:xfrm>
            <a:off x="4564638" y="647574"/>
            <a:ext cx="4579362" cy="3108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18BD68F-BCCB-3B4F-8F20-C3DC8AD604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115"/>
            <a:ext cx="4577758" cy="311108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C99FDC2-1F7F-6848-84FA-6F87D21C8A2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19" b="15343"/>
          <a:stretch/>
        </p:blipFill>
        <p:spPr>
          <a:xfrm>
            <a:off x="0" y="3742218"/>
            <a:ext cx="3148118" cy="2535278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30FE6586-9DAC-4346-90DD-2E51330C1C67}"/>
              </a:ext>
            </a:extLst>
          </p:cNvPr>
          <p:cNvGrpSpPr/>
          <p:nvPr/>
        </p:nvGrpSpPr>
        <p:grpSpPr>
          <a:xfrm>
            <a:off x="3148118" y="3750949"/>
            <a:ext cx="2187620" cy="2526548"/>
            <a:chOff x="2736788" y="3380754"/>
            <a:chExt cx="3044261" cy="3515908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7E4BA776-49CA-8347-A0B8-65A9B0A65C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259"/>
            <a:stretch/>
          </p:blipFill>
          <p:spPr>
            <a:xfrm>
              <a:off x="2736788" y="3380754"/>
              <a:ext cx="3044261" cy="1757302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34DDCF79-7B6D-8343-ABD1-76FA9D93E8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259"/>
            <a:stretch/>
          </p:blipFill>
          <p:spPr>
            <a:xfrm>
              <a:off x="2736788" y="5139360"/>
              <a:ext cx="3044261" cy="1757302"/>
            </a:xfrm>
            <a:prstGeom prst="rect">
              <a:avLst/>
            </a:prstGeom>
          </p:spPr>
        </p:pic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87B89CFF-7D48-F44A-A896-6FD929BD78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4831" y="3750949"/>
            <a:ext cx="3839169" cy="2531777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DDE44B30-C303-6745-A2FA-A5EF4420A730}"/>
              </a:ext>
            </a:extLst>
          </p:cNvPr>
          <p:cNvSpPr/>
          <p:nvPr/>
        </p:nvSpPr>
        <p:spPr>
          <a:xfrm>
            <a:off x="0" y="647574"/>
            <a:ext cx="9143999" cy="5629922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861655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420360" y="1547136"/>
            <a:ext cx="0" cy="4860065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420360" y="6407201"/>
            <a:ext cx="7739788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869013" y="1547136"/>
            <a:ext cx="7852360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721372" y="1547136"/>
            <a:ext cx="0" cy="4819195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各从其类</a:t>
            </a:r>
            <a:endParaRPr lang="en-US" altLang="zh-CN" sz="36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矩形 4">
            <a:extLst>
              <a:ext uri="{FF2B5EF4-FFF2-40B4-BE49-F238E27FC236}">
                <a16:creationId xmlns:a16="http://schemas.microsoft.com/office/drawing/2014/main" id="{9842B0B3-A4DE-5B43-8B9D-87AD42A5E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970" y="1632314"/>
            <a:ext cx="8023209" cy="2117906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 eaLnBrk="0" hangingPunct="0">
              <a:lnSpc>
                <a:spcPts val="414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分类学：科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--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属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--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种 </a:t>
            </a:r>
          </a:p>
          <a:p>
            <a:pPr algn="ctr" eaLnBrk="0" hangingPunct="0">
              <a:lnSpc>
                <a:spcPts val="414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圣经的“</a:t>
            </a:r>
            <a:r>
              <a:rPr lang="zh-CN" alt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类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”相当于“</a:t>
            </a:r>
            <a:r>
              <a:rPr lang="zh-CN" alt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科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”</a:t>
            </a:r>
          </a:p>
        </p:txBody>
      </p:sp>
      <p:pic>
        <p:nvPicPr>
          <p:cNvPr id="18" name="Picture 5">
            <a:extLst>
              <a:ext uri="{FF2B5EF4-FFF2-40B4-BE49-F238E27FC236}">
                <a16:creationId xmlns:a16="http://schemas.microsoft.com/office/drawing/2014/main" id="{2CCA3BAF-6A81-5C42-A613-F0D4AEF87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7385" y="2930750"/>
            <a:ext cx="3066923" cy="286416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TextBox 6">
            <a:extLst>
              <a:ext uri="{FF2B5EF4-FFF2-40B4-BE49-F238E27FC236}">
                <a16:creationId xmlns:a16="http://schemas.microsoft.com/office/drawing/2014/main" id="{069619E1-8DCA-5F41-859F-38EAE52A4868}"/>
              </a:ext>
            </a:extLst>
          </p:cNvPr>
          <p:cNvSpPr txBox="1"/>
          <p:nvPr/>
        </p:nvSpPr>
        <p:spPr>
          <a:xfrm>
            <a:off x="4682062" y="5851169"/>
            <a:ext cx="29822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马科</a:t>
            </a:r>
            <a:endParaRPr lang="en-AU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D03815EA-1799-A14D-B054-BEB2F6577249}"/>
              </a:ext>
            </a:extLst>
          </p:cNvPr>
          <p:cNvSpPr txBox="1"/>
          <p:nvPr/>
        </p:nvSpPr>
        <p:spPr>
          <a:xfrm rot="2385">
            <a:off x="1477403" y="5859320"/>
            <a:ext cx="3066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猫科</a:t>
            </a:r>
            <a:endParaRPr lang="en-AU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1" name="Picture 2" descr="Image result for image: equid family">
            <a:extLst>
              <a:ext uri="{FF2B5EF4-FFF2-40B4-BE49-F238E27FC236}">
                <a16:creationId xmlns:a16="http://schemas.microsoft.com/office/drawing/2014/main" id="{8642DAFB-4325-5445-97C4-E70C1BA85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68341" y="2926833"/>
            <a:ext cx="2996007" cy="286417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D89F3BAD-CF9B-1D44-96DF-B8EC3AA314D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822" t="7371" r="20768" b="51298"/>
          <a:stretch/>
        </p:blipFill>
        <p:spPr>
          <a:xfrm>
            <a:off x="445777" y="1282063"/>
            <a:ext cx="544010" cy="53014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199CE30-6DCF-3648-BC1B-434BB70ED3C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549" t="49611" r="34040"/>
          <a:stretch/>
        </p:blipFill>
        <p:spPr>
          <a:xfrm>
            <a:off x="8177349" y="6084035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8599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420360" y="1547136"/>
            <a:ext cx="0" cy="4860065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420360" y="6407201"/>
            <a:ext cx="7739788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869013" y="1547136"/>
            <a:ext cx="7852360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721372" y="1547136"/>
            <a:ext cx="0" cy="4819195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 </a:t>
            </a:r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杂交表明物种属于同一“类”</a:t>
            </a:r>
            <a:endParaRPr lang="en-US" altLang="zh-CN" sz="36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8" name="Picture 5">
            <a:extLst>
              <a:ext uri="{FF2B5EF4-FFF2-40B4-BE49-F238E27FC236}">
                <a16:creationId xmlns:a16="http://schemas.microsoft.com/office/drawing/2014/main" id="{2CCA3BAF-6A81-5C42-A613-F0D4AEF87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1607" y="1841605"/>
            <a:ext cx="3066923" cy="286416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TextBox 6">
            <a:extLst>
              <a:ext uri="{FF2B5EF4-FFF2-40B4-BE49-F238E27FC236}">
                <a16:creationId xmlns:a16="http://schemas.microsoft.com/office/drawing/2014/main" id="{069619E1-8DCA-5F41-859F-38EAE52A4868}"/>
              </a:ext>
            </a:extLst>
          </p:cNvPr>
          <p:cNvSpPr txBox="1"/>
          <p:nvPr/>
        </p:nvSpPr>
        <p:spPr>
          <a:xfrm>
            <a:off x="5192293" y="4895647"/>
            <a:ext cx="286799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 虎狮兽：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老虎和狮子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的杂交</a:t>
            </a:r>
          </a:p>
          <a:p>
            <a:pPr algn="ctr"/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D03815EA-1799-A14D-B054-BEB2F6577249}"/>
              </a:ext>
            </a:extLst>
          </p:cNvPr>
          <p:cNvSpPr txBox="1"/>
          <p:nvPr/>
        </p:nvSpPr>
        <p:spPr>
          <a:xfrm rot="2385">
            <a:off x="1081626" y="4876041"/>
            <a:ext cx="3066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猫科</a:t>
            </a:r>
            <a:endParaRPr lang="en-AU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4" name="Picture 5" descr="Liger">
            <a:extLst>
              <a:ext uri="{FF2B5EF4-FFF2-40B4-BE49-F238E27FC236}">
                <a16:creationId xmlns:a16="http://schemas.microsoft.com/office/drawing/2014/main" id="{03CEFBCE-65C2-2441-91D4-D082C2E7F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t="15633"/>
          <a:stretch>
            <a:fillRect/>
          </a:stretch>
        </p:blipFill>
        <p:spPr bwMode="auto">
          <a:xfrm>
            <a:off x="5186033" y="1841605"/>
            <a:ext cx="2874254" cy="286416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9614CC5-8E97-6A49-92BF-E587276657D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822" t="7371" r="20768" b="51298"/>
          <a:stretch/>
        </p:blipFill>
        <p:spPr>
          <a:xfrm>
            <a:off x="445777" y="1282063"/>
            <a:ext cx="544010" cy="53014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0D98D567-A037-A541-99AE-F9AA432615A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549" t="49611" r="34040"/>
          <a:stretch/>
        </p:blipFill>
        <p:spPr>
          <a:xfrm>
            <a:off x="8177349" y="6084035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80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420360" y="1964443"/>
            <a:ext cx="0" cy="4512823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420360" y="6477266"/>
            <a:ext cx="7739788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869013" y="1964443"/>
            <a:ext cx="7852360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721372" y="1964443"/>
            <a:ext cx="0" cy="4512823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07063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同“类”动物才能交配生育</a:t>
            </a:r>
            <a:endParaRPr lang="en-US" altLang="zh-CN" sz="36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069619E1-8DCA-5F41-859F-38EAE52A4868}"/>
              </a:ext>
            </a:extLst>
          </p:cNvPr>
          <p:cNvSpPr txBox="1"/>
          <p:nvPr/>
        </p:nvSpPr>
        <p:spPr>
          <a:xfrm>
            <a:off x="5192293" y="5280226"/>
            <a:ext cx="28679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 斑纹马：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斑马和马的杂交</a:t>
            </a:r>
          </a:p>
          <a:p>
            <a:pPr algn="ctr"/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D03815EA-1799-A14D-B054-BEB2F6577249}"/>
              </a:ext>
            </a:extLst>
          </p:cNvPr>
          <p:cNvSpPr txBox="1"/>
          <p:nvPr/>
        </p:nvSpPr>
        <p:spPr>
          <a:xfrm rot="2385">
            <a:off x="1081626" y="5260620"/>
            <a:ext cx="3066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马科</a:t>
            </a:r>
            <a:endParaRPr lang="en-AU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3" name="Picture 2" descr="Image result for image: equid family">
            <a:extLst>
              <a:ext uri="{FF2B5EF4-FFF2-40B4-BE49-F238E27FC236}">
                <a16:creationId xmlns:a16="http://schemas.microsoft.com/office/drawing/2014/main" id="{ED3A1171-1FAE-4848-9284-1C387EC3B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977" y="2226174"/>
            <a:ext cx="2996007" cy="286417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4" descr="730819662_2b273961c3_o">
            <a:extLst>
              <a:ext uri="{FF2B5EF4-FFF2-40B4-BE49-F238E27FC236}">
                <a16:creationId xmlns:a16="http://schemas.microsoft.com/office/drawing/2014/main" id="{BD4A06FD-A938-134B-A3E0-CBBE97900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44935" y="2236889"/>
            <a:ext cx="2562710" cy="28534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24328304-3411-2B49-BC95-A3234C99875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822" t="7371" r="20768" b="51298"/>
          <a:stretch/>
        </p:blipFill>
        <p:spPr>
          <a:xfrm>
            <a:off x="445777" y="1696028"/>
            <a:ext cx="544010" cy="53014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A761ABED-9947-D64F-BFFE-914A43B5728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549" t="49611" r="34040"/>
          <a:stretch/>
        </p:blipFill>
        <p:spPr>
          <a:xfrm>
            <a:off x="8177349" y="6154101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09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420360" y="1547136"/>
            <a:ext cx="0" cy="4860065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420360" y="6407201"/>
            <a:ext cx="7739788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869013" y="1547136"/>
            <a:ext cx="7852360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721372" y="1547136"/>
            <a:ext cx="0" cy="4819195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各从其类</a:t>
            </a:r>
            <a:endParaRPr lang="en-US" altLang="zh-CN" sz="36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8" name="Picture 5">
            <a:extLst>
              <a:ext uri="{FF2B5EF4-FFF2-40B4-BE49-F238E27FC236}">
                <a16:creationId xmlns:a16="http://schemas.microsoft.com/office/drawing/2014/main" id="{2CCA3BAF-6A81-5C42-A613-F0D4AEF87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0421" y="1960191"/>
            <a:ext cx="3757228" cy="350883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TextBox 6">
            <a:extLst>
              <a:ext uri="{FF2B5EF4-FFF2-40B4-BE49-F238E27FC236}">
                <a16:creationId xmlns:a16="http://schemas.microsoft.com/office/drawing/2014/main" id="{069619E1-8DCA-5F41-859F-38EAE52A4868}"/>
              </a:ext>
            </a:extLst>
          </p:cNvPr>
          <p:cNvSpPr txBox="1"/>
          <p:nvPr/>
        </p:nvSpPr>
        <p:spPr>
          <a:xfrm>
            <a:off x="4730962" y="5525278"/>
            <a:ext cx="3670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马科</a:t>
            </a:r>
            <a:endParaRPr lang="en-AU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D03815EA-1799-A14D-B054-BEB2F6577249}"/>
              </a:ext>
            </a:extLst>
          </p:cNvPr>
          <p:cNvSpPr txBox="1"/>
          <p:nvPr/>
        </p:nvSpPr>
        <p:spPr>
          <a:xfrm rot="2385">
            <a:off x="740064" y="5533190"/>
            <a:ext cx="3757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猫科</a:t>
            </a:r>
            <a:endParaRPr lang="en-AU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1" name="Picture 2" descr="Image result for image: equid family">
            <a:extLst>
              <a:ext uri="{FF2B5EF4-FFF2-40B4-BE49-F238E27FC236}">
                <a16:creationId xmlns:a16="http://schemas.microsoft.com/office/drawing/2014/main" id="{8642DAFB-4325-5445-97C4-E70C1BA85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30962" y="1956273"/>
            <a:ext cx="3670350" cy="350883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DC52AB9-738C-254B-9D86-AD6D72E3BF4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822" t="7371" r="20768" b="51298"/>
          <a:stretch/>
        </p:blipFill>
        <p:spPr>
          <a:xfrm>
            <a:off x="445777" y="1282063"/>
            <a:ext cx="544010" cy="53014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45A7D7C-7922-B242-994B-223C8D1A331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549" t="49611" r="34040"/>
          <a:stretch/>
        </p:blipFill>
        <p:spPr>
          <a:xfrm>
            <a:off x="8177349" y="6084035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4402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420360" y="1408236"/>
            <a:ext cx="0" cy="4860065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420360" y="6268301"/>
            <a:ext cx="7739788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869013" y="1408236"/>
            <a:ext cx="7852360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721372" y="1408236"/>
            <a:ext cx="0" cy="4819195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变异：加拉帕戈斯群岛的地雀</a:t>
            </a:r>
            <a:endParaRPr lang="en-US" altLang="zh-CN" sz="36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矩形 4">
            <a:extLst>
              <a:ext uri="{FF2B5EF4-FFF2-40B4-BE49-F238E27FC236}">
                <a16:creationId xmlns:a16="http://schemas.microsoft.com/office/drawing/2014/main" id="{9842B0B3-A4DE-5B43-8B9D-87AD42A5E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970" y="1493414"/>
            <a:ext cx="8023209" cy="2117906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eaLnBrk="0" hangingPunct="0">
              <a:lnSpc>
                <a:spcPts val="414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现代的科学家把这些地雀分为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10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个种，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5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个属。但它们实际的区别很小，而且它们能直接或间接交配生育。所以，这些地雀其实都是同一种！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20F42E48-BD94-C24D-A886-3FE9AE610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05" y="3246020"/>
            <a:ext cx="7196944" cy="338758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416C68FC-86F5-A64A-BF55-85E920C128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22" t="7371" r="20768" b="51298"/>
          <a:stretch/>
        </p:blipFill>
        <p:spPr>
          <a:xfrm>
            <a:off x="445777" y="1143163"/>
            <a:ext cx="544010" cy="53014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5EAFFD4-3EFC-9A4E-BFC3-CEEA906C42A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9" t="49611" r="34040"/>
          <a:stretch/>
        </p:blipFill>
        <p:spPr>
          <a:xfrm>
            <a:off x="8177349" y="5989442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86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420360" y="1628161"/>
            <a:ext cx="0" cy="4860065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420360" y="6488226"/>
            <a:ext cx="7739788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869013" y="1628161"/>
            <a:ext cx="7852360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721372" y="1628161"/>
            <a:ext cx="0" cy="4819195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变异：加拉帕戈斯群岛的地雀</a:t>
            </a:r>
            <a:endParaRPr lang="en-US" altLang="zh-CN" sz="36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4" name="图片 2">
            <a:extLst>
              <a:ext uri="{FF2B5EF4-FFF2-40B4-BE49-F238E27FC236}">
                <a16:creationId xmlns:a16="http://schemas.microsoft.com/office/drawing/2014/main" id="{DE35F682-64A3-C14D-A82B-844899F58E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716" y="1333800"/>
            <a:ext cx="3613150" cy="331787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图片 3">
            <a:extLst>
              <a:ext uri="{FF2B5EF4-FFF2-40B4-BE49-F238E27FC236}">
                <a16:creationId xmlns:a16="http://schemas.microsoft.com/office/drawing/2014/main" id="{50877E28-D700-9049-8F98-B546F9F241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487" y="1336974"/>
            <a:ext cx="3606800" cy="331152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21B6F97A-DF3A-1F4B-886B-033101A833A9}"/>
              </a:ext>
            </a:extLst>
          </p:cNvPr>
          <p:cNvSpPr txBox="1"/>
          <p:nvPr/>
        </p:nvSpPr>
        <p:spPr bwMode="auto">
          <a:xfrm>
            <a:off x="766638" y="4871362"/>
            <a:ext cx="3887787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3860"/>
              </a:lnSpc>
              <a:buFont typeface="Arial" panose="020B0604020202020204" pitchFamily="34" charset="0"/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对比：各种</a:t>
            </a:r>
            <a:r>
              <a:rPr lang="zh-CN" alt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狗类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和加拉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ts val="3860"/>
              </a:lnSpc>
              <a:buFont typeface="Arial" panose="020B0604020202020204" pitchFamily="34" charset="0"/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帕戈群岛的</a:t>
            </a:r>
            <a:r>
              <a:rPr lang="zh-CN" alt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地雀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，哪一组差别更大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6E073708-E3E8-FC4E-A57A-8F9065B25845}"/>
              </a:ext>
            </a:extLst>
          </p:cNvPr>
          <p:cNvSpPr txBox="1"/>
          <p:nvPr/>
        </p:nvSpPr>
        <p:spPr bwMode="auto">
          <a:xfrm>
            <a:off x="4690459" y="4871362"/>
            <a:ext cx="3887787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3860"/>
              </a:lnSpc>
              <a:buFont typeface="Arial" panose="020B0604020202020204" pitchFamily="34" charset="0"/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加拉帕戈群岛地雀像犬</a:t>
            </a:r>
          </a:p>
          <a:p>
            <a:pPr>
              <a:lnSpc>
                <a:spcPts val="3860"/>
              </a:lnSpc>
              <a:buFont typeface="Arial" panose="020B0604020202020204" pitchFamily="34" charset="0"/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科一样：都是通过</a:t>
            </a:r>
            <a:r>
              <a:rPr lang="zh-CN" alt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基因</a:t>
            </a:r>
          </a:p>
          <a:p>
            <a:pPr>
              <a:lnSpc>
                <a:spcPts val="386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重新组合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产生的。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F5E254FD-9FB8-0C4A-9FD2-2CAEDDAEDC5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822" t="7371" r="20768" b="51298"/>
          <a:stretch/>
        </p:blipFill>
        <p:spPr>
          <a:xfrm>
            <a:off x="445777" y="1363088"/>
            <a:ext cx="544010" cy="53014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253DD1A3-6FA8-EB47-A05D-CF9EEE53A24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549" t="49611" r="34040"/>
          <a:stretch/>
        </p:blipFill>
        <p:spPr>
          <a:xfrm>
            <a:off x="8177349" y="6165060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0616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D9F9F25F-D13B-C542-B39E-918EFA3D9177}"/>
              </a:ext>
            </a:extLst>
          </p:cNvPr>
          <p:cNvSpPr txBox="1"/>
          <p:nvPr/>
        </p:nvSpPr>
        <p:spPr>
          <a:xfrm>
            <a:off x="0" y="491669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观看视频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《</a:t>
            </a:r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地雀的快速变异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》</a:t>
            </a:r>
          </a:p>
        </p:txBody>
      </p:sp>
      <p:pic>
        <p:nvPicPr>
          <p:cNvPr id="2" name="上一05-p31未命名">
            <a:hlinkClick r:id="" action="ppaction://media"/>
            <a:extLst>
              <a:ext uri="{FF2B5EF4-FFF2-40B4-BE49-F238E27FC236}">
                <a16:creationId xmlns:a16="http://schemas.microsoft.com/office/drawing/2014/main" id="{E8D54FAA-FCC8-0B29-5572-AF37748A48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69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9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420360" y="1605011"/>
            <a:ext cx="0" cy="4860065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420360" y="6465076"/>
            <a:ext cx="7739788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869013" y="1605011"/>
            <a:ext cx="7852360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721372" y="1605011"/>
            <a:ext cx="0" cy="4819195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 进化：</a:t>
            </a:r>
            <a:endParaRPr lang="en-US" altLang="zh-CN" sz="36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矩形 4">
            <a:extLst>
              <a:ext uri="{FF2B5EF4-FFF2-40B4-BE49-F238E27FC236}">
                <a16:creationId xmlns:a16="http://schemas.microsoft.com/office/drawing/2014/main" id="{9842B0B3-A4DE-5B43-8B9D-87AD42A5E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950" y="1637182"/>
            <a:ext cx="8023209" cy="1928251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eaLnBrk="0" hangingPunct="0">
              <a:lnSpc>
                <a:spcPts val="414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进化是随机产生新基因、新结构、新功能的过程！</a:t>
            </a:r>
          </a:p>
          <a:p>
            <a:pPr eaLnBrk="0" hangingPunct="0">
              <a:lnSpc>
                <a:spcPts val="414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进化不是在生物体中观察到的任何变化；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eaLnBrk="0" hangingPunct="0">
              <a:lnSpc>
                <a:spcPts val="414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地雀外形上的变化是变异，不是进化！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FF465294-4DA8-0942-822E-EA18E50B5FAC}"/>
              </a:ext>
            </a:extLst>
          </p:cNvPr>
          <p:cNvGrpSpPr/>
          <p:nvPr/>
        </p:nvGrpSpPr>
        <p:grpSpPr>
          <a:xfrm>
            <a:off x="-2" y="3269887"/>
            <a:ext cx="9144001" cy="2591577"/>
            <a:chOff x="-1" y="3157072"/>
            <a:chExt cx="8847762" cy="25076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20F42E48-BD94-C24D-A886-3FE9AE610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" y="3157075"/>
              <a:ext cx="5327445" cy="250761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81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278155BC-D6C5-A847-BB56-6830E9E35A74}"/>
                </a:ext>
              </a:extLst>
            </p:cNvPr>
            <p:cNvGrpSpPr/>
            <p:nvPr/>
          </p:nvGrpSpPr>
          <p:grpSpPr>
            <a:xfrm>
              <a:off x="5340074" y="3157072"/>
              <a:ext cx="3507687" cy="2507615"/>
              <a:chOff x="5340074" y="2945294"/>
              <a:chExt cx="3803926" cy="2719394"/>
            </a:xfrm>
          </p:grpSpPr>
          <p:pic>
            <p:nvPicPr>
              <p:cNvPr id="11" name="图片 4">
                <a:extLst>
                  <a:ext uri="{FF2B5EF4-FFF2-40B4-BE49-F238E27FC236}">
                    <a16:creationId xmlns:a16="http://schemas.microsoft.com/office/drawing/2014/main" id="{CA769BF4-65B8-DA48-A8E8-134C357CFD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430" t="23294" r="2595" b="4146"/>
              <a:stretch>
                <a:fillRect/>
              </a:stretch>
            </p:blipFill>
            <p:spPr>
              <a:xfrm>
                <a:off x="5340074" y="2945294"/>
                <a:ext cx="3803926" cy="2719394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381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4EBEB288-3849-544C-8488-0B3BD9852B64}"/>
                  </a:ext>
                </a:extLst>
              </p:cNvPr>
              <p:cNvSpPr/>
              <p:nvPr/>
            </p:nvSpPr>
            <p:spPr>
              <a:xfrm rot="19892415">
                <a:off x="7051082" y="3420652"/>
                <a:ext cx="2047153" cy="764199"/>
              </a:xfrm>
              <a:prstGeom prst="ellipse">
                <a:avLst/>
              </a:prstGeom>
              <a:noFill/>
              <a:ln w="57150" cmpd="sng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</p:grp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EFAFEC73-B7C5-F24F-9769-AD2A395DBFF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822" t="7371" r="20768" b="51298"/>
          <a:stretch/>
        </p:blipFill>
        <p:spPr>
          <a:xfrm>
            <a:off x="445777" y="1363088"/>
            <a:ext cx="544010" cy="53014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56741BC3-7A39-A841-B636-44A09D1642A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549" t="49611" r="34040"/>
          <a:stretch/>
        </p:blipFill>
        <p:spPr>
          <a:xfrm>
            <a:off x="8177349" y="6165060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2086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420360" y="1605011"/>
            <a:ext cx="0" cy="4860065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420360" y="6465076"/>
            <a:ext cx="7739788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869013" y="1605011"/>
            <a:ext cx="7852360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721372" y="1605011"/>
            <a:ext cx="0" cy="4819195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变异：地雀不同嘴型的产生</a:t>
            </a:r>
            <a:endParaRPr lang="en-US" altLang="zh-CN" sz="36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7BA05072-19BA-714B-B7DC-6C2F95975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9189" y="1493398"/>
            <a:ext cx="4531674" cy="51990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乘号 31">
            <a:extLst>
              <a:ext uri="{FF2B5EF4-FFF2-40B4-BE49-F238E27FC236}">
                <a16:creationId xmlns:a16="http://schemas.microsoft.com/office/drawing/2014/main" id="{E7AD0815-2FB4-3349-A79F-97104A6A5320}"/>
              </a:ext>
            </a:extLst>
          </p:cNvPr>
          <p:cNvSpPr/>
          <p:nvPr/>
        </p:nvSpPr>
        <p:spPr>
          <a:xfrm>
            <a:off x="2755971" y="4178463"/>
            <a:ext cx="694302" cy="598672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宋体"/>
            </a:endParaRPr>
          </a:p>
        </p:txBody>
      </p:sp>
      <p:sp>
        <p:nvSpPr>
          <p:cNvPr id="19" name="乘号 31">
            <a:extLst>
              <a:ext uri="{FF2B5EF4-FFF2-40B4-BE49-F238E27FC236}">
                <a16:creationId xmlns:a16="http://schemas.microsoft.com/office/drawing/2014/main" id="{ADBD4CA1-C2FF-204F-B170-56757C33F471}"/>
              </a:ext>
            </a:extLst>
          </p:cNvPr>
          <p:cNvSpPr/>
          <p:nvPr/>
        </p:nvSpPr>
        <p:spPr>
          <a:xfrm>
            <a:off x="3705095" y="4178463"/>
            <a:ext cx="694302" cy="598672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宋体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3F1F5C8-020B-524D-9608-7168849D0E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22" t="7371" r="20768" b="51298"/>
          <a:stretch/>
        </p:blipFill>
        <p:spPr>
          <a:xfrm>
            <a:off x="445777" y="1363088"/>
            <a:ext cx="544010" cy="53014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FC0D017-44BD-C342-B090-B0ED4A3C2CD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9" t="49611" r="34040"/>
          <a:stretch/>
        </p:blipFill>
        <p:spPr>
          <a:xfrm>
            <a:off x="8177349" y="6165060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49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0" animBg="1"/>
      <p:bldP spid="19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420360" y="1616576"/>
            <a:ext cx="0" cy="4860065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420360" y="6476641"/>
            <a:ext cx="7739788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869013" y="1616576"/>
            <a:ext cx="7852360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721372" y="1616576"/>
            <a:ext cx="0" cy="4819195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矩形 4">
            <a:extLst>
              <a:ext uri="{FF2B5EF4-FFF2-40B4-BE49-F238E27FC236}">
                <a16:creationId xmlns:a16="http://schemas.microsoft.com/office/drawing/2014/main" id="{9842B0B3-A4DE-5B43-8B9D-87AD42A5E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970" y="4635323"/>
            <a:ext cx="8023209" cy="1796256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marL="457200" indent="-457200" eaLnBrk="0" hangingPunct="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进化论需要：随机产生新的基因、结构、功能</a:t>
            </a:r>
          </a:p>
          <a:p>
            <a:pPr marL="457200" indent="-457200" eaLnBrk="0" hangingPunct="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地雀没有产生这些</a:t>
            </a:r>
          </a:p>
          <a:p>
            <a:pPr marL="457200" indent="-457200" eaLnBrk="0" hangingPunct="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地雀没有进化，变异不是进化！</a:t>
            </a:r>
          </a:p>
          <a:p>
            <a:pPr marL="457200" indent="-457200" eaLnBrk="0" hangingPunct="0">
              <a:lnSpc>
                <a:spcPts val="4140"/>
              </a:lnSpc>
              <a:buFont typeface="Arial" panose="020B0604020202020204" pitchFamily="34" charset="0"/>
              <a:buChar char="•"/>
            </a:pP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20F42E48-BD94-C24D-A886-3FE9AE610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8245" y="1815802"/>
            <a:ext cx="5894360" cy="277445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016FFBD5-D90E-D045-B3C7-5687B2E41FF2}"/>
              </a:ext>
            </a:extLst>
          </p:cNvPr>
          <p:cNvSpPr txBox="1"/>
          <p:nvPr/>
        </p:nvSpPr>
        <p:spPr>
          <a:xfrm>
            <a:off x="0" y="314397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地雀是基因信息重组后的变异</a:t>
            </a:r>
            <a:endParaRPr lang="en-US" altLang="zh-CN" sz="36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没有进化！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F480A51F-A7E5-4849-8E3E-975D53FB26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22" t="7371" r="20768" b="51298"/>
          <a:stretch/>
        </p:blipFill>
        <p:spPr>
          <a:xfrm>
            <a:off x="445777" y="1363088"/>
            <a:ext cx="544010" cy="53014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87B7BD0-A4BF-D042-AD61-C0D415A91EB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9" t="49611" r="34040"/>
          <a:stretch/>
        </p:blipFill>
        <p:spPr>
          <a:xfrm>
            <a:off x="8177349" y="6165060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2152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 flipH="1">
            <a:off x="559255" y="1929101"/>
            <a:ext cx="1" cy="4433038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349325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1929101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1929101"/>
            <a:ext cx="0" cy="4420224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自然选择能产生进化吗？</a:t>
            </a:r>
          </a:p>
        </p:txBody>
      </p:sp>
      <p:sp>
        <p:nvSpPr>
          <p:cNvPr id="10" name="矩形 4">
            <a:extLst>
              <a:ext uri="{FF2B5EF4-FFF2-40B4-BE49-F238E27FC236}">
                <a16:creationId xmlns:a16="http://schemas.microsoft.com/office/drawing/2014/main" id="{9842B0B3-A4DE-5B43-8B9D-87AD42A5E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216" y="3387206"/>
            <a:ext cx="3750579" cy="3083385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eaLnBrk="0" hangingPunct="0">
              <a:lnSpc>
                <a:spcPts val="414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自然选择的作用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eaLnBrk="0" hangingPunct="0">
              <a:lnSpc>
                <a:spcPts val="414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是淘汰不适应环境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eaLnBrk="0" hangingPunct="0">
              <a:lnSpc>
                <a:spcPts val="414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的物种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D55A852A-5397-0449-B838-46B41808A8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4311" y="2067415"/>
            <a:ext cx="3581361" cy="41087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乘号 31">
            <a:extLst>
              <a:ext uri="{FF2B5EF4-FFF2-40B4-BE49-F238E27FC236}">
                <a16:creationId xmlns:a16="http://schemas.microsoft.com/office/drawing/2014/main" id="{F87A3070-BFDC-4442-BFE6-81B578DE802F}"/>
              </a:ext>
            </a:extLst>
          </p:cNvPr>
          <p:cNvSpPr/>
          <p:nvPr/>
        </p:nvSpPr>
        <p:spPr>
          <a:xfrm>
            <a:off x="4548534" y="4157146"/>
            <a:ext cx="548703" cy="473128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宋体"/>
            </a:endParaRPr>
          </a:p>
        </p:txBody>
      </p:sp>
      <p:sp>
        <p:nvSpPr>
          <p:cNvPr id="14" name="乘号 31">
            <a:extLst>
              <a:ext uri="{FF2B5EF4-FFF2-40B4-BE49-F238E27FC236}">
                <a16:creationId xmlns:a16="http://schemas.microsoft.com/office/drawing/2014/main" id="{123B5221-4387-7B42-839D-E52C6C175E5A}"/>
              </a:ext>
            </a:extLst>
          </p:cNvPr>
          <p:cNvSpPr/>
          <p:nvPr/>
        </p:nvSpPr>
        <p:spPr>
          <a:xfrm>
            <a:off x="5497658" y="4157146"/>
            <a:ext cx="548703" cy="473128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宋体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FF1055FB-6242-254C-B1DF-EE5B7629AB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22" t="7371" r="20768" b="51298"/>
          <a:stretch/>
        </p:blipFill>
        <p:spPr>
          <a:xfrm>
            <a:off x="562047" y="1664028"/>
            <a:ext cx="544010" cy="53014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A762A044-C0A5-6447-91FA-C67879614A2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9" t="49611" r="34040"/>
          <a:stretch/>
        </p:blipFill>
        <p:spPr>
          <a:xfrm>
            <a:off x="8099306" y="6038973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2239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 flipH="1">
            <a:off x="559255" y="1929101"/>
            <a:ext cx="1" cy="4433038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349325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1929101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1929101"/>
            <a:ext cx="0" cy="4420224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自然选择</a:t>
            </a:r>
          </a:p>
        </p:txBody>
      </p:sp>
      <p:sp>
        <p:nvSpPr>
          <p:cNvPr id="10" name="矩形 4">
            <a:extLst>
              <a:ext uri="{FF2B5EF4-FFF2-40B4-BE49-F238E27FC236}">
                <a16:creationId xmlns:a16="http://schemas.microsoft.com/office/drawing/2014/main" id="{9842B0B3-A4DE-5B43-8B9D-87AD42A5E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0054" y="4604873"/>
            <a:ext cx="6112638" cy="1731636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eaLnBrk="0" hangingPunct="0">
              <a:lnSpc>
                <a:spcPts val="414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长颈鹿的故事：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eaLnBrk="0" hangingPunct="0">
              <a:lnSpc>
                <a:spcPts val="414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长颈鹿的脖子，有长有短；</a:t>
            </a:r>
          </a:p>
          <a:p>
            <a:pPr eaLnBrk="0" hangingPunct="0">
              <a:lnSpc>
                <a:spcPts val="414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有短脖子的随着环境变化而绝种了。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ED5D02F0-0055-3D43-9DBB-7E86E448C9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166" y="2555864"/>
            <a:ext cx="2063962" cy="296278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">
            <a:extLst>
              <a:ext uri="{FF2B5EF4-FFF2-40B4-BE49-F238E27FC236}">
                <a16:creationId xmlns:a16="http://schemas.microsoft.com/office/drawing/2014/main" id="{A91DD8EF-F965-8F44-849C-D6367768A9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318" y="1667441"/>
            <a:ext cx="5495483" cy="2733191"/>
          </a:xfrm>
          <a:prstGeom prst="rect">
            <a:avLst/>
          </a:prstGeom>
          <a:solidFill>
            <a:srgbClr val="FFFFFF">
              <a:shade val="85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F72CFFA-1FA0-1B4C-B531-29D1EAFFBF9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822" t="7371" r="20768" b="51298"/>
          <a:stretch/>
        </p:blipFill>
        <p:spPr>
          <a:xfrm>
            <a:off x="559255" y="1667441"/>
            <a:ext cx="544010" cy="53014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0D2CAEDC-8A83-D644-B093-2FEB329C712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549" t="49611" r="34040"/>
          <a:stretch/>
        </p:blipFill>
        <p:spPr>
          <a:xfrm>
            <a:off x="8098259" y="6038973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5974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自然选择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E857CE6A-E6B1-174B-BED7-09241C145B60}"/>
              </a:ext>
            </a:extLst>
          </p:cNvPr>
          <p:cNvGrpSpPr/>
          <p:nvPr/>
        </p:nvGrpSpPr>
        <p:grpSpPr>
          <a:xfrm>
            <a:off x="612835" y="1968305"/>
            <a:ext cx="4825001" cy="4759610"/>
            <a:chOff x="798170" y="2098390"/>
            <a:chExt cx="4825001" cy="4759610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9842B0B3-A4DE-5B43-8B9D-87AD42A5E2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8170" y="4639598"/>
              <a:ext cx="4466089" cy="2218402"/>
            </a:xfrm>
            <a:prstGeom prst="rect">
              <a:avLst/>
            </a:prstGeom>
            <a:noFill/>
            <a:ln>
              <a:noFill/>
            </a:ln>
          </p:spPr>
          <p:txBody>
            <a:bodyPr anchor="t"/>
            <a:lstStyle/>
            <a:p>
              <a:pPr eaLnBrk="0" hangingPunct="0">
                <a:lnSpc>
                  <a:spcPts val="4140"/>
                </a:lnSpc>
              </a:pPr>
              <a:r>
                <a:rPr lang="zh-CN" altLang="en-US" sz="28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长颈鹿的脖子，有长有短；</a:t>
              </a:r>
            </a:p>
            <a:p>
              <a:pPr eaLnBrk="0" hangingPunct="0">
                <a:lnSpc>
                  <a:spcPts val="4140"/>
                </a:lnSpc>
              </a:pPr>
              <a:r>
                <a:rPr lang="zh-CN" altLang="en-US" sz="28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有短脖子的随着环境变化而绝种了。</a:t>
              </a:r>
            </a:p>
            <a:p>
              <a:pPr eaLnBrk="0" hangingPunct="0">
                <a:lnSpc>
                  <a:spcPts val="4140"/>
                </a:lnSpc>
              </a:pPr>
              <a:endPara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14" name="图片 1">
              <a:extLst>
                <a:ext uri="{FF2B5EF4-FFF2-40B4-BE49-F238E27FC236}">
                  <a16:creationId xmlns:a16="http://schemas.microsoft.com/office/drawing/2014/main" id="{A91DD8EF-F965-8F44-849C-D6367768A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170" y="2098390"/>
              <a:ext cx="4825001" cy="239972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5FB540F7-F021-0F48-89F3-C2D942A3148B}"/>
              </a:ext>
            </a:extLst>
          </p:cNvPr>
          <p:cNvCxnSpPr>
            <a:cxnSpLocks/>
          </p:cNvCxnSpPr>
          <p:nvPr/>
        </p:nvCxnSpPr>
        <p:spPr>
          <a:xfrm>
            <a:off x="374058" y="1580553"/>
            <a:ext cx="1" cy="4839461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0E9F1163-A55C-074A-8A71-BDDD32D9A21F}"/>
              </a:ext>
            </a:extLst>
          </p:cNvPr>
          <p:cNvCxnSpPr>
            <a:cxnSpLocks/>
          </p:cNvCxnSpPr>
          <p:nvPr/>
        </p:nvCxnSpPr>
        <p:spPr>
          <a:xfrm flipH="1">
            <a:off x="374058" y="6407200"/>
            <a:ext cx="7936566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3926DAF8-5D6A-1E44-A7DE-1048C339BE05}"/>
              </a:ext>
            </a:extLst>
          </p:cNvPr>
          <p:cNvCxnSpPr>
            <a:cxnSpLocks/>
          </p:cNvCxnSpPr>
          <p:nvPr/>
        </p:nvCxnSpPr>
        <p:spPr>
          <a:xfrm flipH="1">
            <a:off x="891251" y="1580553"/>
            <a:ext cx="7864848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E133DFFC-F336-504F-BF40-C6E4F8E7B41A}"/>
              </a:ext>
            </a:extLst>
          </p:cNvPr>
          <p:cNvCxnSpPr>
            <a:cxnSpLocks/>
          </p:cNvCxnSpPr>
          <p:nvPr/>
        </p:nvCxnSpPr>
        <p:spPr>
          <a:xfrm>
            <a:off x="8756098" y="1580553"/>
            <a:ext cx="0" cy="4826647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1" name="矩形 26">
            <a:extLst>
              <a:ext uri="{FF2B5EF4-FFF2-40B4-BE49-F238E27FC236}">
                <a16:creationId xmlns:a16="http://schemas.microsoft.com/office/drawing/2014/main" id="{8C835B82-1681-DC42-80D7-050D37A777A0}"/>
              </a:ext>
            </a:extLst>
          </p:cNvPr>
          <p:cNvSpPr/>
          <p:nvPr/>
        </p:nvSpPr>
        <p:spPr>
          <a:xfrm>
            <a:off x="576270" y="1893023"/>
            <a:ext cx="4873289" cy="4200796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" name="矩形 4">
            <a:extLst>
              <a:ext uri="{FF2B5EF4-FFF2-40B4-BE49-F238E27FC236}">
                <a16:creationId xmlns:a16="http://schemas.microsoft.com/office/drawing/2014/main" id="{6397C93C-6448-9C47-9D41-70A9597B7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401" y="2379096"/>
            <a:ext cx="4873299" cy="3997455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marL="457200" indent="-457200" eaLnBrk="0" hangingPunct="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为什么只有可怜的短脖子长颈鹿死了呢？</a:t>
            </a:r>
          </a:p>
          <a:p>
            <a:pPr marL="457200" indent="-457200" eaLnBrk="0" hangingPunct="0">
              <a:lnSpc>
                <a:spcPts val="4140"/>
              </a:lnSpc>
              <a:buFont typeface="Arial" panose="020B0604020202020204" pitchFamily="34" charset="0"/>
              <a:buChar char="•"/>
            </a:pPr>
            <a:endParaRPr lang="en-US" altLang="zh-CN" sz="28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457200" indent="-457200" eaLnBrk="0" hangingPunct="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为什么其他短脖子动物的脖子都没有变长呢？</a:t>
            </a:r>
          </a:p>
        </p:txBody>
      </p:sp>
      <p:sp>
        <p:nvSpPr>
          <p:cNvPr id="22" name="矩形 4">
            <a:extLst>
              <a:ext uri="{FF2B5EF4-FFF2-40B4-BE49-F238E27FC236}">
                <a16:creationId xmlns:a16="http://schemas.microsoft.com/office/drawing/2014/main" id="{CEFA0C1F-338B-2B46-8524-7D0D363E9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1735" y="1850774"/>
            <a:ext cx="4138323" cy="646332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 eaLnBrk="0" hangingPunct="0">
              <a:lnSpc>
                <a:spcPts val="414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大自然的实际情况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FD11E31B-BE79-5643-97C1-8E2B6F3031AB}"/>
              </a:ext>
            </a:extLst>
          </p:cNvPr>
          <p:cNvGrpSpPr/>
          <p:nvPr/>
        </p:nvGrpSpPr>
        <p:grpSpPr>
          <a:xfrm>
            <a:off x="5565606" y="2587121"/>
            <a:ext cx="3092572" cy="3463293"/>
            <a:chOff x="5210330" y="1363564"/>
            <a:chExt cx="3548897" cy="3974320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DB77D168-54BF-2A4B-A341-99FAE616865F}"/>
                </a:ext>
              </a:extLst>
            </p:cNvPr>
            <p:cNvGrpSpPr/>
            <p:nvPr/>
          </p:nvGrpSpPr>
          <p:grpSpPr>
            <a:xfrm>
              <a:off x="5210330" y="1363564"/>
              <a:ext cx="3548897" cy="3974320"/>
              <a:chOff x="4433587" y="2276818"/>
              <a:chExt cx="4104000" cy="4595966"/>
            </a:xfrm>
          </p:grpSpPr>
          <p:pic>
            <p:nvPicPr>
              <p:cNvPr id="26" name="Picture 6" descr="zebra with giraffe">
                <a:extLst>
                  <a:ext uri="{FF2B5EF4-FFF2-40B4-BE49-F238E27FC236}">
                    <a16:creationId xmlns:a16="http://schemas.microsoft.com/office/drawing/2014/main" id="{29EC59D5-C02B-954C-BA2B-6EED723550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208" t="9196" r="4486" b="9161"/>
              <a:stretch>
                <a:fillRect/>
              </a:stretch>
            </p:blipFill>
            <p:spPr bwMode="auto">
              <a:xfrm>
                <a:off x="4433587" y="2276818"/>
                <a:ext cx="4103602" cy="20882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2" descr="Image result for image: equid family">
                <a:extLst>
                  <a:ext uri="{FF2B5EF4-FFF2-40B4-BE49-F238E27FC236}">
                    <a16:creationId xmlns:a16="http://schemas.microsoft.com/office/drawing/2014/main" id="{8E6E589A-7B98-524E-A700-1004C65BD9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4635"/>
              <a:stretch>
                <a:fillRect/>
              </a:stretch>
            </p:blipFill>
            <p:spPr bwMode="auto">
              <a:xfrm>
                <a:off x="4433587" y="4357686"/>
                <a:ext cx="4104000" cy="25150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594497D4-0E2E-AE46-81CA-FCAE4A5E1245}"/>
                </a:ext>
              </a:extLst>
            </p:cNvPr>
            <p:cNvSpPr/>
            <p:nvPr/>
          </p:nvSpPr>
          <p:spPr>
            <a:xfrm>
              <a:off x="5210330" y="1363564"/>
              <a:ext cx="3548553" cy="3974320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pic>
        <p:nvPicPr>
          <p:cNvPr id="28" name="图片 27">
            <a:extLst>
              <a:ext uri="{FF2B5EF4-FFF2-40B4-BE49-F238E27FC236}">
                <a16:creationId xmlns:a16="http://schemas.microsoft.com/office/drawing/2014/main" id="{6FE1D402-A569-C148-9196-AB29FE01712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8822" t="7371" r="20768" b="51298"/>
          <a:stretch/>
        </p:blipFill>
        <p:spPr>
          <a:xfrm>
            <a:off x="387901" y="1339494"/>
            <a:ext cx="544010" cy="530146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332F3187-B143-9A4D-B45B-29D4830ACD5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549" t="49611" r="34040"/>
          <a:stretch/>
        </p:blipFill>
        <p:spPr>
          <a:xfrm>
            <a:off x="8259160" y="6093819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66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 autoUpdateAnimBg="0"/>
      <p:bldP spid="20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7F461D7B-41B5-A745-BFED-C2BE0EDF3DA3}"/>
              </a:ext>
            </a:extLst>
          </p:cNvPr>
          <p:cNvCxnSpPr>
            <a:cxnSpLocks/>
          </p:cNvCxnSpPr>
          <p:nvPr/>
        </p:nvCxnSpPr>
        <p:spPr>
          <a:xfrm>
            <a:off x="374058" y="1580553"/>
            <a:ext cx="1" cy="4839461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E1C1E5B3-9F64-2746-88EF-5C81E628F654}"/>
              </a:ext>
            </a:extLst>
          </p:cNvPr>
          <p:cNvCxnSpPr>
            <a:cxnSpLocks/>
          </p:cNvCxnSpPr>
          <p:nvPr/>
        </p:nvCxnSpPr>
        <p:spPr>
          <a:xfrm flipH="1">
            <a:off x="374058" y="6407200"/>
            <a:ext cx="7936566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44ABD055-B580-0C44-89B9-7E493FB98156}"/>
              </a:ext>
            </a:extLst>
          </p:cNvPr>
          <p:cNvCxnSpPr>
            <a:cxnSpLocks/>
          </p:cNvCxnSpPr>
          <p:nvPr/>
        </p:nvCxnSpPr>
        <p:spPr>
          <a:xfrm flipH="1">
            <a:off x="891251" y="1580553"/>
            <a:ext cx="7864848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D7B9EBB4-16A2-924D-A386-A6A53AA62BF4}"/>
              </a:ext>
            </a:extLst>
          </p:cNvPr>
          <p:cNvCxnSpPr>
            <a:cxnSpLocks/>
          </p:cNvCxnSpPr>
          <p:nvPr/>
        </p:nvCxnSpPr>
        <p:spPr>
          <a:xfrm>
            <a:off x="8756098" y="1580553"/>
            <a:ext cx="0" cy="4826647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1" name="图片 10">
            <a:extLst>
              <a:ext uri="{FF2B5EF4-FFF2-40B4-BE49-F238E27FC236}">
                <a16:creationId xmlns:a16="http://schemas.microsoft.com/office/drawing/2014/main" id="{9139557F-E89F-B74D-8428-32ED51151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3446" y="1412228"/>
            <a:ext cx="3805244" cy="541671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长脖子须要“不可简化”的支持系统！</a:t>
            </a:r>
          </a:p>
        </p:txBody>
      </p:sp>
      <p:pic>
        <p:nvPicPr>
          <p:cNvPr id="28" name="图片 27" descr="长颈鹿在河边&#10;&#10;描述已自动生成">
            <a:extLst>
              <a:ext uri="{FF2B5EF4-FFF2-40B4-BE49-F238E27FC236}">
                <a16:creationId xmlns:a16="http://schemas.microsoft.com/office/drawing/2014/main" id="{CC1E4C7E-9B1D-B441-8528-8DDCE4862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65867"/>
            <a:ext cx="4121769" cy="260213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圆角矩形 4">
            <a:extLst>
              <a:ext uri="{FF2B5EF4-FFF2-40B4-BE49-F238E27FC236}">
                <a16:creationId xmlns:a16="http://schemas.microsoft.com/office/drawing/2014/main" id="{DF2DFCBC-4FF2-2945-8A11-44AA5D2A3E49}"/>
              </a:ext>
            </a:extLst>
          </p:cNvPr>
          <p:cNvSpPr/>
          <p:nvPr/>
        </p:nvSpPr>
        <p:spPr>
          <a:xfrm>
            <a:off x="4453056" y="3588152"/>
            <a:ext cx="783809" cy="474561"/>
          </a:xfrm>
          <a:prstGeom prst="roundRect">
            <a:avLst/>
          </a:prstGeom>
          <a:noFill/>
          <a:ln w="38100">
            <a:solidFill>
              <a:srgbClr val="002060"/>
            </a:solidFill>
            <a:prstDash val="sysDash"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圆角矩形 30">
            <a:extLst>
              <a:ext uri="{FF2B5EF4-FFF2-40B4-BE49-F238E27FC236}">
                <a16:creationId xmlns:a16="http://schemas.microsoft.com/office/drawing/2014/main" id="{94ABEB5C-C46A-D04D-8702-CFABFEA03B87}"/>
              </a:ext>
            </a:extLst>
          </p:cNvPr>
          <p:cNvSpPr/>
          <p:nvPr/>
        </p:nvSpPr>
        <p:spPr>
          <a:xfrm>
            <a:off x="7095280" y="2513699"/>
            <a:ext cx="1223410" cy="310417"/>
          </a:xfrm>
          <a:prstGeom prst="roundRect">
            <a:avLst/>
          </a:prstGeom>
          <a:noFill/>
          <a:ln w="38100">
            <a:solidFill>
              <a:srgbClr val="002060"/>
            </a:solidFill>
            <a:prstDash val="sysDash"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圆角矩形 11">
            <a:extLst>
              <a:ext uri="{FF2B5EF4-FFF2-40B4-BE49-F238E27FC236}">
                <a16:creationId xmlns:a16="http://schemas.microsoft.com/office/drawing/2014/main" id="{671C660C-464D-5E46-A35C-D16D6CAE0772}"/>
              </a:ext>
            </a:extLst>
          </p:cNvPr>
          <p:cNvSpPr/>
          <p:nvPr/>
        </p:nvSpPr>
        <p:spPr>
          <a:xfrm>
            <a:off x="4568804" y="5440101"/>
            <a:ext cx="783809" cy="474561"/>
          </a:xfrm>
          <a:prstGeom prst="roundRect">
            <a:avLst/>
          </a:prstGeom>
          <a:noFill/>
          <a:ln w="38100">
            <a:solidFill>
              <a:srgbClr val="002060"/>
            </a:solidFill>
            <a:prstDash val="sysDash"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圆角矩形 13">
            <a:extLst>
              <a:ext uri="{FF2B5EF4-FFF2-40B4-BE49-F238E27FC236}">
                <a16:creationId xmlns:a16="http://schemas.microsoft.com/office/drawing/2014/main" id="{4EA035AA-0DA9-CB41-8D33-3269616CEE3C}"/>
              </a:ext>
            </a:extLst>
          </p:cNvPr>
          <p:cNvSpPr/>
          <p:nvPr/>
        </p:nvSpPr>
        <p:spPr>
          <a:xfrm>
            <a:off x="7011060" y="3808071"/>
            <a:ext cx="952321" cy="474561"/>
          </a:xfrm>
          <a:prstGeom prst="roundRect">
            <a:avLst/>
          </a:prstGeom>
          <a:noFill/>
          <a:ln w="38100">
            <a:solidFill>
              <a:srgbClr val="002060"/>
            </a:solidFill>
            <a:prstDash val="sysDash"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50236D1D-696C-E646-97E5-747B25C963C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822" t="7371" r="20768" b="51298"/>
          <a:stretch/>
        </p:blipFill>
        <p:spPr>
          <a:xfrm>
            <a:off x="374058" y="1352266"/>
            <a:ext cx="544010" cy="530146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07A31886-D6CF-5A43-AE87-D927005B7A1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549" t="49611" r="34040"/>
          <a:stretch/>
        </p:blipFill>
        <p:spPr>
          <a:xfrm>
            <a:off x="8249378" y="6096848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541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自然选择也不会选择一只长脖子短颈鹿！</a:t>
            </a:r>
          </a:p>
        </p:txBody>
      </p:sp>
      <p:sp>
        <p:nvSpPr>
          <p:cNvPr id="10" name="矩形 4">
            <a:extLst>
              <a:ext uri="{FF2B5EF4-FFF2-40B4-BE49-F238E27FC236}">
                <a16:creationId xmlns:a16="http://schemas.microsoft.com/office/drawing/2014/main" id="{9842B0B3-A4DE-5B43-8B9D-87AD42A5E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510" y="2139105"/>
            <a:ext cx="5269980" cy="4714060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marL="457200" indent="-457200" eaLnBrk="0" hangingPunct="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没有强力供血，</a:t>
            </a:r>
            <a:r>
              <a:rPr lang="zh-CN" altLang="en-US" sz="280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长颈鹿会晕厥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457200" indent="-457200" eaLnBrk="0" hangingPunct="0">
              <a:lnSpc>
                <a:spcPts val="4140"/>
              </a:lnSpc>
              <a:buFont typeface="Arial" panose="020B0604020202020204" pitchFamily="34" charset="0"/>
              <a:buChar char="•"/>
            </a:pP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457200" indent="-457200" eaLnBrk="0" hangingPunct="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没有海绵组织，长颈鹿一低头就可能死于中风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eaLnBrk="0" hangingPunct="0">
              <a:lnSpc>
                <a:spcPts val="4140"/>
              </a:lnSpc>
            </a:pP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457200" indent="-457200" eaLnBrk="0" hangingPunct="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没有长脖子，短颈鹿又用不着强大的心脏和海绵组织</a:t>
            </a:r>
          </a:p>
        </p:txBody>
      </p: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5FB540F7-F021-0F48-89F3-C2D942A3148B}"/>
              </a:ext>
            </a:extLst>
          </p:cNvPr>
          <p:cNvCxnSpPr>
            <a:cxnSpLocks/>
          </p:cNvCxnSpPr>
          <p:nvPr/>
        </p:nvCxnSpPr>
        <p:spPr>
          <a:xfrm>
            <a:off x="374058" y="1580553"/>
            <a:ext cx="1" cy="4839461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0E9F1163-A55C-074A-8A71-BDDD32D9A21F}"/>
              </a:ext>
            </a:extLst>
          </p:cNvPr>
          <p:cNvCxnSpPr>
            <a:cxnSpLocks/>
          </p:cNvCxnSpPr>
          <p:nvPr/>
        </p:nvCxnSpPr>
        <p:spPr>
          <a:xfrm flipH="1">
            <a:off x="374058" y="6407200"/>
            <a:ext cx="7936566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3926DAF8-5D6A-1E44-A7DE-1048C339BE05}"/>
              </a:ext>
            </a:extLst>
          </p:cNvPr>
          <p:cNvCxnSpPr>
            <a:cxnSpLocks/>
          </p:cNvCxnSpPr>
          <p:nvPr/>
        </p:nvCxnSpPr>
        <p:spPr>
          <a:xfrm flipH="1">
            <a:off x="891251" y="1580553"/>
            <a:ext cx="7864848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E133DFFC-F336-504F-BF40-C6E4F8E7B41A}"/>
              </a:ext>
            </a:extLst>
          </p:cNvPr>
          <p:cNvCxnSpPr>
            <a:cxnSpLocks/>
          </p:cNvCxnSpPr>
          <p:nvPr/>
        </p:nvCxnSpPr>
        <p:spPr>
          <a:xfrm>
            <a:off x="8756098" y="1580553"/>
            <a:ext cx="0" cy="4826647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8" name="Picture 5">
            <a:extLst>
              <a:ext uri="{FF2B5EF4-FFF2-40B4-BE49-F238E27FC236}">
                <a16:creationId xmlns:a16="http://schemas.microsoft.com/office/drawing/2014/main" id="{F656D869-9B78-7548-8193-87E439185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940" y="1852999"/>
            <a:ext cx="2975372" cy="424576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AD3C8AC-A642-E948-BCD5-4E0E1C735A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22" t="7371" r="20768" b="51298"/>
          <a:stretch/>
        </p:blipFill>
        <p:spPr>
          <a:xfrm>
            <a:off x="374058" y="1352266"/>
            <a:ext cx="544010" cy="53014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3C48375-AC5A-D04D-A30D-76A44B98E9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9" t="49611" r="34040"/>
          <a:stretch/>
        </p:blipFill>
        <p:spPr>
          <a:xfrm>
            <a:off x="8249378" y="6096848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978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 flipH="1">
            <a:off x="543807" y="1674462"/>
            <a:ext cx="14945" cy="4813763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488225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1674462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1674462"/>
            <a:ext cx="0" cy="4674863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自然选择不是进化！</a:t>
            </a:r>
          </a:p>
        </p:txBody>
      </p:sp>
      <p:sp>
        <p:nvSpPr>
          <p:cNvPr id="10" name="矩形 4">
            <a:extLst>
              <a:ext uri="{FF2B5EF4-FFF2-40B4-BE49-F238E27FC236}">
                <a16:creationId xmlns:a16="http://schemas.microsoft.com/office/drawing/2014/main" id="{9842B0B3-A4DE-5B43-8B9D-87AD42A5E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325" y="2196640"/>
            <a:ext cx="4196222" cy="4137986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eaLnBrk="0" hangingPunct="0">
              <a:lnSpc>
                <a:spcPts val="414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只有当长脖子、强大的心脏、坚韧的血管、海绵体同时出现、相互搭配时，这个动物才会被自然选择保留。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eaLnBrk="0" hangingPunct="0">
              <a:lnSpc>
                <a:spcPts val="4140"/>
              </a:lnSpc>
            </a:pP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 eaLnBrk="0" hangingPunct="0">
              <a:lnSpc>
                <a:spcPts val="4140"/>
              </a:lnSpc>
            </a:pPr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自然选择不是进化！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347B4E2-6282-1446-BACF-D032CE09C0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22" t="7371" r="20768" b="51298"/>
          <a:stretch/>
        </p:blipFill>
        <p:spPr>
          <a:xfrm>
            <a:off x="551279" y="1427961"/>
            <a:ext cx="544010" cy="53014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F2AFE1F-774E-F649-9215-1411922528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9" t="49611" r="34040"/>
          <a:stretch/>
        </p:blipFill>
        <p:spPr>
          <a:xfrm>
            <a:off x="8091716" y="6165059"/>
            <a:ext cx="544010" cy="64633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7C3A36D3-EC1C-6046-9D65-75F5EA595E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2120" y="1260445"/>
            <a:ext cx="3805244" cy="541671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916489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 flipH="1">
            <a:off x="559255" y="1929101"/>
            <a:ext cx="1" cy="4433038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349325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1929101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1929101"/>
            <a:ext cx="0" cy="4420224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1/10</a:t>
            </a:r>
            <a:r>
              <a:rPr lang="en-US" altLang="zh-CN" sz="3600" b="1" baseline="300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100</a:t>
            </a:r>
            <a:r>
              <a:rPr lang="en-US" altLang="zh-CN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= </a:t>
            </a:r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不可能</a:t>
            </a:r>
          </a:p>
          <a:p>
            <a:pPr algn="ctr"/>
            <a:r>
              <a:rPr lang="en-US" altLang="zh-CN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1/10</a:t>
            </a:r>
            <a:r>
              <a:rPr lang="en-US" altLang="zh-CN" sz="3600" b="1" baseline="300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209</a:t>
            </a:r>
            <a:r>
              <a:rPr lang="en-US" altLang="zh-CN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= </a:t>
            </a:r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根本不可能</a:t>
            </a:r>
          </a:p>
        </p:txBody>
      </p:sp>
      <p:sp>
        <p:nvSpPr>
          <p:cNvPr id="10" name="矩形 4">
            <a:extLst>
              <a:ext uri="{FF2B5EF4-FFF2-40B4-BE49-F238E27FC236}">
                <a16:creationId xmlns:a16="http://schemas.microsoft.com/office/drawing/2014/main" id="{9842B0B3-A4DE-5B43-8B9D-87AD42A5E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317" y="3093798"/>
            <a:ext cx="3750579" cy="3083385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eaLnBrk="0" hangingPunct="0">
              <a:lnSpc>
                <a:spcPts val="414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结论：</a:t>
            </a: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任何一个有具体功能的蛋白质都不能偶然产生。</a:t>
            </a:r>
          </a:p>
        </p:txBody>
      </p:sp>
      <p:pic>
        <p:nvPicPr>
          <p:cNvPr id="12" name="Picture 15" descr="Picture--Origin of Life and Structures--Ribonuclease amino acid string.png">
            <a:extLst>
              <a:ext uri="{FF2B5EF4-FFF2-40B4-BE49-F238E27FC236}">
                <a16:creationId xmlns:a16="http://schemas.microsoft.com/office/drawing/2014/main" id="{A0B17D86-60E7-3649-BF50-8C8684E523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4019" y="2078483"/>
            <a:ext cx="3980468" cy="39574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4D4BE67D-137D-1B40-9A94-FF80EF6A47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22" t="7371" r="20768" b="51298"/>
          <a:stretch/>
        </p:blipFill>
        <p:spPr>
          <a:xfrm>
            <a:off x="559255" y="1691998"/>
            <a:ext cx="544010" cy="53014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A30E34F-989E-C842-B41B-C7CC52A63CD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9" t="49611" r="34040"/>
          <a:stretch/>
        </p:blipFill>
        <p:spPr>
          <a:xfrm>
            <a:off x="8099306" y="6038973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7148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 flipH="1">
            <a:off x="559255" y="1929101"/>
            <a:ext cx="1" cy="4433038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349325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1929101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1929101"/>
            <a:ext cx="0" cy="4420224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概率学上的不可能事件！</a:t>
            </a:r>
          </a:p>
        </p:txBody>
      </p:sp>
      <p:sp>
        <p:nvSpPr>
          <p:cNvPr id="10" name="矩形 4">
            <a:extLst>
              <a:ext uri="{FF2B5EF4-FFF2-40B4-BE49-F238E27FC236}">
                <a16:creationId xmlns:a16="http://schemas.microsoft.com/office/drawing/2014/main" id="{9842B0B3-A4DE-5B43-8B9D-87AD42A5E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317" y="4370348"/>
            <a:ext cx="7957242" cy="2317808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marL="457200" indent="-457200" eaLnBrk="0" hangingPunct="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要让海绵体从无到有偶然出现，最少需要</a:t>
            </a:r>
            <a:r>
              <a:rPr lang="zh-CN" alt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产生几种新基因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。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457200" indent="-457200" eaLnBrk="0" hangingPunct="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还要改变</a:t>
            </a:r>
            <a:r>
              <a:rPr lang="zh-CN" alt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至少十几种基因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，短脖子才能变长！</a:t>
            </a:r>
          </a:p>
        </p:txBody>
      </p:sp>
      <p:pic>
        <p:nvPicPr>
          <p:cNvPr id="11" name="Picture 2" descr="查看源图像">
            <a:extLst>
              <a:ext uri="{FF2B5EF4-FFF2-40B4-BE49-F238E27FC236}">
                <a16:creationId xmlns:a16="http://schemas.microsoft.com/office/drawing/2014/main" id="{B3B12664-27BD-284E-83AE-2D91DFF83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036" y="1517398"/>
            <a:ext cx="4985657" cy="253956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1841EC8-7DE4-C84F-82E6-EB27E72EEC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22" t="7371" r="20768" b="51298"/>
          <a:stretch/>
        </p:blipFill>
        <p:spPr>
          <a:xfrm>
            <a:off x="559254" y="1664028"/>
            <a:ext cx="544010" cy="53014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AC1F156-54D0-DA41-9FBC-FBDBE0D546F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9" t="49611" r="34040"/>
          <a:stretch/>
        </p:blipFill>
        <p:spPr>
          <a:xfrm>
            <a:off x="8099306" y="6038973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1103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 flipH="1">
            <a:off x="559255" y="1929101"/>
            <a:ext cx="1" cy="4433038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349325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1929101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1929101"/>
            <a:ext cx="0" cy="4420224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长颈鹿没有进化，</a:t>
            </a:r>
          </a:p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自然选择也不是进化！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A82CC38F-E1EC-8347-9790-57D34887F5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321"/>
          <a:stretch/>
        </p:blipFill>
        <p:spPr>
          <a:xfrm>
            <a:off x="1056110" y="2072154"/>
            <a:ext cx="7031779" cy="438254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AutoShape 11">
            <a:extLst>
              <a:ext uri="{FF2B5EF4-FFF2-40B4-BE49-F238E27FC236}">
                <a16:creationId xmlns:a16="http://schemas.microsoft.com/office/drawing/2014/main" id="{17B844C5-3263-BB4C-9639-E0C012EE2A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9460" y="1973294"/>
            <a:ext cx="1785983" cy="1237411"/>
          </a:xfrm>
          <a:prstGeom prst="wedgeRoundRectCallout">
            <a:avLst>
              <a:gd name="adj1" fmla="val -77861"/>
              <a:gd name="adj2" fmla="val 67481"/>
              <a:gd name="adj3" fmla="val 16667"/>
            </a:avLst>
          </a:prstGeom>
          <a:solidFill>
            <a:srgbClr val="5388BA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100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嗯嗯，</a:t>
            </a:r>
            <a:endParaRPr lang="en-US" altLang="zh-CN" sz="2100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100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自然选择也不是进化！</a:t>
            </a:r>
          </a:p>
        </p:txBody>
      </p:sp>
      <p:sp>
        <p:nvSpPr>
          <p:cNvPr id="11" name="AutoShape 11">
            <a:extLst>
              <a:ext uri="{FF2B5EF4-FFF2-40B4-BE49-F238E27FC236}">
                <a16:creationId xmlns:a16="http://schemas.microsoft.com/office/drawing/2014/main" id="{2815699E-CED3-4445-80EF-217245C358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2059" y="1974119"/>
            <a:ext cx="1785983" cy="756047"/>
          </a:xfrm>
          <a:prstGeom prst="wedgeRoundRectCallout">
            <a:avLst>
              <a:gd name="adj1" fmla="val -91"/>
              <a:gd name="adj2" fmla="val 93507"/>
              <a:gd name="adj3" fmla="val 16667"/>
            </a:avLst>
          </a:prstGeom>
          <a:solidFill>
            <a:srgbClr val="5388BA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100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长颈鹿</a:t>
            </a:r>
            <a:endParaRPr lang="en-US" altLang="zh-CN" sz="2100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100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没有进化！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0F6437F7-081F-1640-87E6-D19B5E4297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22" t="7371" r="20768" b="51298"/>
          <a:stretch/>
        </p:blipFill>
        <p:spPr>
          <a:xfrm>
            <a:off x="549365" y="1664028"/>
            <a:ext cx="544010" cy="53014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A2910BF-F918-0040-993C-93DEC706706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9" t="49611" r="34040"/>
          <a:stretch/>
        </p:blipFill>
        <p:spPr>
          <a:xfrm>
            <a:off x="8112992" y="6026159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09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 flipH="1">
            <a:off x="559255" y="1929101"/>
            <a:ext cx="1" cy="4433038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349325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1929101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1929101"/>
            <a:ext cx="0" cy="4420224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桦尺蛾的故事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54EBF320-2D4F-8D4D-8ED5-B4A2E577412D}"/>
              </a:ext>
            </a:extLst>
          </p:cNvPr>
          <p:cNvSpPr/>
          <p:nvPr/>
        </p:nvSpPr>
        <p:spPr>
          <a:xfrm>
            <a:off x="2013092" y="4930222"/>
            <a:ext cx="1388008" cy="12979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白色</a:t>
            </a:r>
            <a:endParaRPr lang="en-US" altLang="zh-CN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多</a:t>
            </a:r>
            <a:r>
              <a:rPr lang="zh-CN" alt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3B381153-BCED-EC43-8CCC-6DE4C7025343}"/>
              </a:ext>
            </a:extLst>
          </p:cNvPr>
          <p:cNvSpPr/>
          <p:nvPr/>
        </p:nvSpPr>
        <p:spPr>
          <a:xfrm>
            <a:off x="5898080" y="4930222"/>
            <a:ext cx="1388008" cy="1297900"/>
          </a:xfrm>
          <a:prstGeom prst="ellipse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黑色</a:t>
            </a:r>
            <a:endParaRPr lang="en-US" altLang="zh-CN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CN" alt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多</a:t>
            </a:r>
            <a:r>
              <a:rPr lang="zh-CN" alt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</a:p>
        </p:txBody>
      </p:sp>
      <p:sp>
        <p:nvSpPr>
          <p:cNvPr id="22" name="左右箭头 21">
            <a:extLst>
              <a:ext uri="{FF2B5EF4-FFF2-40B4-BE49-F238E27FC236}">
                <a16:creationId xmlns:a16="http://schemas.microsoft.com/office/drawing/2014/main" id="{C27B14FC-8837-D141-AB11-0DD47ACB1E52}"/>
              </a:ext>
            </a:extLst>
          </p:cNvPr>
          <p:cNvSpPr/>
          <p:nvPr/>
        </p:nvSpPr>
        <p:spPr>
          <a:xfrm>
            <a:off x="3557873" y="5117313"/>
            <a:ext cx="1986400" cy="911302"/>
          </a:xfrm>
          <a:prstGeom prst="leftRightArrow">
            <a:avLst>
              <a:gd name="adj1" fmla="val 50000"/>
              <a:gd name="adj2" fmla="val 4454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EE59BD1-5557-664D-A1C0-EDA2B43A4AE6}"/>
              </a:ext>
            </a:extLst>
          </p:cNvPr>
          <p:cNvSpPr txBox="1"/>
          <p:nvPr/>
        </p:nvSpPr>
        <p:spPr>
          <a:xfrm>
            <a:off x="3842816" y="5336683"/>
            <a:ext cx="155618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数量变化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4214161-9473-DE4F-9E6D-1A34CB20E8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766"/>
          <a:stretch/>
        </p:blipFill>
        <p:spPr>
          <a:xfrm>
            <a:off x="990389" y="2176851"/>
            <a:ext cx="3402180" cy="226097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2444F878-0F19-4240-BCD6-4355E0F98B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1765"/>
          <a:stretch/>
        </p:blipFill>
        <p:spPr>
          <a:xfrm>
            <a:off x="4749160" y="2173305"/>
            <a:ext cx="3402180" cy="226097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FBDD8F5D-7DB0-3947-AE4D-74D4F0BCFF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22" t="7371" r="20768" b="51298"/>
          <a:stretch/>
        </p:blipFill>
        <p:spPr>
          <a:xfrm>
            <a:off x="559254" y="1697459"/>
            <a:ext cx="544010" cy="53014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26025B4-8C7E-6B46-8A14-99BAB2C987C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9" t="49611" r="34040"/>
          <a:stretch/>
        </p:blipFill>
        <p:spPr>
          <a:xfrm>
            <a:off x="8099306" y="6038973"/>
            <a:ext cx="544010" cy="646331"/>
          </a:xfrm>
          <a:prstGeom prst="rect">
            <a:avLst/>
          </a:prstGeom>
        </p:spPr>
      </p:pic>
      <p:sp>
        <p:nvSpPr>
          <p:cNvPr id="19" name="左右箭头 21">
            <a:extLst>
              <a:ext uri="{FF2B5EF4-FFF2-40B4-BE49-F238E27FC236}">
                <a16:creationId xmlns:a16="http://schemas.microsoft.com/office/drawing/2014/main" id="{04AF9A52-EE3C-40BC-9EAE-D59525F3797E}"/>
              </a:ext>
            </a:extLst>
          </p:cNvPr>
          <p:cNvSpPr/>
          <p:nvPr/>
        </p:nvSpPr>
        <p:spPr>
          <a:xfrm>
            <a:off x="3140149" y="5893674"/>
            <a:ext cx="2984203" cy="911302"/>
          </a:xfrm>
          <a:prstGeom prst="leftRightArrow">
            <a:avLst>
              <a:gd name="adj1" fmla="val 50000"/>
              <a:gd name="adj2" fmla="val 4454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DCDC492-DCDE-4F8F-BCFC-135A7A74E15F}"/>
              </a:ext>
            </a:extLst>
          </p:cNvPr>
          <p:cNvSpPr txBox="1"/>
          <p:nvPr/>
        </p:nvSpPr>
        <p:spPr>
          <a:xfrm>
            <a:off x="3303181" y="6123941"/>
            <a:ext cx="288496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C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前   工业革命    后</a:t>
            </a:r>
          </a:p>
        </p:txBody>
      </p:sp>
    </p:spTree>
    <p:extLst>
      <p:ext uri="{BB962C8B-B14F-4D97-AF65-F5344CB8AC3E}">
        <p14:creationId xmlns:p14="http://schemas.microsoft.com/office/powerpoint/2010/main" val="21005126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547186" y="1616584"/>
            <a:ext cx="1" cy="4745555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349325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1616584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1616584"/>
            <a:ext cx="0" cy="4732741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桦尺蛾没有进化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89BD306C-DE45-1B4A-BE49-4FE4E8C97892}"/>
              </a:ext>
            </a:extLst>
          </p:cNvPr>
          <p:cNvSpPr/>
          <p:nvPr/>
        </p:nvSpPr>
        <p:spPr>
          <a:xfrm>
            <a:off x="667769" y="3852876"/>
            <a:ext cx="1388008" cy="12979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白色</a:t>
            </a:r>
            <a:endParaRPr lang="en-US" altLang="zh-CN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CN" alt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多 </a:t>
            </a:r>
          </a:p>
        </p:txBody>
      </p:sp>
      <p:sp>
        <p:nvSpPr>
          <p:cNvPr id="18" name="左右箭头 17">
            <a:extLst>
              <a:ext uri="{FF2B5EF4-FFF2-40B4-BE49-F238E27FC236}">
                <a16:creationId xmlns:a16="http://schemas.microsoft.com/office/drawing/2014/main" id="{8ADA9551-EB19-144B-B59E-4A33323B7380}"/>
              </a:ext>
            </a:extLst>
          </p:cNvPr>
          <p:cNvSpPr/>
          <p:nvPr/>
        </p:nvSpPr>
        <p:spPr>
          <a:xfrm>
            <a:off x="2063070" y="4035938"/>
            <a:ext cx="1512167" cy="911302"/>
          </a:xfrm>
          <a:prstGeom prst="leftRightArrow">
            <a:avLst>
              <a:gd name="adj1" fmla="val 50000"/>
              <a:gd name="adj2" fmla="val 4454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3832D25-5368-294A-9443-DE03AFBD567A}"/>
              </a:ext>
            </a:extLst>
          </p:cNvPr>
          <p:cNvSpPr txBox="1"/>
          <p:nvPr/>
        </p:nvSpPr>
        <p:spPr>
          <a:xfrm>
            <a:off x="2070554" y="4255308"/>
            <a:ext cx="155618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数量变化</a:t>
            </a: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3F048D5C-5795-DE44-8FAE-496CADCE6176}"/>
              </a:ext>
            </a:extLst>
          </p:cNvPr>
          <p:cNvSpPr/>
          <p:nvPr/>
        </p:nvSpPr>
        <p:spPr>
          <a:xfrm>
            <a:off x="707628" y="5253238"/>
            <a:ext cx="1289506" cy="144709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白色</a:t>
            </a:r>
            <a:endParaRPr lang="en-US" altLang="zh-CN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CN" alt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桦尺蛾 </a:t>
            </a: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321DD505-D77C-864B-8C76-B67807F781FE}"/>
              </a:ext>
            </a:extLst>
          </p:cNvPr>
          <p:cNvSpPr/>
          <p:nvPr/>
        </p:nvSpPr>
        <p:spPr>
          <a:xfrm>
            <a:off x="3731964" y="5253238"/>
            <a:ext cx="1289506" cy="144709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黑色</a:t>
            </a:r>
            <a:endParaRPr lang="en-US" altLang="zh-CN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CN" alt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桦尺蛾 </a:t>
            </a:r>
          </a:p>
        </p:txBody>
      </p:sp>
      <p:sp>
        <p:nvSpPr>
          <p:cNvPr id="22" name="右箭头 21">
            <a:extLst>
              <a:ext uri="{FF2B5EF4-FFF2-40B4-BE49-F238E27FC236}">
                <a16:creationId xmlns:a16="http://schemas.microsoft.com/office/drawing/2014/main" id="{E55E6129-1BFD-5044-8012-A94C5B9CC3AE}"/>
              </a:ext>
            </a:extLst>
          </p:cNvPr>
          <p:cNvSpPr/>
          <p:nvPr/>
        </p:nvSpPr>
        <p:spPr>
          <a:xfrm>
            <a:off x="2135077" y="5514882"/>
            <a:ext cx="1421378" cy="77979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FDB796B-23C9-164E-B6A9-0440286D1E7E}"/>
              </a:ext>
            </a:extLst>
          </p:cNvPr>
          <p:cNvSpPr txBox="1"/>
          <p:nvPr/>
        </p:nvSpPr>
        <p:spPr>
          <a:xfrm>
            <a:off x="2105275" y="5631196"/>
            <a:ext cx="174083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种群变化</a:t>
            </a:r>
          </a:p>
        </p:txBody>
      </p:sp>
      <p:sp>
        <p:nvSpPr>
          <p:cNvPr id="24" name="乘号 35">
            <a:extLst>
              <a:ext uri="{FF2B5EF4-FFF2-40B4-BE49-F238E27FC236}">
                <a16:creationId xmlns:a16="http://schemas.microsoft.com/office/drawing/2014/main" id="{48D70AA5-0E49-5341-9A9B-0C544703ED23}"/>
              </a:ext>
            </a:extLst>
          </p:cNvPr>
          <p:cNvSpPr/>
          <p:nvPr/>
        </p:nvSpPr>
        <p:spPr>
          <a:xfrm>
            <a:off x="1960706" y="4947240"/>
            <a:ext cx="1663088" cy="1961600"/>
          </a:xfrm>
          <a:prstGeom prst="mathMultiply">
            <a:avLst>
              <a:gd name="adj1" fmla="val 1257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5" name="矩形 4">
            <a:extLst>
              <a:ext uri="{FF2B5EF4-FFF2-40B4-BE49-F238E27FC236}">
                <a16:creationId xmlns:a16="http://schemas.microsoft.com/office/drawing/2014/main" id="{E2752C88-5E4C-B14E-A965-42D9872648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4564" y="2225848"/>
            <a:ext cx="3111500" cy="4270117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eaLnBrk="0" hangingPunct="0">
              <a:lnSpc>
                <a:spcPts val="414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这个例子能说明桦尺蛾种群中颜色基因比例的变化，却不能说明进化。</a:t>
            </a:r>
          </a:p>
          <a:p>
            <a:pPr eaLnBrk="0" hangingPunct="0">
              <a:lnSpc>
                <a:spcPts val="4140"/>
              </a:lnSpc>
            </a:pP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eaLnBrk="0" hangingPunct="0">
              <a:lnSpc>
                <a:spcPts val="414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因为桦尺蛾根本没有进化。</a:t>
            </a: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4735D84C-B78F-5448-97FC-C37A66B594BF}"/>
              </a:ext>
            </a:extLst>
          </p:cNvPr>
          <p:cNvSpPr/>
          <p:nvPr/>
        </p:nvSpPr>
        <p:spPr>
          <a:xfrm>
            <a:off x="3575237" y="3840820"/>
            <a:ext cx="1388008" cy="12979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黑色</a:t>
            </a:r>
            <a:endParaRPr lang="en-US" altLang="zh-CN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CN" altLang="en-US" sz="28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多 </a:t>
            </a:r>
            <a:endParaRPr lang="zh-CN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1A311B80-BB5A-8848-9BB1-34A1C247CD62}"/>
              </a:ext>
            </a:extLst>
          </p:cNvPr>
          <p:cNvGrpSpPr/>
          <p:nvPr/>
        </p:nvGrpSpPr>
        <p:grpSpPr>
          <a:xfrm>
            <a:off x="0" y="1871996"/>
            <a:ext cx="5298156" cy="1760318"/>
            <a:chOff x="990389" y="2296763"/>
            <a:chExt cx="6810292" cy="2262726"/>
          </a:xfrm>
        </p:grpSpPr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8613B1E1-E37B-C842-B601-743E07FF91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51766"/>
            <a:stretch/>
          </p:blipFill>
          <p:spPr>
            <a:xfrm>
              <a:off x="990389" y="2298510"/>
              <a:ext cx="3402180" cy="226097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81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C977B672-6212-2346-A6F7-DD7299340B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51765"/>
            <a:stretch/>
          </p:blipFill>
          <p:spPr>
            <a:xfrm>
              <a:off x="4398501" y="2296763"/>
              <a:ext cx="3402180" cy="226097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81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16" name="右箭头 15">
            <a:extLst>
              <a:ext uri="{FF2B5EF4-FFF2-40B4-BE49-F238E27FC236}">
                <a16:creationId xmlns:a16="http://schemas.microsoft.com/office/drawing/2014/main" id="{785B00C9-1A80-994B-8A4E-7EA16DFEC310}"/>
              </a:ext>
            </a:extLst>
          </p:cNvPr>
          <p:cNvSpPr/>
          <p:nvPr/>
        </p:nvSpPr>
        <p:spPr>
          <a:xfrm>
            <a:off x="1557441" y="2927159"/>
            <a:ext cx="1502522" cy="61563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工业污染</a:t>
            </a: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32E42297-F1D8-2947-851A-B4ED65050F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22" t="7371" r="20768" b="51298"/>
          <a:stretch/>
        </p:blipFill>
        <p:spPr>
          <a:xfrm>
            <a:off x="496930" y="1387720"/>
            <a:ext cx="544010" cy="530146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84880F92-D58E-674B-AA93-FEC50E8A07E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9" t="49611" r="34040"/>
          <a:stretch/>
        </p:blipFill>
        <p:spPr>
          <a:xfrm>
            <a:off x="8121827" y="6054003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954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1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547186" y="1608401"/>
            <a:ext cx="1" cy="4753738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349325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1608401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1608401"/>
            <a:ext cx="0" cy="4740924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人还可以选择有意忽略证据！</a:t>
            </a:r>
          </a:p>
        </p:txBody>
      </p:sp>
      <p:sp>
        <p:nvSpPr>
          <p:cNvPr id="25" name="矩形 4">
            <a:extLst>
              <a:ext uri="{FF2B5EF4-FFF2-40B4-BE49-F238E27FC236}">
                <a16:creationId xmlns:a16="http://schemas.microsoft.com/office/drawing/2014/main" id="{E2752C88-5E4C-B14E-A965-42D9872648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2609" y="1872465"/>
            <a:ext cx="4553455" cy="4420224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>
              <a:lnSpc>
                <a:spcPts val="3660"/>
              </a:lnSpc>
              <a:buFont typeface="Arial" panose="020B0604020202020204" pitchFamily="34" charset="0"/>
              <a:buNone/>
            </a:pPr>
            <a:r>
              <a:rPr lang="en-GB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“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桦尺蛾可说是最有视觉影响，也是最容易了解达尔文进化的例子。这是应该被教的，因为它根本就是进化的证据。”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ts val="3660"/>
              </a:lnSpc>
              <a:buFont typeface="Arial" panose="020B0604020202020204" pitchFamily="34" charset="0"/>
              <a:buNone/>
            </a:pP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ts val="366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--</a:t>
            </a:r>
            <a:r>
              <a:rPr lang="en-US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Michael Majerus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博士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ts val="366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剑桥大学基因学教授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ts val="366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2007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年</a:t>
            </a:r>
            <a:endParaRPr lang="en-US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40686A1F-BD3A-A94F-8424-40E0E1AC5E43}"/>
              </a:ext>
            </a:extLst>
          </p:cNvPr>
          <p:cNvGrpSpPr/>
          <p:nvPr/>
        </p:nvGrpSpPr>
        <p:grpSpPr>
          <a:xfrm>
            <a:off x="769317" y="1911731"/>
            <a:ext cx="2951162" cy="4272442"/>
            <a:chOff x="769317" y="1911731"/>
            <a:chExt cx="2951162" cy="4272442"/>
          </a:xfrm>
        </p:grpSpPr>
        <p:sp>
          <p:nvSpPr>
            <p:cNvPr id="29" name="Text Box 8">
              <a:extLst>
                <a:ext uri="{FF2B5EF4-FFF2-40B4-BE49-F238E27FC236}">
                  <a16:creationId xmlns:a16="http://schemas.microsoft.com/office/drawing/2014/main" id="{855EECD8-0B98-9D47-8304-1BE9EF7BB5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317" y="5374336"/>
              <a:ext cx="2951162" cy="80983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 algn="ctr" fontAlgn="auto">
                <a:lnSpc>
                  <a:spcPts val="106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 fontAlgn="auto">
                <a:lnSpc>
                  <a:spcPts val="106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马耶鲁斯教授</a:t>
              </a:r>
              <a:endPara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 fontAlgn="auto">
                <a:lnSpc>
                  <a:spcPts val="106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</a:rPr>
                <a:t>Dr. Michael Majerus</a:t>
              </a:r>
            </a:p>
          </p:txBody>
        </p:sp>
        <p:pic>
          <p:nvPicPr>
            <p:cNvPr id="28" name="Picture 7" descr="Majerus, Michael">
              <a:extLst>
                <a:ext uri="{FF2B5EF4-FFF2-40B4-BE49-F238E27FC236}">
                  <a16:creationId xmlns:a16="http://schemas.microsoft.com/office/drawing/2014/main" id="{23AA74DD-8C2B-2549-B20B-8CB9FB34F3A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246"/>
            <a:stretch/>
          </p:blipFill>
          <p:spPr bwMode="auto">
            <a:xfrm>
              <a:off x="769317" y="1911731"/>
              <a:ext cx="2951162" cy="3578356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7A93C645-B25E-394D-B0D7-FECBA0E1EA0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22" t="7371" r="20768" b="51298"/>
          <a:stretch/>
        </p:blipFill>
        <p:spPr>
          <a:xfrm>
            <a:off x="538087" y="1367913"/>
            <a:ext cx="544010" cy="53014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11F944D8-E960-0E4F-BE08-0B0F440E41C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9" t="49611" r="34040"/>
          <a:stretch/>
        </p:blipFill>
        <p:spPr>
          <a:xfrm>
            <a:off x="8110273" y="6054478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71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547186" y="1608401"/>
            <a:ext cx="1" cy="4753738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349325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1608401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1608401"/>
            <a:ext cx="0" cy="4740924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科学和科学家是两码事！</a:t>
            </a:r>
          </a:p>
        </p:txBody>
      </p:sp>
      <p:sp>
        <p:nvSpPr>
          <p:cNvPr id="25" name="矩形 4">
            <a:extLst>
              <a:ext uri="{FF2B5EF4-FFF2-40B4-BE49-F238E27FC236}">
                <a16:creationId xmlns:a16="http://schemas.microsoft.com/office/drawing/2014/main" id="{E2752C88-5E4C-B14E-A965-42D9872648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2609" y="1872465"/>
            <a:ext cx="4553455" cy="4420224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>
              <a:lnSpc>
                <a:spcPts val="3660"/>
              </a:lnSpc>
              <a:buFont typeface="Arial" panose="020B0604020202020204" pitchFamily="34" charset="0"/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科学家和普通人一样会有带着个人意见、而不是客观证据来发表言论的时候。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ts val="3660"/>
              </a:lnSpc>
              <a:buFont typeface="Arial" panose="020B0604020202020204" pitchFamily="34" charset="0"/>
              <a:buNone/>
            </a:pP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ts val="3660"/>
              </a:lnSpc>
              <a:buFont typeface="Arial" panose="020B0604020202020204" pitchFamily="34" charset="0"/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我们应该相信科学，但不应该盲目地相信科学家的一切言论，因为并不见得所有科学家都会带着实事求是的态度来做科学。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1FD4465F-4819-3440-8B21-EB9904421546}"/>
              </a:ext>
            </a:extLst>
          </p:cNvPr>
          <p:cNvGrpSpPr/>
          <p:nvPr/>
        </p:nvGrpSpPr>
        <p:grpSpPr>
          <a:xfrm>
            <a:off x="769317" y="1911731"/>
            <a:ext cx="2951162" cy="4272442"/>
            <a:chOff x="769317" y="1911731"/>
            <a:chExt cx="2951162" cy="4272442"/>
          </a:xfrm>
        </p:grpSpPr>
        <p:sp>
          <p:nvSpPr>
            <p:cNvPr id="14" name="Text Box 8">
              <a:extLst>
                <a:ext uri="{FF2B5EF4-FFF2-40B4-BE49-F238E27FC236}">
                  <a16:creationId xmlns:a16="http://schemas.microsoft.com/office/drawing/2014/main" id="{19F8B948-E83C-4E49-9721-383EA10684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317" y="5374336"/>
              <a:ext cx="2951162" cy="80983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 algn="ctr" fontAlgn="auto">
                <a:lnSpc>
                  <a:spcPts val="106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 fontAlgn="auto">
                <a:lnSpc>
                  <a:spcPts val="106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马耶鲁斯教授</a:t>
              </a:r>
              <a:endPara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 fontAlgn="auto">
                <a:lnSpc>
                  <a:spcPts val="106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MS PGothic" panose="020B0600070205080204" pitchFamily="34" charset="-128"/>
                </a:rPr>
                <a:t>Dr. Michael Majerus</a:t>
              </a:r>
            </a:p>
          </p:txBody>
        </p:sp>
        <p:pic>
          <p:nvPicPr>
            <p:cNvPr id="15" name="Picture 7" descr="Majerus, Michael">
              <a:extLst>
                <a:ext uri="{FF2B5EF4-FFF2-40B4-BE49-F238E27FC236}">
                  <a16:creationId xmlns:a16="http://schemas.microsoft.com/office/drawing/2014/main" id="{25510982-512D-1C40-A2E0-015FB3F90EF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246"/>
            <a:stretch/>
          </p:blipFill>
          <p:spPr bwMode="auto">
            <a:xfrm>
              <a:off x="769317" y="1911731"/>
              <a:ext cx="2951162" cy="3578356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FCABF56F-593C-FC41-8F5F-03A9B47AF15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22" t="7371" r="20768" b="51298"/>
          <a:stretch/>
        </p:blipFill>
        <p:spPr>
          <a:xfrm>
            <a:off x="538087" y="1367913"/>
            <a:ext cx="544010" cy="53014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5ACC6477-02CC-3F40-93F8-9E68300B4FD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9" t="49611" r="34040"/>
          <a:stretch/>
        </p:blipFill>
        <p:spPr>
          <a:xfrm>
            <a:off x="8110273" y="6054478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2631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2A05C73F-5EAE-1745-8E7E-6F47723995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22" t="7371" r="20768" b="51298"/>
          <a:stretch/>
        </p:blipFill>
        <p:spPr>
          <a:xfrm>
            <a:off x="538087" y="1367913"/>
            <a:ext cx="544010" cy="53014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54183F6-3B0F-E545-AD4B-BE7C3B6C920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9" t="49611" r="34040"/>
          <a:stretch/>
        </p:blipFill>
        <p:spPr>
          <a:xfrm>
            <a:off x="8110273" y="6054478"/>
            <a:ext cx="544010" cy="646331"/>
          </a:xfrm>
          <a:prstGeom prst="rect">
            <a:avLst/>
          </a:prstGeom>
        </p:spPr>
      </p:pic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547186" y="1608401"/>
            <a:ext cx="1" cy="4753738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349325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1608401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1608401"/>
            <a:ext cx="0" cy="4740924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用辩证的方式听取老师的话！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56784442-01AF-3246-9D8A-F845D7FA7C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321" y="1596380"/>
            <a:ext cx="3230218" cy="4725775"/>
          </a:xfrm>
          <a:prstGeom prst="rect">
            <a:avLst/>
          </a:prstGeom>
        </p:spPr>
      </p:pic>
      <p:sp>
        <p:nvSpPr>
          <p:cNvPr id="15" name="矩形 4">
            <a:extLst>
              <a:ext uri="{FF2B5EF4-FFF2-40B4-BE49-F238E27FC236}">
                <a16:creationId xmlns:a16="http://schemas.microsoft.com/office/drawing/2014/main" id="{4E331FA7-FE8B-3B4A-BB00-1E590CFF8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8305" y="5781926"/>
            <a:ext cx="2768050" cy="613458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>
              <a:lnSpc>
                <a:spcPts val="366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模棱两可的话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7F7D676-48FC-1346-B6E5-C393B1C31B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715" y="1077940"/>
            <a:ext cx="4495800" cy="52578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464AD7F-2B1C-5341-8EF1-301ED3A9E0AD}"/>
              </a:ext>
            </a:extLst>
          </p:cNvPr>
          <p:cNvSpPr txBox="1"/>
          <p:nvPr/>
        </p:nvSpPr>
        <p:spPr>
          <a:xfrm>
            <a:off x="810092" y="1694383"/>
            <a:ext cx="24929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b="1" spc="-1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我在实验室中</a:t>
            </a:r>
            <a:endParaRPr kumimoji="1" lang="en-US" altLang="zh-CN" sz="2400" b="1" spc="-15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kumimoji="1" lang="zh-CN" altLang="en-US" sz="2400" b="1" spc="-1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看见进化的产生。</a:t>
            </a:r>
            <a:endParaRPr kumimoji="1" lang="en-US" altLang="zh-CN" sz="2400" b="1" spc="-15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kumimoji="1" lang="zh-CN" altLang="en-US" sz="2400" b="1" spc="-1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那是一个事实。</a:t>
            </a:r>
          </a:p>
        </p:txBody>
      </p:sp>
    </p:spTree>
    <p:extLst>
      <p:ext uri="{BB962C8B-B14F-4D97-AF65-F5344CB8AC3E}">
        <p14:creationId xmlns:p14="http://schemas.microsoft.com/office/powerpoint/2010/main" val="88785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 flipH="1">
            <a:off x="547186" y="1929101"/>
            <a:ext cx="1" cy="4433038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349325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1929101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1929101"/>
            <a:ext cx="0" cy="4420224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它们没有进化！</a:t>
            </a:r>
          </a:p>
        </p:txBody>
      </p:sp>
      <p:sp>
        <p:nvSpPr>
          <p:cNvPr id="25" name="矩形 4">
            <a:extLst>
              <a:ext uri="{FF2B5EF4-FFF2-40B4-BE49-F238E27FC236}">
                <a16:creationId xmlns:a16="http://schemas.microsoft.com/office/drawing/2014/main" id="{E2752C88-5E4C-B14E-A965-42D9872648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316" y="4712531"/>
            <a:ext cx="3606734" cy="737270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 eaLnBrk="0" hangingPunct="0">
              <a:lnSpc>
                <a:spcPts val="414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桦尺蛾没有进化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5A310ED9-1514-9A4F-AF41-E4A867E7F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317" y="2243927"/>
            <a:ext cx="3606744" cy="237014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7" name="矩形 4">
            <a:extLst>
              <a:ext uri="{FF2B5EF4-FFF2-40B4-BE49-F238E27FC236}">
                <a16:creationId xmlns:a16="http://schemas.microsoft.com/office/drawing/2014/main" id="{3924A843-3CBA-0E4C-9C2C-D55289A373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5643813"/>
            <a:ext cx="9143998" cy="737270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 eaLnBrk="0" hangingPunct="0">
              <a:lnSpc>
                <a:spcPts val="4140"/>
              </a:lnSpc>
            </a:pP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结论：自然选择也不是进化！</a:t>
            </a:r>
          </a:p>
          <a:p>
            <a:pPr algn="ctr" eaLnBrk="0" hangingPunct="0">
              <a:lnSpc>
                <a:spcPts val="4140"/>
              </a:lnSpc>
            </a:pPr>
            <a:endParaRPr lang="zh-CN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298231E5-ABA3-2141-A858-E73ECBB757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321"/>
          <a:stretch/>
        </p:blipFill>
        <p:spPr>
          <a:xfrm>
            <a:off x="4568421" y="2243928"/>
            <a:ext cx="3802890" cy="237014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" name="矩形 4">
            <a:extLst>
              <a:ext uri="{FF2B5EF4-FFF2-40B4-BE49-F238E27FC236}">
                <a16:creationId xmlns:a16="http://schemas.microsoft.com/office/drawing/2014/main" id="{EB00E613-8178-7443-990B-F617BA84E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7387" y="4712531"/>
            <a:ext cx="3793924" cy="737270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 eaLnBrk="0" hangingPunct="0">
              <a:lnSpc>
                <a:spcPts val="414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长颈鹿没有进化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74772CFB-5226-0745-93DE-9DA651CB043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822" t="7371" r="20768" b="51298"/>
          <a:stretch/>
        </p:blipFill>
        <p:spPr>
          <a:xfrm>
            <a:off x="538087" y="1670851"/>
            <a:ext cx="544010" cy="53014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5B0FAE03-863B-0F48-85AA-8D4BDBBBF03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549" t="49611" r="34040"/>
          <a:stretch/>
        </p:blipFill>
        <p:spPr>
          <a:xfrm>
            <a:off x="8110273" y="6054478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719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 flipH="1">
            <a:off x="547186" y="1929101"/>
            <a:ext cx="1" cy="4433038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349325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1929101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1929101"/>
            <a:ext cx="0" cy="4420224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突变不是进化！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2F3B4335-C385-2641-B397-23FC35B925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652" y="2598520"/>
            <a:ext cx="5289603" cy="289325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4F814FD-F484-CB4C-818E-F99645F22B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017" y="2555864"/>
            <a:ext cx="2178296" cy="29940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8754523-E340-3441-8971-E39641286D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822" t="7371" r="20768" b="51298"/>
          <a:stretch/>
        </p:blipFill>
        <p:spPr>
          <a:xfrm>
            <a:off x="538087" y="1670851"/>
            <a:ext cx="544010" cy="53014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E6ED6446-E048-A442-B7AE-69E06D6E7FA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549" t="49611" r="34040"/>
          <a:stretch/>
        </p:blipFill>
        <p:spPr>
          <a:xfrm>
            <a:off x="8110273" y="6054478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6083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 flipH="1">
            <a:off x="547186" y="1929101"/>
            <a:ext cx="1" cy="4433038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349325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1929101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1929101"/>
            <a:ext cx="0" cy="4420224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356019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进化是：</a:t>
            </a:r>
            <a:b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随机产生新基因、新结构、新功能的过程</a:t>
            </a:r>
          </a:p>
        </p:txBody>
      </p:sp>
      <p:sp>
        <p:nvSpPr>
          <p:cNvPr id="2" name="右箭头 1">
            <a:extLst>
              <a:ext uri="{FF2B5EF4-FFF2-40B4-BE49-F238E27FC236}">
                <a16:creationId xmlns:a16="http://schemas.microsoft.com/office/drawing/2014/main" id="{77647696-07AC-DF46-A0CA-A81AE3843833}"/>
              </a:ext>
            </a:extLst>
          </p:cNvPr>
          <p:cNvSpPr/>
          <p:nvPr/>
        </p:nvSpPr>
        <p:spPr>
          <a:xfrm>
            <a:off x="2992790" y="3429000"/>
            <a:ext cx="422718" cy="266218"/>
          </a:xfrm>
          <a:prstGeom prst="rightArrow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右箭头 16">
            <a:extLst>
              <a:ext uri="{FF2B5EF4-FFF2-40B4-BE49-F238E27FC236}">
                <a16:creationId xmlns:a16="http://schemas.microsoft.com/office/drawing/2014/main" id="{0BCFBE87-30EB-6A4E-B00D-9E85BE17BC72}"/>
              </a:ext>
            </a:extLst>
          </p:cNvPr>
          <p:cNvSpPr/>
          <p:nvPr/>
        </p:nvSpPr>
        <p:spPr>
          <a:xfrm>
            <a:off x="5643878" y="3429000"/>
            <a:ext cx="422718" cy="266218"/>
          </a:xfrm>
          <a:prstGeom prst="rightArrow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F58F90A-6811-9547-BF4F-EC3F9E231A90}"/>
              </a:ext>
            </a:extLst>
          </p:cNvPr>
          <p:cNvGrpSpPr/>
          <p:nvPr/>
        </p:nvGrpSpPr>
        <p:grpSpPr>
          <a:xfrm>
            <a:off x="865638" y="2378318"/>
            <a:ext cx="2046738" cy="3820194"/>
            <a:chOff x="773038" y="2378318"/>
            <a:chExt cx="2046738" cy="3820194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6555F9A9-BC3F-6A48-A360-4519C6E5A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9651" y="2378318"/>
              <a:ext cx="2030125" cy="228746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81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31" name="矩形 4">
              <a:extLst>
                <a:ext uri="{FF2B5EF4-FFF2-40B4-BE49-F238E27FC236}">
                  <a16:creationId xmlns:a16="http://schemas.microsoft.com/office/drawing/2014/main" id="{CC535E90-22D3-594B-AC20-7D70782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3038" y="4839201"/>
              <a:ext cx="2039602" cy="1359311"/>
            </a:xfrm>
            <a:prstGeom prst="rect">
              <a:avLst/>
            </a:prstGeom>
            <a:noFill/>
            <a:ln>
              <a:noFill/>
            </a:ln>
          </p:spPr>
          <p:txBody>
            <a:bodyPr anchor="t"/>
            <a:lstStyle/>
            <a:p>
              <a:pPr algn="ctr" eaLnBrk="0" hangingPunct="0">
                <a:lnSpc>
                  <a:spcPts val="4140"/>
                </a:lnSpc>
              </a:pPr>
              <a:r>
                <a:rPr lang="zh-CN" altLang="en-US" sz="28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有翅膀</a:t>
              </a:r>
              <a:endPara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endParaRPr>
            </a:p>
            <a:p>
              <a:pPr algn="ctr" eaLnBrk="0" hangingPunct="0">
                <a:lnSpc>
                  <a:spcPts val="4140"/>
                </a:lnSpc>
              </a:pPr>
              <a:r>
                <a:rPr lang="zh-CN" altLang="en-US" sz="28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能飞的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64CF3859-7BA0-B245-98EC-8F4BE3CCD86F}"/>
              </a:ext>
            </a:extLst>
          </p:cNvPr>
          <p:cNvGrpSpPr/>
          <p:nvPr/>
        </p:nvGrpSpPr>
        <p:grpSpPr>
          <a:xfrm>
            <a:off x="3504665" y="2378306"/>
            <a:ext cx="2044910" cy="3820206"/>
            <a:chOff x="3412065" y="2378306"/>
            <a:chExt cx="2044910" cy="3820206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054815D0-6096-F341-A2A1-7032DB65A1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6834" y="2378306"/>
              <a:ext cx="2030141" cy="228748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81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32" name="矩形 4">
              <a:extLst>
                <a:ext uri="{FF2B5EF4-FFF2-40B4-BE49-F238E27FC236}">
                  <a16:creationId xmlns:a16="http://schemas.microsoft.com/office/drawing/2014/main" id="{2249CB83-B195-5C46-9CAA-F988EA4BF8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2065" y="4839201"/>
              <a:ext cx="2039602" cy="1359311"/>
            </a:xfrm>
            <a:prstGeom prst="rect">
              <a:avLst/>
            </a:prstGeom>
            <a:noFill/>
            <a:ln>
              <a:noFill/>
            </a:ln>
          </p:spPr>
          <p:txBody>
            <a:bodyPr anchor="t"/>
            <a:lstStyle/>
            <a:p>
              <a:pPr algn="ctr" eaLnBrk="0" hangingPunct="0">
                <a:lnSpc>
                  <a:spcPts val="4140"/>
                </a:lnSpc>
              </a:pPr>
              <a:r>
                <a:rPr lang="zh-CN" altLang="en-US" sz="28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没有翅膀</a:t>
              </a:r>
              <a:endPara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endParaRPr>
            </a:p>
            <a:p>
              <a:pPr algn="ctr" eaLnBrk="0" hangingPunct="0">
                <a:lnSpc>
                  <a:spcPts val="4140"/>
                </a:lnSpc>
              </a:pPr>
              <a:r>
                <a:rPr lang="zh-CN" altLang="en-US" sz="28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不能飞的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9DDC7AEF-C849-214E-B7F2-B2A60D563BDC}"/>
              </a:ext>
            </a:extLst>
          </p:cNvPr>
          <p:cNvGrpSpPr/>
          <p:nvPr/>
        </p:nvGrpSpPr>
        <p:grpSpPr>
          <a:xfrm>
            <a:off x="5687536" y="2380807"/>
            <a:ext cx="3081333" cy="3817705"/>
            <a:chOff x="5594936" y="2380807"/>
            <a:chExt cx="3081333" cy="3817705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40051FA0-8137-5345-ACC0-AE4DE3516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20541" y="2380807"/>
              <a:ext cx="2030124" cy="228746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81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30" name="矩形 4">
              <a:extLst>
                <a:ext uri="{FF2B5EF4-FFF2-40B4-BE49-F238E27FC236}">
                  <a16:creationId xmlns:a16="http://schemas.microsoft.com/office/drawing/2014/main" id="{B3E8C018-58CB-A54C-B572-0BBFE8D937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0542" y="2917804"/>
              <a:ext cx="2039602" cy="1359311"/>
            </a:xfrm>
            <a:prstGeom prst="rect">
              <a:avLst/>
            </a:prstGeom>
            <a:noFill/>
            <a:ln>
              <a:noFill/>
            </a:ln>
          </p:spPr>
          <p:txBody>
            <a:bodyPr anchor="t"/>
            <a:lstStyle/>
            <a:p>
              <a:pPr algn="ctr" eaLnBrk="0" hangingPunct="0">
                <a:lnSpc>
                  <a:spcPts val="4140"/>
                </a:lnSpc>
              </a:pPr>
              <a:r>
                <a:rPr lang="zh-CN" altLang="en-US" sz="2800" b="1" dirty="0">
                  <a:solidFill>
                    <a:srgbClr val="52382D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甲壳虫</a:t>
              </a:r>
              <a:endParaRPr lang="en-US" altLang="zh-CN" sz="2800" b="1" dirty="0">
                <a:solidFill>
                  <a:srgbClr val="52382D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endParaRPr>
            </a:p>
            <a:p>
              <a:pPr algn="ctr" eaLnBrk="0" hangingPunct="0">
                <a:lnSpc>
                  <a:spcPts val="4140"/>
                </a:lnSpc>
              </a:pPr>
              <a:r>
                <a:rPr lang="zh-CN" altLang="en-US" sz="2800" b="1" dirty="0">
                  <a:solidFill>
                    <a:srgbClr val="52382D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没有进化</a:t>
              </a:r>
            </a:p>
          </p:txBody>
        </p:sp>
        <p:sp>
          <p:nvSpPr>
            <p:cNvPr id="33" name="矩形 4">
              <a:extLst>
                <a:ext uri="{FF2B5EF4-FFF2-40B4-BE49-F238E27FC236}">
                  <a16:creationId xmlns:a16="http://schemas.microsoft.com/office/drawing/2014/main" id="{6D4AFCBD-B50B-3C4F-8E68-782C2154CE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4936" y="4839201"/>
              <a:ext cx="3081333" cy="1359311"/>
            </a:xfrm>
            <a:prstGeom prst="rect">
              <a:avLst/>
            </a:prstGeom>
            <a:noFill/>
            <a:ln>
              <a:noFill/>
            </a:ln>
          </p:spPr>
          <p:txBody>
            <a:bodyPr anchor="t"/>
            <a:lstStyle/>
            <a:p>
              <a:pPr algn="ctr" eaLnBrk="0" hangingPunct="0">
                <a:lnSpc>
                  <a:spcPts val="4140"/>
                </a:lnSpc>
              </a:pPr>
              <a:r>
                <a:rPr lang="zh-CN" altLang="en-US" sz="28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原有结构退化</a:t>
              </a:r>
            </a:p>
            <a:p>
              <a:pPr algn="ctr" eaLnBrk="0" hangingPunct="0">
                <a:lnSpc>
                  <a:spcPts val="4140"/>
                </a:lnSpc>
              </a:pPr>
              <a:r>
                <a:rPr lang="zh-CN" altLang="en-US" sz="28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原有功能消失</a:t>
              </a:r>
            </a:p>
          </p:txBody>
        </p:sp>
      </p:grpSp>
      <p:pic>
        <p:nvPicPr>
          <p:cNvPr id="22" name="图片 21">
            <a:extLst>
              <a:ext uri="{FF2B5EF4-FFF2-40B4-BE49-F238E27FC236}">
                <a16:creationId xmlns:a16="http://schemas.microsoft.com/office/drawing/2014/main" id="{146E068C-DEDE-6A47-A0C9-BB053A69965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8822" t="7371" r="20768" b="51298"/>
          <a:stretch/>
        </p:blipFill>
        <p:spPr>
          <a:xfrm>
            <a:off x="538087" y="1670851"/>
            <a:ext cx="544010" cy="530146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19E48BDA-2AAD-874F-B02C-BA178154505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549" t="49611" r="34040"/>
          <a:stretch/>
        </p:blipFill>
        <p:spPr>
          <a:xfrm>
            <a:off x="8110273" y="6054478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463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 flipH="1">
            <a:off x="547186" y="1929101"/>
            <a:ext cx="1" cy="4433038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349325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1929101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1929101"/>
            <a:ext cx="0" cy="4420224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356019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进化是：</a:t>
            </a:r>
            <a:b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随机产生新基因、新结构、新功能的过程</a:t>
            </a:r>
          </a:p>
        </p:txBody>
      </p:sp>
      <p:sp>
        <p:nvSpPr>
          <p:cNvPr id="2" name="右箭头 1">
            <a:extLst>
              <a:ext uri="{FF2B5EF4-FFF2-40B4-BE49-F238E27FC236}">
                <a16:creationId xmlns:a16="http://schemas.microsoft.com/office/drawing/2014/main" id="{77647696-07AC-DF46-A0CA-A81AE3843833}"/>
              </a:ext>
            </a:extLst>
          </p:cNvPr>
          <p:cNvSpPr/>
          <p:nvPr/>
        </p:nvSpPr>
        <p:spPr>
          <a:xfrm>
            <a:off x="3831724" y="2942863"/>
            <a:ext cx="1501785" cy="1015677"/>
          </a:xfrm>
          <a:prstGeom prst="rightArrow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突变</a:t>
            </a:r>
            <a:endParaRPr kumimoji="1" lang="zh-CN" altLang="en-US" sz="2800" b="1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E22477FF-07BA-2B4A-959E-9BBA48B25992}"/>
              </a:ext>
            </a:extLst>
          </p:cNvPr>
          <p:cNvGrpSpPr/>
          <p:nvPr/>
        </p:nvGrpSpPr>
        <p:grpSpPr>
          <a:xfrm>
            <a:off x="1143494" y="2100526"/>
            <a:ext cx="2929336" cy="3820193"/>
            <a:chOff x="1143494" y="2100526"/>
            <a:chExt cx="2929336" cy="3820193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6555F9A9-BC3F-6A48-A360-4519C6E5A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9277" y="2100526"/>
              <a:ext cx="2030125" cy="228746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81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31" name="矩形 4">
              <a:extLst>
                <a:ext uri="{FF2B5EF4-FFF2-40B4-BE49-F238E27FC236}">
                  <a16:creationId xmlns:a16="http://schemas.microsoft.com/office/drawing/2014/main" id="{CC535E90-22D3-594B-AC20-7D70782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3494" y="4561408"/>
              <a:ext cx="2929336" cy="1359311"/>
            </a:xfrm>
            <a:prstGeom prst="rect">
              <a:avLst/>
            </a:prstGeom>
            <a:noFill/>
            <a:ln>
              <a:noFill/>
            </a:ln>
          </p:spPr>
          <p:txBody>
            <a:bodyPr anchor="t"/>
            <a:lstStyle/>
            <a:p>
              <a:pPr algn="ctr" eaLnBrk="0" hangingPunct="0">
                <a:lnSpc>
                  <a:spcPts val="4140"/>
                </a:lnSpc>
              </a:pPr>
              <a:r>
                <a:rPr lang="zh-CN" altLang="en-US" sz="28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健康，有翅膀的</a:t>
              </a:r>
              <a:endPara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4F7A0993-BBF0-F04C-AA8B-8E7CF238F937}"/>
              </a:ext>
            </a:extLst>
          </p:cNvPr>
          <p:cNvGrpSpPr/>
          <p:nvPr/>
        </p:nvGrpSpPr>
        <p:grpSpPr>
          <a:xfrm>
            <a:off x="4495155" y="2100514"/>
            <a:ext cx="3895233" cy="3249296"/>
            <a:chOff x="4495155" y="2100514"/>
            <a:chExt cx="3895233" cy="3249296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054815D0-6096-F341-A2A1-7032DB65A1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75831" y="2100514"/>
              <a:ext cx="2030141" cy="228748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81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32" name="矩形 4">
              <a:extLst>
                <a:ext uri="{FF2B5EF4-FFF2-40B4-BE49-F238E27FC236}">
                  <a16:creationId xmlns:a16="http://schemas.microsoft.com/office/drawing/2014/main" id="{2249CB83-B195-5C46-9CAA-F988EA4BF8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5155" y="4561410"/>
              <a:ext cx="3895233" cy="788400"/>
            </a:xfrm>
            <a:prstGeom prst="rect">
              <a:avLst/>
            </a:prstGeom>
            <a:noFill/>
            <a:ln>
              <a:noFill/>
            </a:ln>
          </p:spPr>
          <p:txBody>
            <a:bodyPr anchor="t"/>
            <a:lstStyle/>
            <a:p>
              <a:pPr algn="ctr" eaLnBrk="0" hangingPunct="0">
                <a:lnSpc>
                  <a:spcPts val="4140"/>
                </a:lnSpc>
              </a:pPr>
              <a:r>
                <a:rPr lang="zh-CN" altLang="en-US" sz="28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不健康，没有翅膀的</a:t>
              </a:r>
              <a:endPara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6482B58F-A181-5B4D-9471-E049EFD9130E}"/>
              </a:ext>
            </a:extLst>
          </p:cNvPr>
          <p:cNvSpPr/>
          <p:nvPr/>
        </p:nvSpPr>
        <p:spPr>
          <a:xfrm>
            <a:off x="2592729" y="5538465"/>
            <a:ext cx="3472405" cy="504617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突变不是进化！</a:t>
            </a:r>
            <a:endParaRPr kumimoji="1" lang="zh-CN" altLang="en-US" sz="2800" b="1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539DB7F9-516E-AB4A-B983-DCD38C77B6D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822" t="7371" r="20768" b="51298"/>
          <a:stretch/>
        </p:blipFill>
        <p:spPr>
          <a:xfrm>
            <a:off x="538087" y="1670851"/>
            <a:ext cx="544010" cy="53014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4A19B98E-54FC-2E48-A47F-518B040F195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549" t="49611" r="34040"/>
          <a:stretch/>
        </p:blipFill>
        <p:spPr>
          <a:xfrm>
            <a:off x="8110273" y="6054478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662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547186" y="1608401"/>
            <a:ext cx="1" cy="4753738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349325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1608401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1608401"/>
            <a:ext cx="0" cy="4740924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细菌进化出新功能？</a:t>
            </a:r>
          </a:p>
        </p:txBody>
      </p:sp>
      <p:sp>
        <p:nvSpPr>
          <p:cNvPr id="25" name="矩形 4">
            <a:extLst>
              <a:ext uri="{FF2B5EF4-FFF2-40B4-BE49-F238E27FC236}">
                <a16:creationId xmlns:a16="http://schemas.microsoft.com/office/drawing/2014/main" id="{E2752C88-5E4C-B14E-A965-42D9872648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513" y="1872465"/>
            <a:ext cx="7526552" cy="2595352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>
              <a:lnSpc>
                <a:spcPts val="3660"/>
              </a:lnSpc>
              <a:buFont typeface="Arial" panose="020B0604020202020204" pitchFamily="34" charset="0"/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常有听说：“某个细菌已经进化出了对抗生素的抗药性”</a:t>
            </a:r>
          </a:p>
          <a:p>
            <a:pPr>
              <a:lnSpc>
                <a:spcPts val="3660"/>
              </a:lnSpc>
              <a:buFont typeface="Arial" panose="020B0604020202020204" pitchFamily="34" charset="0"/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令我们以为细菌已经“进化出”一个新的功能可以抵御抗生素</a:t>
            </a:r>
          </a:p>
        </p:txBody>
      </p:sp>
      <p:pic>
        <p:nvPicPr>
          <p:cNvPr id="17" name="Picture 2" descr="C:\Users\Ben\Desktop\Yvp7AOH1XhWvzulQZ547MiDZnfHn8iQdpFaEEKUEIPCdS1456278411094compressflag.jpg">
            <a:extLst>
              <a:ext uri="{FF2B5EF4-FFF2-40B4-BE49-F238E27FC236}">
                <a16:creationId xmlns:a16="http://schemas.microsoft.com/office/drawing/2014/main" id="{67FDAA9C-E48A-754D-B0F4-130CC5F00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6677" y="3993278"/>
            <a:ext cx="3014824" cy="229126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395841C-F184-B64C-BDF7-96993AD657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367"/>
          <a:stretch/>
        </p:blipFill>
        <p:spPr>
          <a:xfrm>
            <a:off x="1393961" y="3991716"/>
            <a:ext cx="3373061" cy="229282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DA5474FA-1F47-FF49-AB07-A28591ECEE3C}"/>
              </a:ext>
            </a:extLst>
          </p:cNvPr>
          <p:cNvSpPr/>
          <p:nvPr/>
        </p:nvSpPr>
        <p:spPr>
          <a:xfrm>
            <a:off x="1417111" y="5751883"/>
            <a:ext cx="983653" cy="50461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細菌</a:t>
            </a:r>
            <a:endParaRPr kumimoji="1" lang="zh-CN" altLang="en-US" sz="2800" b="1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33E81B7-3AE4-B942-B726-A3947C776EDF}"/>
              </a:ext>
            </a:extLst>
          </p:cNvPr>
          <p:cNvSpPr/>
          <p:nvPr/>
        </p:nvSpPr>
        <p:spPr>
          <a:xfrm>
            <a:off x="4854792" y="5751883"/>
            <a:ext cx="1373598" cy="50461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抗生素</a:t>
            </a:r>
            <a:endParaRPr kumimoji="1" lang="zh-CN" altLang="en-US" sz="2800" b="1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9AE1A7AC-AB70-354C-8616-17A873EF931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822" t="7371" r="20768" b="51298"/>
          <a:stretch/>
        </p:blipFill>
        <p:spPr>
          <a:xfrm>
            <a:off x="538087" y="1372192"/>
            <a:ext cx="544010" cy="53014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B1706C6D-0D62-BF4F-9628-FE797EF5C80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549" t="49611" r="34040"/>
          <a:stretch/>
        </p:blipFill>
        <p:spPr>
          <a:xfrm>
            <a:off x="8110273" y="6054478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2460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547187" y="2349073"/>
            <a:ext cx="0" cy="4013066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349325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2349073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2349073"/>
            <a:ext cx="0" cy="4000252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进化是随机产生</a:t>
            </a:r>
            <a:r>
              <a:rPr lang="en-US" altLang="zh-CN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:</a:t>
            </a:r>
            <a:br>
              <a:rPr lang="en-US" altLang="zh-CN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新基因、新结构、新功能的过程</a:t>
            </a:r>
          </a:p>
        </p:txBody>
      </p:sp>
      <p:sp>
        <p:nvSpPr>
          <p:cNvPr id="25" name="矩形 4">
            <a:extLst>
              <a:ext uri="{FF2B5EF4-FFF2-40B4-BE49-F238E27FC236}">
                <a16:creationId xmlns:a16="http://schemas.microsoft.com/office/drawing/2014/main" id="{E2752C88-5E4C-B14E-A965-42D9872648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900" y="3058996"/>
            <a:ext cx="3991274" cy="2595352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marL="457200" indent="-457200">
              <a:lnSpc>
                <a:spcPts val="366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抗生素的抗药性一般来自三种途径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457200" indent="-457200">
              <a:lnSpc>
                <a:spcPts val="3660"/>
              </a:lnSpc>
              <a:buFont typeface="Arial" panose="020B0604020202020204" pitchFamily="34" charset="0"/>
              <a:buChar char="•"/>
            </a:pP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457200" indent="-457200">
              <a:lnSpc>
                <a:spcPts val="366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这三种途径都没有产生新功能、新结构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2238E4A-AF33-7A45-B41B-EBD0DEE725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05"/>
          <a:stretch/>
        </p:blipFill>
        <p:spPr>
          <a:xfrm>
            <a:off x="4582174" y="2975836"/>
            <a:ext cx="4561826" cy="259533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587089C-F6F2-974D-8E3C-AF9D326164E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22" t="7371" r="20768" b="51298"/>
          <a:stretch/>
        </p:blipFill>
        <p:spPr>
          <a:xfrm>
            <a:off x="538087" y="2092290"/>
            <a:ext cx="544010" cy="53014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1660AE7-A370-5B42-A858-ACDD944AE2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9" t="49611" r="34040"/>
          <a:stretch/>
        </p:blipFill>
        <p:spPr>
          <a:xfrm>
            <a:off x="8110273" y="6054478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1900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2349073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0" name="图片 9">
            <a:extLst>
              <a:ext uri="{FF2B5EF4-FFF2-40B4-BE49-F238E27FC236}">
                <a16:creationId xmlns:a16="http://schemas.microsoft.com/office/drawing/2014/main" id="{085ECF22-B81F-1E4B-8219-0E16F6CB03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364" t="13281" r="4981" b="9255"/>
          <a:stretch/>
        </p:blipFill>
        <p:spPr>
          <a:xfrm>
            <a:off x="1732407" y="1647167"/>
            <a:ext cx="5679186" cy="3988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547187" y="2349073"/>
            <a:ext cx="0" cy="4013066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349325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2349073"/>
            <a:ext cx="0" cy="4000252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塞翁失马</a:t>
            </a:r>
          </a:p>
        </p:txBody>
      </p:sp>
      <p:sp>
        <p:nvSpPr>
          <p:cNvPr id="25" name="矩形 4">
            <a:extLst>
              <a:ext uri="{FF2B5EF4-FFF2-40B4-BE49-F238E27FC236}">
                <a16:creationId xmlns:a16="http://schemas.microsoft.com/office/drawing/2014/main" id="{E2752C88-5E4C-B14E-A965-42D9872648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687837"/>
            <a:ext cx="9143999" cy="979874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>
              <a:lnSpc>
                <a:spcPts val="3660"/>
              </a:lnSpc>
              <a:buFont typeface="Arial" panose="020B0604020202020204" pitchFamily="34" charset="0"/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强者死亡、弱者生存！</a:t>
            </a:r>
          </a:p>
        </p:txBody>
      </p:sp>
      <p:sp>
        <p:nvSpPr>
          <p:cNvPr id="18" name="乘号 35">
            <a:extLst>
              <a:ext uri="{FF2B5EF4-FFF2-40B4-BE49-F238E27FC236}">
                <a16:creationId xmlns:a16="http://schemas.microsoft.com/office/drawing/2014/main" id="{635FF0E7-2E48-8E48-85FF-44C7BBED6AA0}"/>
              </a:ext>
            </a:extLst>
          </p:cNvPr>
          <p:cNvSpPr/>
          <p:nvPr/>
        </p:nvSpPr>
        <p:spPr>
          <a:xfrm>
            <a:off x="5025492" y="3230891"/>
            <a:ext cx="1800610" cy="1961600"/>
          </a:xfrm>
          <a:prstGeom prst="mathMultiply">
            <a:avLst>
              <a:gd name="adj1" fmla="val 1257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5698A9E9-46BC-DB4C-8E2E-D378AB2C221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22" t="7371" r="20768" b="51298"/>
          <a:stretch/>
        </p:blipFill>
        <p:spPr>
          <a:xfrm>
            <a:off x="538087" y="2084000"/>
            <a:ext cx="544010" cy="53014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D809258-63F7-304D-B5F2-224E48E0BAA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9" t="49611" r="34040"/>
          <a:stretch/>
        </p:blipFill>
        <p:spPr>
          <a:xfrm>
            <a:off x="8110273" y="6054478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847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547187" y="1882845"/>
            <a:ext cx="0" cy="4479294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349325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1882845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1882845"/>
            <a:ext cx="0" cy="446648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抗生素怎么毒死螺杆菌？</a:t>
            </a:r>
          </a:p>
        </p:txBody>
      </p:sp>
      <p:sp>
        <p:nvSpPr>
          <p:cNvPr id="25" name="矩形 4">
            <a:extLst>
              <a:ext uri="{FF2B5EF4-FFF2-40B4-BE49-F238E27FC236}">
                <a16:creationId xmlns:a16="http://schemas.microsoft.com/office/drawing/2014/main" id="{E2752C88-5E4C-B14E-A965-42D9872648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27" y="2393488"/>
            <a:ext cx="2936298" cy="958812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幽门螺杆菌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漫画图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7B1048E2-FCE2-7048-A655-2C133A615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1819" y="4502551"/>
            <a:ext cx="2180628" cy="1899257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B922399E-0A20-904C-80B6-21B32699F7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5635" y="3341586"/>
            <a:ext cx="2133600" cy="3200400"/>
          </a:xfrm>
          <a:prstGeom prst="rect">
            <a:avLst/>
          </a:prstGeom>
        </p:spPr>
      </p:pic>
      <p:sp>
        <p:nvSpPr>
          <p:cNvPr id="22" name="矩形 4">
            <a:extLst>
              <a:ext uri="{FF2B5EF4-FFF2-40B4-BE49-F238E27FC236}">
                <a16:creationId xmlns:a16="http://schemas.microsoft.com/office/drawing/2014/main" id="{A86A1EC1-8E4F-824B-B70C-97F38EBD7A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4159" y="2393488"/>
            <a:ext cx="2936298" cy="958812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抗生素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被细胞壁吸收</a:t>
            </a:r>
          </a:p>
        </p:txBody>
      </p:sp>
      <p:sp>
        <p:nvSpPr>
          <p:cNvPr id="23" name="矩形 4">
            <a:extLst>
              <a:ext uri="{FF2B5EF4-FFF2-40B4-BE49-F238E27FC236}">
                <a16:creationId xmlns:a16="http://schemas.microsoft.com/office/drawing/2014/main" id="{881FDC40-02BB-8948-883A-C13C6CA22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5567" y="2321998"/>
            <a:ext cx="2936298" cy="2749105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通过菌体自身产生的一种酶将抗生素转变成毒素</a:t>
            </a:r>
          </a:p>
          <a:p>
            <a:pPr algn="ctr">
              <a:buFont typeface="Arial" panose="020B0604020202020204" pitchFamily="34" charset="0"/>
              <a:buNone/>
            </a:pP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毒死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螺杆菌</a:t>
            </a:r>
          </a:p>
          <a:p>
            <a:pPr algn="ctr">
              <a:buFont typeface="Arial" panose="020B0604020202020204" pitchFamily="34" charset="0"/>
              <a:buNone/>
            </a:pP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8F1827A5-D804-D24A-B6CC-0075D1BFEE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257" y="3429000"/>
            <a:ext cx="1955960" cy="299595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51682E67-99D9-B445-A761-3A8EAE9B450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8822" t="7371" r="20768" b="51298"/>
          <a:stretch/>
        </p:blipFill>
        <p:spPr>
          <a:xfrm>
            <a:off x="538087" y="1612236"/>
            <a:ext cx="544010" cy="53014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E84D42F5-2529-4B4E-B8E2-BCE0334943D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549" t="49611" r="34040"/>
          <a:stretch/>
        </p:blipFill>
        <p:spPr>
          <a:xfrm>
            <a:off x="8110273" y="6054478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653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547187" y="1882845"/>
            <a:ext cx="0" cy="4479294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349325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1882845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1882845"/>
            <a:ext cx="0" cy="446648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突变后的螺杆菌没有死！</a:t>
            </a:r>
          </a:p>
        </p:txBody>
      </p:sp>
      <p:sp>
        <p:nvSpPr>
          <p:cNvPr id="25" name="矩形 4">
            <a:extLst>
              <a:ext uri="{FF2B5EF4-FFF2-40B4-BE49-F238E27FC236}">
                <a16:creationId xmlns:a16="http://schemas.microsoft.com/office/drawing/2014/main" id="{E2752C88-5E4C-B14E-A965-42D9872648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592" y="2782097"/>
            <a:ext cx="2936298" cy="958812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幽门螺杆菌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突变体</a:t>
            </a:r>
          </a:p>
        </p:txBody>
      </p:sp>
      <p:sp>
        <p:nvSpPr>
          <p:cNvPr id="22" name="矩形 4">
            <a:extLst>
              <a:ext uri="{FF2B5EF4-FFF2-40B4-BE49-F238E27FC236}">
                <a16:creationId xmlns:a16="http://schemas.microsoft.com/office/drawing/2014/main" id="{A86A1EC1-8E4F-824B-B70C-97F38EBD7A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7231" y="1933432"/>
            <a:ext cx="3525949" cy="2749106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抗生素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被细胞壁吸收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突变导致它们丧失了产生那种酶的能力</a:t>
            </a:r>
          </a:p>
          <a:p>
            <a:pPr algn="ctr">
              <a:buFont typeface="Arial" panose="020B0604020202020204" pitchFamily="34" charset="0"/>
              <a:buNone/>
            </a:pP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矩形 4">
            <a:extLst>
              <a:ext uri="{FF2B5EF4-FFF2-40B4-BE49-F238E27FC236}">
                <a16:creationId xmlns:a16="http://schemas.microsoft.com/office/drawing/2014/main" id="{881FDC40-02BB-8948-883A-C13C6CA22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9407" y="2359057"/>
            <a:ext cx="2936298" cy="2286715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没有酶，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没有毒，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没有死亡！</a:t>
            </a:r>
            <a:endParaRPr lang="en-US" altLang="zh-CN" sz="28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>
              <a:buFont typeface="Arial" panose="020B0604020202020204" pitchFamily="34" charset="0"/>
              <a:buNone/>
            </a:pPr>
            <a:endParaRPr lang="zh-CN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8DB1FA1-1512-8F42-9053-2FA504D0C1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705" t="8618" r="12980"/>
          <a:stretch/>
        </p:blipFill>
        <p:spPr>
          <a:xfrm>
            <a:off x="773886" y="3862942"/>
            <a:ext cx="1564248" cy="270408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5CCDA19-CE7A-4B41-8703-23DB86FECC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3180" y="3862941"/>
            <a:ext cx="1821444" cy="246742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836D1D36-32C9-D442-9F52-9B7DBA6C5B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0894" y="3646087"/>
            <a:ext cx="2506553" cy="2853082"/>
          </a:xfrm>
          <a:prstGeom prst="rect">
            <a:avLst/>
          </a:prstGeom>
        </p:spPr>
      </p:pic>
      <p:sp>
        <p:nvSpPr>
          <p:cNvPr id="21" name="AutoShape 11">
            <a:extLst>
              <a:ext uri="{FF2B5EF4-FFF2-40B4-BE49-F238E27FC236}">
                <a16:creationId xmlns:a16="http://schemas.microsoft.com/office/drawing/2014/main" id="{399FB406-F545-044B-8701-16D07A01D1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2406" y="3889725"/>
            <a:ext cx="1268015" cy="756047"/>
          </a:xfrm>
          <a:prstGeom prst="wedgeRoundRectCallout">
            <a:avLst>
              <a:gd name="adj1" fmla="val -77861"/>
              <a:gd name="adj2" fmla="val 67481"/>
              <a:gd name="adj3" fmla="val 16667"/>
            </a:avLst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100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哈哈哈哈哈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952BBBC8-AEB7-2D4F-81CB-AB7408CAD7A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8822" t="7371" r="20768" b="51298"/>
          <a:stretch/>
        </p:blipFill>
        <p:spPr>
          <a:xfrm>
            <a:off x="538087" y="1612236"/>
            <a:ext cx="544010" cy="53014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2E34427E-21F2-D849-AAD2-4CDE4456B83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549" t="49611" r="34040"/>
          <a:stretch/>
        </p:blipFill>
        <p:spPr>
          <a:xfrm>
            <a:off x="8110273" y="6054478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63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547187" y="1882845"/>
            <a:ext cx="0" cy="4479294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349325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1882845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1882845"/>
            <a:ext cx="0" cy="446648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9671031B-9C80-2842-A342-85E6F60E72EA}"/>
              </a:ext>
            </a:extLst>
          </p:cNvPr>
          <p:cNvSpPr txBox="1"/>
          <p:nvPr/>
        </p:nvSpPr>
        <p:spPr>
          <a:xfrm>
            <a:off x="0" y="279614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进化是：</a:t>
            </a:r>
            <a:b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随机产生新基因、新结构、新功能的过程</a:t>
            </a:r>
          </a:p>
        </p:txBody>
      </p:sp>
      <p:sp>
        <p:nvSpPr>
          <p:cNvPr id="25" name="矩形 4">
            <a:extLst>
              <a:ext uri="{FF2B5EF4-FFF2-40B4-BE49-F238E27FC236}">
                <a16:creationId xmlns:a16="http://schemas.microsoft.com/office/drawing/2014/main" id="{E2752C88-5E4C-B14E-A965-42D9872648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055" y="2143816"/>
            <a:ext cx="2936298" cy="958812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有那种酶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有产生那种酶的能力</a:t>
            </a:r>
          </a:p>
        </p:txBody>
      </p:sp>
      <p:sp>
        <p:nvSpPr>
          <p:cNvPr id="22" name="矩形 4">
            <a:extLst>
              <a:ext uri="{FF2B5EF4-FFF2-40B4-BE49-F238E27FC236}">
                <a16:creationId xmlns:a16="http://schemas.microsoft.com/office/drawing/2014/main" id="{A86A1EC1-8E4F-824B-B70C-97F38EBD7A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786" y="2143816"/>
            <a:ext cx="2936298" cy="1741900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没有那种酶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没有产生那种酶的能力</a:t>
            </a:r>
          </a:p>
          <a:p>
            <a:pPr algn="ctr">
              <a:buFont typeface="Arial" panose="020B0604020202020204" pitchFamily="34" charset="0"/>
              <a:buNone/>
            </a:pP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矩形 4">
            <a:extLst>
              <a:ext uri="{FF2B5EF4-FFF2-40B4-BE49-F238E27FC236}">
                <a16:creationId xmlns:a16="http://schemas.microsoft.com/office/drawing/2014/main" id="{881FDC40-02BB-8948-883A-C13C6CA22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5271" y="2072326"/>
            <a:ext cx="2936298" cy="1543945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原有结构</a:t>
            </a:r>
            <a:endParaRPr lang="en-US" altLang="zh-CN" sz="28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和功能</a:t>
            </a:r>
            <a:endParaRPr lang="en-US" altLang="zh-CN" sz="28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的减退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8F1827A5-D804-D24A-B6CC-0075D1BFE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085" y="3429000"/>
            <a:ext cx="1955960" cy="299595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B80D435F-0762-434E-9A4E-C3B7F96FCD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705" t="8618" r="12980"/>
          <a:stretch/>
        </p:blipFill>
        <p:spPr>
          <a:xfrm>
            <a:off x="3864955" y="3551960"/>
            <a:ext cx="1750716" cy="3026426"/>
          </a:xfrm>
          <a:prstGeom prst="rect">
            <a:avLst/>
          </a:prstGeom>
        </p:spPr>
      </p:pic>
      <p:sp>
        <p:nvSpPr>
          <p:cNvPr id="17" name="矩形 4">
            <a:extLst>
              <a:ext uri="{FF2B5EF4-FFF2-40B4-BE49-F238E27FC236}">
                <a16:creationId xmlns:a16="http://schemas.microsoft.com/office/drawing/2014/main" id="{C7591923-53A3-FF4D-8E95-AF988A055A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0709" y="4324419"/>
            <a:ext cx="1926910" cy="154394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螺杆菌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 退化了！</a:t>
            </a:r>
          </a:p>
        </p:txBody>
      </p:sp>
      <p:sp>
        <p:nvSpPr>
          <p:cNvPr id="18" name="右箭头 17">
            <a:extLst>
              <a:ext uri="{FF2B5EF4-FFF2-40B4-BE49-F238E27FC236}">
                <a16:creationId xmlns:a16="http://schemas.microsoft.com/office/drawing/2014/main" id="{A74D15DD-4091-5E4A-B597-A4D9E52431B9}"/>
              </a:ext>
            </a:extLst>
          </p:cNvPr>
          <p:cNvSpPr/>
          <p:nvPr/>
        </p:nvSpPr>
        <p:spPr>
          <a:xfrm>
            <a:off x="2662177" y="4494997"/>
            <a:ext cx="1237839" cy="788332"/>
          </a:xfrm>
          <a:prstGeom prst="rightArrow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突变</a:t>
            </a:r>
            <a:endParaRPr kumimoji="1" lang="zh-CN" altLang="en-US" sz="2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9" name="右箭头 18">
            <a:extLst>
              <a:ext uri="{FF2B5EF4-FFF2-40B4-BE49-F238E27FC236}">
                <a16:creationId xmlns:a16="http://schemas.microsoft.com/office/drawing/2014/main" id="{D666DB01-61DE-964B-A4A2-90A005BEDDA6}"/>
              </a:ext>
            </a:extLst>
          </p:cNvPr>
          <p:cNvSpPr/>
          <p:nvPr/>
        </p:nvSpPr>
        <p:spPr>
          <a:xfrm>
            <a:off x="5475601" y="4647605"/>
            <a:ext cx="782796" cy="529415"/>
          </a:xfrm>
          <a:prstGeom prst="rightArrow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 b="1" dirty="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590A6074-1A30-7E47-87DF-6345D26C9CD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822" t="7371" r="20768" b="51298"/>
          <a:stretch/>
        </p:blipFill>
        <p:spPr>
          <a:xfrm>
            <a:off x="538087" y="1612236"/>
            <a:ext cx="544010" cy="53014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82A9C82B-966F-BD48-AB22-477836AC688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549" t="49611" r="34040"/>
          <a:stretch/>
        </p:blipFill>
        <p:spPr>
          <a:xfrm>
            <a:off x="8110273" y="6054478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705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7B18598E-7A8C-C540-9F92-865A8C876C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668"/>
          <a:stretch/>
        </p:blipFill>
        <p:spPr>
          <a:xfrm>
            <a:off x="473439" y="3257150"/>
            <a:ext cx="7791356" cy="2405150"/>
          </a:xfrm>
          <a:prstGeom prst="rect">
            <a:avLst/>
          </a:prstGeom>
        </p:spPr>
      </p:pic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547187" y="1743945"/>
            <a:ext cx="0" cy="4479294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210425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1743945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1743945"/>
            <a:ext cx="0" cy="446648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4" name="图片 23">
            <a:extLst>
              <a:ext uri="{FF2B5EF4-FFF2-40B4-BE49-F238E27FC236}">
                <a16:creationId xmlns:a16="http://schemas.microsoft.com/office/drawing/2014/main" id="{8F1827A5-D804-D24A-B6CC-0075D1BFEE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244" y="1571160"/>
            <a:ext cx="1120839" cy="1716797"/>
          </a:xfrm>
          <a:prstGeom prst="rect">
            <a:avLst/>
          </a:prstGeom>
        </p:spPr>
      </p:pic>
      <p:sp>
        <p:nvSpPr>
          <p:cNvPr id="19" name="右箭头 18">
            <a:extLst>
              <a:ext uri="{FF2B5EF4-FFF2-40B4-BE49-F238E27FC236}">
                <a16:creationId xmlns:a16="http://schemas.microsoft.com/office/drawing/2014/main" id="{D666DB01-61DE-964B-A4A2-90A005BEDDA6}"/>
              </a:ext>
            </a:extLst>
          </p:cNvPr>
          <p:cNvSpPr/>
          <p:nvPr/>
        </p:nvSpPr>
        <p:spPr>
          <a:xfrm>
            <a:off x="2584160" y="2489501"/>
            <a:ext cx="475472" cy="321568"/>
          </a:xfrm>
          <a:prstGeom prst="rightArrow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 b="1" dirty="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5A25106F-6DB5-8040-81F9-75D15096BA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9330" y="1670573"/>
            <a:ext cx="1732853" cy="1509260"/>
          </a:xfrm>
          <a:prstGeom prst="rect">
            <a:avLst/>
          </a:prstGeom>
        </p:spPr>
      </p:pic>
      <p:sp>
        <p:nvSpPr>
          <p:cNvPr id="21" name="矩形 4">
            <a:extLst>
              <a:ext uri="{FF2B5EF4-FFF2-40B4-BE49-F238E27FC236}">
                <a16:creationId xmlns:a16="http://schemas.microsoft.com/office/drawing/2014/main" id="{D83E3A61-7148-F545-BB90-B3359C749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626" y="3219813"/>
            <a:ext cx="2936298" cy="958812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正常体 强者   </a:t>
            </a:r>
          </a:p>
        </p:txBody>
      </p:sp>
      <p:sp>
        <p:nvSpPr>
          <p:cNvPr id="26" name="矩形 4">
            <a:extLst>
              <a:ext uri="{FF2B5EF4-FFF2-40B4-BE49-F238E27FC236}">
                <a16:creationId xmlns:a16="http://schemas.microsoft.com/office/drawing/2014/main" id="{87E9410E-43AC-C746-BC39-45D96D01E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7608" y="3219813"/>
            <a:ext cx="2936298" cy="958812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强者死亡   </a:t>
            </a:r>
          </a:p>
        </p:txBody>
      </p:sp>
      <p:sp>
        <p:nvSpPr>
          <p:cNvPr id="27" name="矩形 4">
            <a:extLst>
              <a:ext uri="{FF2B5EF4-FFF2-40B4-BE49-F238E27FC236}">
                <a16:creationId xmlns:a16="http://schemas.microsoft.com/office/drawing/2014/main" id="{DC9A32C6-310C-4A4C-A251-0F37DDA20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626" y="5604203"/>
            <a:ext cx="2936298" cy="958812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突变体 弱者   </a:t>
            </a:r>
          </a:p>
        </p:txBody>
      </p:sp>
      <p:sp>
        <p:nvSpPr>
          <p:cNvPr id="28" name="矩形 4">
            <a:extLst>
              <a:ext uri="{FF2B5EF4-FFF2-40B4-BE49-F238E27FC236}">
                <a16:creationId xmlns:a16="http://schemas.microsoft.com/office/drawing/2014/main" id="{80B39EA6-31DA-1346-872F-A2D351450F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6025" y="5604203"/>
            <a:ext cx="2936298" cy="958812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弱者生存  </a:t>
            </a:r>
          </a:p>
        </p:txBody>
      </p:sp>
      <p:sp>
        <p:nvSpPr>
          <p:cNvPr id="31" name="右箭头 30">
            <a:extLst>
              <a:ext uri="{FF2B5EF4-FFF2-40B4-BE49-F238E27FC236}">
                <a16:creationId xmlns:a16="http://schemas.microsoft.com/office/drawing/2014/main" id="{B90F060A-7BDD-7A4B-8A27-409395B393E4}"/>
              </a:ext>
            </a:extLst>
          </p:cNvPr>
          <p:cNvSpPr/>
          <p:nvPr/>
        </p:nvSpPr>
        <p:spPr>
          <a:xfrm>
            <a:off x="2584160" y="4376174"/>
            <a:ext cx="475472" cy="321568"/>
          </a:xfrm>
          <a:prstGeom prst="rightArrow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 b="1" dirty="0"/>
          </a:p>
        </p:txBody>
      </p:sp>
      <p:sp>
        <p:nvSpPr>
          <p:cNvPr id="32" name="右箭头 31">
            <a:extLst>
              <a:ext uri="{FF2B5EF4-FFF2-40B4-BE49-F238E27FC236}">
                <a16:creationId xmlns:a16="http://schemas.microsoft.com/office/drawing/2014/main" id="{47FF5204-761F-204F-91BD-3BC3744ECAC8}"/>
              </a:ext>
            </a:extLst>
          </p:cNvPr>
          <p:cNvSpPr/>
          <p:nvPr/>
        </p:nvSpPr>
        <p:spPr>
          <a:xfrm>
            <a:off x="5119016" y="4376174"/>
            <a:ext cx="475472" cy="321568"/>
          </a:xfrm>
          <a:prstGeom prst="rightArrow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 b="1" dirty="0"/>
          </a:p>
        </p:txBody>
      </p:sp>
      <p:sp>
        <p:nvSpPr>
          <p:cNvPr id="22" name="TextBox 3">
            <a:extLst>
              <a:ext uri="{FF2B5EF4-FFF2-40B4-BE49-F238E27FC236}">
                <a16:creationId xmlns:a16="http://schemas.microsoft.com/office/drawing/2014/main" id="{D045AABE-0C50-E34B-B76A-8BD47BCE8FE9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弱者生存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FC0EA633-5E7D-674E-A11D-B023455B4B4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8822" t="7371" r="20768" b="51298"/>
          <a:stretch/>
        </p:blipFill>
        <p:spPr>
          <a:xfrm>
            <a:off x="538087" y="1483283"/>
            <a:ext cx="544010" cy="530146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F8FD22E4-858C-AD46-9CFC-BA003362F86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549" t="49611" r="34040"/>
          <a:stretch/>
        </p:blipFill>
        <p:spPr>
          <a:xfrm>
            <a:off x="8110273" y="5925525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31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1" grpId="0" animBg="1"/>
      <p:bldP spid="3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547187" y="1743945"/>
            <a:ext cx="0" cy="4479294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559256" y="6210425"/>
            <a:ext cx="7600892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985566" y="1743945"/>
            <a:ext cx="7596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582473" y="1743945"/>
            <a:ext cx="0" cy="446648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2" name="TextBox 3">
            <a:extLst>
              <a:ext uri="{FF2B5EF4-FFF2-40B4-BE49-F238E27FC236}">
                <a16:creationId xmlns:a16="http://schemas.microsoft.com/office/drawing/2014/main" id="{D045AABE-0C50-E34B-B76A-8BD47BCE8FE9}"/>
              </a:ext>
            </a:extLst>
          </p:cNvPr>
          <p:cNvSpPr txBox="1"/>
          <p:nvPr/>
        </p:nvSpPr>
        <p:spPr>
          <a:xfrm>
            <a:off x="0" y="491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弱者生存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D83B7CA3-5704-D14E-B287-5C112996A4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364" t="13281" r="4981" b="9255"/>
          <a:stretch/>
        </p:blipFill>
        <p:spPr>
          <a:xfrm>
            <a:off x="2282583" y="1571328"/>
            <a:ext cx="4578834" cy="321592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" name="矩形 4">
            <a:extLst>
              <a:ext uri="{FF2B5EF4-FFF2-40B4-BE49-F238E27FC236}">
                <a16:creationId xmlns:a16="http://schemas.microsoft.com/office/drawing/2014/main" id="{D629BF0E-D077-1B42-8357-7A8450B18E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59701"/>
            <a:ext cx="9144000" cy="1316077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>
              <a:lnSpc>
                <a:spcPts val="3760"/>
              </a:lnSpc>
              <a:buFont typeface="Arial" panose="020B0604020202020204" pitchFamily="34" charset="0"/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有两条腿的壮丁（强者）被杀死，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ts val="3760"/>
              </a:lnSpc>
              <a:buFont typeface="Arial" panose="020B0604020202020204" pitchFamily="34" charset="0"/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只有一条腿的弱者活了下来。</a:t>
            </a:r>
          </a:p>
          <a:p>
            <a:pPr algn="ctr">
              <a:lnSpc>
                <a:spcPts val="3760"/>
              </a:lnSpc>
              <a:buFont typeface="Arial" panose="020B0604020202020204" pitchFamily="34" charset="0"/>
              <a:buNone/>
            </a:pP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BF548FF4-28E7-A842-9D9D-73052F9CE5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22" t="7371" r="20768" b="51298"/>
          <a:stretch/>
        </p:blipFill>
        <p:spPr>
          <a:xfrm>
            <a:off x="538087" y="1495006"/>
            <a:ext cx="544010" cy="53014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19B813A-4A5D-1344-B31D-7F927A391D1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9" t="49611" r="34040"/>
          <a:stretch/>
        </p:blipFill>
        <p:spPr>
          <a:xfrm>
            <a:off x="8110273" y="5937248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897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D9F9F25F-D13B-C542-B39E-918EFA3D9177}"/>
              </a:ext>
            </a:extLst>
          </p:cNvPr>
          <p:cNvSpPr txBox="1"/>
          <p:nvPr/>
        </p:nvSpPr>
        <p:spPr>
          <a:xfrm>
            <a:off x="0" y="491669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观看视频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《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突变不是进化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》</a:t>
            </a:r>
          </a:p>
        </p:txBody>
      </p:sp>
      <p:pic>
        <p:nvPicPr>
          <p:cNvPr id="2" name="上一05-p61 进化论的死穴-剪辑">
            <a:hlinkClick r:id="" action="ppaction://media"/>
            <a:extLst>
              <a:ext uri="{FF2B5EF4-FFF2-40B4-BE49-F238E27FC236}">
                <a16:creationId xmlns:a16="http://schemas.microsoft.com/office/drawing/2014/main" id="{F387A4DE-4CA8-DEAB-6A6F-06B3AAA02CB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691998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840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6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EA5687-27A3-ED4D-A842-3B9A60197A74}"/>
              </a:ext>
            </a:extLst>
          </p:cNvPr>
          <p:cNvSpPr txBox="1"/>
          <p:nvPr/>
        </p:nvSpPr>
        <p:spPr>
          <a:xfrm>
            <a:off x="0" y="27961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我们的结论</a:t>
            </a:r>
            <a:r>
              <a:rPr lang="en-US" altLang="zh-CN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: </a:t>
            </a:r>
            <a:r>
              <a:rPr lang="zh-CN" altLang="en-US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不，不可能是进化！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CC6D22F-97B4-5541-A8E4-D6790D1790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1196977"/>
            <a:ext cx="4687949" cy="46522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40495013-4343-BA40-A06C-ED655C985E4D}"/>
              </a:ext>
            </a:extLst>
          </p:cNvPr>
          <p:cNvGrpSpPr/>
          <p:nvPr/>
        </p:nvGrpSpPr>
        <p:grpSpPr>
          <a:xfrm>
            <a:off x="401275" y="1974906"/>
            <a:ext cx="4718132" cy="4827479"/>
            <a:chOff x="107504" y="2280259"/>
            <a:chExt cx="4718132" cy="4827479"/>
          </a:xfrm>
        </p:grpSpPr>
        <p:sp>
          <p:nvSpPr>
            <p:cNvPr id="9" name="&quot;No&quot; Symbol 5">
              <a:extLst>
                <a:ext uri="{FF2B5EF4-FFF2-40B4-BE49-F238E27FC236}">
                  <a16:creationId xmlns:a16="http://schemas.microsoft.com/office/drawing/2014/main" id="{27C7A02C-E8E1-D644-A21F-FE56B89C3F53}"/>
                </a:ext>
              </a:extLst>
            </p:cNvPr>
            <p:cNvSpPr/>
            <p:nvPr/>
          </p:nvSpPr>
          <p:spPr>
            <a:xfrm>
              <a:off x="968864" y="2280259"/>
              <a:ext cx="3156876" cy="3096344"/>
            </a:xfrm>
            <a:prstGeom prst="noSmoking">
              <a:avLst>
                <a:gd name="adj" fmla="val 5712"/>
              </a:avLst>
            </a:prstGeom>
            <a:solidFill>
              <a:srgbClr val="FF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0" name="内容占位符 2">
              <a:extLst>
                <a:ext uri="{FF2B5EF4-FFF2-40B4-BE49-F238E27FC236}">
                  <a16:creationId xmlns:a16="http://schemas.microsoft.com/office/drawing/2014/main" id="{80E96191-E97C-8240-97DD-50116DFF2E5A}"/>
                </a:ext>
              </a:extLst>
            </p:cNvPr>
            <p:cNvSpPr txBox="1">
              <a:spLocks/>
            </p:cNvSpPr>
            <p:nvPr/>
          </p:nvSpPr>
          <p:spPr>
            <a:xfrm>
              <a:off x="107504" y="6169732"/>
              <a:ext cx="4718132" cy="938006"/>
            </a:xfrm>
            <a:prstGeom prst="rect">
              <a:avLst/>
            </a:prstGeom>
            <a:solidFill>
              <a:srgbClr val="024C89"/>
            </a:solidFill>
            <a:effectLst/>
          </p:spPr>
          <p:txBody>
            <a:bodyPr vert="horz" wrap="square" lIns="91440" tIns="45720" rIns="91440" bIns="4572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zh-CN" altLang="en-US" sz="3600" kern="1200" baseline="0" dirty="0" smtClean="0">
                  <a:solidFill>
                    <a:schemeClr val="tx1"/>
                  </a:solidFill>
                  <a:latin typeface="Arial" panose="020B0604020202020204" pitchFamily="34" charset="0"/>
                  <a:ea typeface="汉仪大宋简" panose="02010609000101010101" pitchFamily="49" charset="-122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zh-CN" altLang="en-US" sz="3600" kern="120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zh-CN" altLang="en-US" sz="3600" kern="120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zh-CN" altLang="en-US" sz="3600" kern="120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zh-CN" altLang="en-US" sz="36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14350" indent="-514350" algn="just">
                <a:lnSpc>
                  <a:spcPts val="3000"/>
                </a:lnSpc>
                <a:buClr>
                  <a:schemeClr val="bg1"/>
                </a:buClr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1. </a:t>
              </a:r>
              <a:r>
                <a:rPr lang="zh-CN" altLang="en-US" sz="2800" b="1" dirty="0">
                  <a:solidFill>
                    <a:srgbClr val="FFFF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变异</a:t>
              </a:r>
              <a:r>
                <a:rPr lang="zh-CN" altLang="en-US" sz="28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不是进化</a:t>
              </a: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8AEF2B78-8F58-2F4E-A31B-67CC3FC3F5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451"/>
          <a:stretch/>
        </p:blipFill>
        <p:spPr>
          <a:xfrm>
            <a:off x="5119407" y="1196977"/>
            <a:ext cx="3606744" cy="202765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14797D19-B1CC-DC4A-A19E-607E83997ADB}"/>
              </a:ext>
            </a:extLst>
          </p:cNvPr>
          <p:cNvGrpSpPr/>
          <p:nvPr/>
        </p:nvGrpSpPr>
        <p:grpSpPr>
          <a:xfrm>
            <a:off x="5119407" y="1458409"/>
            <a:ext cx="3606744" cy="2690074"/>
            <a:chOff x="5119407" y="1458409"/>
            <a:chExt cx="3606744" cy="2690074"/>
          </a:xfrm>
        </p:grpSpPr>
        <p:sp>
          <p:nvSpPr>
            <p:cNvPr id="12" name="内容占位符 2">
              <a:extLst>
                <a:ext uri="{FF2B5EF4-FFF2-40B4-BE49-F238E27FC236}">
                  <a16:creationId xmlns:a16="http://schemas.microsoft.com/office/drawing/2014/main" id="{6A070B3B-CAEA-2D47-92D2-A06A5E066C21}"/>
                </a:ext>
              </a:extLst>
            </p:cNvPr>
            <p:cNvSpPr txBox="1">
              <a:spLocks/>
            </p:cNvSpPr>
            <p:nvPr/>
          </p:nvSpPr>
          <p:spPr>
            <a:xfrm>
              <a:off x="5119407" y="3224629"/>
              <a:ext cx="3606744" cy="923854"/>
            </a:xfrm>
            <a:prstGeom prst="rect">
              <a:avLst/>
            </a:prstGeom>
            <a:solidFill>
              <a:srgbClr val="024C89"/>
            </a:solidFill>
          </p:spPr>
          <p:txBody>
            <a:bodyPr anchor="ctr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Wingdings 2" pitchFamily="18" charset="2"/>
                <a:buChar char="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ts val="2360"/>
                </a:lnSpc>
                <a:buClr>
                  <a:schemeClr val="bg1"/>
                </a:buClr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2.</a:t>
              </a:r>
              <a:r>
                <a:rPr lang="zh-CN" altLang="en-US" sz="2800" b="1" dirty="0">
                  <a:solidFill>
                    <a:srgbClr val="FFFF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自然选择</a:t>
              </a:r>
              <a:r>
                <a:rPr lang="zh-CN" altLang="en-US" sz="28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不能产生</a:t>
              </a:r>
              <a:endParaRPr lang="en-US" altLang="zh-CN" sz="28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endParaRPr>
            </a:p>
            <a:p>
              <a:pPr marL="0" indent="0" algn="just">
                <a:lnSpc>
                  <a:spcPts val="2360"/>
                </a:lnSpc>
                <a:buClr>
                  <a:schemeClr val="bg1"/>
                </a:buClr>
                <a:buNone/>
              </a:pPr>
              <a:r>
                <a:rPr lang="zh-CN" altLang="en-US" sz="28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新的器官或物种</a:t>
              </a:r>
              <a:endParaRPr lang="en-US" altLang="zh-CN" sz="28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&quot;No&quot; Symbol 5">
              <a:extLst>
                <a:ext uri="{FF2B5EF4-FFF2-40B4-BE49-F238E27FC236}">
                  <a16:creationId xmlns:a16="http://schemas.microsoft.com/office/drawing/2014/main" id="{B964AE7F-9453-6F40-8A4C-CB8FFE07283C}"/>
                </a:ext>
              </a:extLst>
            </p:cNvPr>
            <p:cNvSpPr/>
            <p:nvPr/>
          </p:nvSpPr>
          <p:spPr>
            <a:xfrm>
              <a:off x="6141077" y="1458409"/>
              <a:ext cx="1489816" cy="1461249"/>
            </a:xfrm>
            <a:prstGeom prst="noSmoking">
              <a:avLst>
                <a:gd name="adj" fmla="val 7344"/>
              </a:avLst>
            </a:prstGeom>
            <a:solidFill>
              <a:srgbClr val="FF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27AFE622-2AB9-DC46-8ECF-90EB618BAB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407" y="4154685"/>
            <a:ext cx="3606744" cy="169449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F4FB5430-55C3-E740-B6FA-9438559B474A}"/>
              </a:ext>
            </a:extLst>
          </p:cNvPr>
          <p:cNvGrpSpPr/>
          <p:nvPr/>
        </p:nvGrpSpPr>
        <p:grpSpPr>
          <a:xfrm>
            <a:off x="5119407" y="4334063"/>
            <a:ext cx="3606744" cy="2468322"/>
            <a:chOff x="4542241" y="4072267"/>
            <a:chExt cx="3606744" cy="2468322"/>
          </a:xfrm>
        </p:grpSpPr>
        <p:sp>
          <p:nvSpPr>
            <p:cNvPr id="16" name="内容占位符 2">
              <a:extLst>
                <a:ext uri="{FF2B5EF4-FFF2-40B4-BE49-F238E27FC236}">
                  <a16:creationId xmlns:a16="http://schemas.microsoft.com/office/drawing/2014/main" id="{8DDD0BB2-7075-5E42-9D66-B87157A8B02C}"/>
                </a:ext>
              </a:extLst>
            </p:cNvPr>
            <p:cNvSpPr txBox="1">
              <a:spLocks/>
            </p:cNvSpPr>
            <p:nvPr/>
          </p:nvSpPr>
          <p:spPr>
            <a:xfrm>
              <a:off x="4542241" y="5602583"/>
              <a:ext cx="3606744" cy="938006"/>
            </a:xfrm>
            <a:prstGeom prst="rect">
              <a:avLst/>
            </a:prstGeom>
            <a:solidFill>
              <a:srgbClr val="024C89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anchor="ctr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Wingdings 2" pitchFamily="18" charset="2"/>
                <a:buChar char="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spcBef>
                  <a:spcPct val="20000"/>
                </a:spcBef>
                <a:buFont typeface="Wingdings 2" pitchFamily="18" charset="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ts val="2360"/>
                </a:lnSpc>
                <a:buClr>
                  <a:schemeClr val="bg1"/>
                </a:buClr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3. </a:t>
              </a:r>
              <a:r>
                <a:rPr lang="zh-CN" altLang="en-US" sz="28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基因</a:t>
              </a:r>
              <a:r>
                <a:rPr lang="zh-CN" altLang="en-US" sz="2800" b="1" dirty="0">
                  <a:solidFill>
                    <a:srgbClr val="FFFF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突变</a:t>
              </a:r>
              <a:r>
                <a:rPr lang="zh-CN" altLang="en-US" sz="28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不能产生</a:t>
              </a:r>
              <a:endParaRPr lang="en-US" altLang="zh-CN" sz="28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endParaRPr>
            </a:p>
            <a:p>
              <a:pPr marL="0" indent="0" algn="just">
                <a:lnSpc>
                  <a:spcPts val="2360"/>
                </a:lnSpc>
                <a:buClr>
                  <a:schemeClr val="bg1"/>
                </a:buClr>
                <a:buNone/>
              </a:pPr>
              <a:r>
                <a:rPr lang="zh-CN" altLang="en-US" sz="28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新的器官或物种</a:t>
              </a:r>
              <a:endParaRPr lang="en-US" altLang="zh-CN" sz="28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7" name="&quot;No&quot; Symbol 5">
              <a:extLst>
                <a:ext uri="{FF2B5EF4-FFF2-40B4-BE49-F238E27FC236}">
                  <a16:creationId xmlns:a16="http://schemas.microsoft.com/office/drawing/2014/main" id="{93B1726E-5D69-0E45-B4E0-BBE0224023C6}"/>
                </a:ext>
              </a:extLst>
            </p:cNvPr>
            <p:cNvSpPr/>
            <p:nvPr/>
          </p:nvSpPr>
          <p:spPr>
            <a:xfrm>
              <a:off x="5608302" y="4072267"/>
              <a:ext cx="1445425" cy="1335737"/>
            </a:xfrm>
            <a:prstGeom prst="noSmoking">
              <a:avLst>
                <a:gd name="adj" fmla="val 7344"/>
              </a:avLst>
            </a:prstGeom>
            <a:solidFill>
              <a:srgbClr val="FF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521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6DCC55F-32F7-0843-9E7C-F057DAD08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29" y="0"/>
            <a:ext cx="90865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25131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D632847-4530-8E47-9869-5A9C5C37C9DA}"/>
              </a:ext>
            </a:extLst>
          </p:cNvPr>
          <p:cNvCxnSpPr>
            <a:cxnSpLocks/>
          </p:cNvCxnSpPr>
          <p:nvPr/>
        </p:nvCxnSpPr>
        <p:spPr>
          <a:xfrm>
            <a:off x="385633" y="1986983"/>
            <a:ext cx="0" cy="4177159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016FF17-636A-2845-9099-4353DA2BBD79}"/>
              </a:ext>
            </a:extLst>
          </p:cNvPr>
          <p:cNvCxnSpPr>
            <a:cxnSpLocks/>
          </p:cNvCxnSpPr>
          <p:nvPr/>
        </p:nvCxnSpPr>
        <p:spPr>
          <a:xfrm flipH="1">
            <a:off x="385634" y="6164142"/>
            <a:ext cx="8052310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86590D8-0039-A146-A7C9-5173EB4D2F60}"/>
              </a:ext>
            </a:extLst>
          </p:cNvPr>
          <p:cNvCxnSpPr>
            <a:cxnSpLocks/>
          </p:cNvCxnSpPr>
          <p:nvPr/>
        </p:nvCxnSpPr>
        <p:spPr>
          <a:xfrm flipH="1">
            <a:off x="844953" y="1986983"/>
            <a:ext cx="799215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6A545C85-A66E-E54D-B30D-9343A28D0A8B}"/>
              </a:ext>
            </a:extLst>
          </p:cNvPr>
          <p:cNvCxnSpPr>
            <a:cxnSpLocks/>
          </p:cNvCxnSpPr>
          <p:nvPr/>
        </p:nvCxnSpPr>
        <p:spPr>
          <a:xfrm>
            <a:off x="8837110" y="1986983"/>
            <a:ext cx="0" cy="4069928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574591" y="2307443"/>
            <a:ext cx="798841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创世记</a:t>
            </a:r>
            <a:r>
              <a:rPr lang="en-US" altLang="zh-CN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1:1</a:t>
            </a:r>
            <a:r>
              <a:rPr lang="zh-CN" altLang="en-US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起初，神创造天地。</a:t>
            </a:r>
          </a:p>
          <a:p>
            <a:endParaRPr lang="zh-CN" altLang="en-US" sz="32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r>
              <a:rPr lang="zh-CN" altLang="en-US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创世记</a:t>
            </a:r>
            <a:r>
              <a:rPr lang="en-US" altLang="zh-CN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1:24</a:t>
            </a:r>
            <a:r>
              <a:rPr lang="zh-CN" altLang="en-US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神说：“地要生出活物来，</a:t>
            </a:r>
            <a:r>
              <a:rPr lang="zh-CN" altLang="en-US" sz="32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；牲畜、昆虫、野兽，</a:t>
            </a:r>
            <a:r>
              <a:rPr lang="zh-CN" altLang="en-US" sz="32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。”事就这样成了。</a:t>
            </a:r>
            <a:r>
              <a:rPr lang="en-US" altLang="zh-CN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25</a:t>
            </a:r>
            <a:r>
              <a:rPr lang="zh-CN" altLang="en-US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於是神造出野兽，</a:t>
            </a:r>
            <a:r>
              <a:rPr lang="zh-CN" altLang="en-US" sz="32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；牲畜，</a:t>
            </a:r>
            <a:r>
              <a:rPr lang="zh-CN" altLang="en-US" sz="32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；地上一切昆虫，</a:t>
            </a:r>
            <a:r>
              <a:rPr lang="zh-CN" altLang="en-US" sz="32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。神看著是好的。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72FF1FF-A970-5143-93EE-E5FCD8B34279}"/>
              </a:ext>
            </a:extLst>
          </p:cNvPr>
          <p:cNvSpPr txBox="1"/>
          <p:nvPr/>
        </p:nvSpPr>
        <p:spPr>
          <a:xfrm>
            <a:off x="574591" y="2306865"/>
            <a:ext cx="798841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创世记</a:t>
            </a:r>
            <a:r>
              <a:rPr lang="en-US" altLang="zh-CN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1:1</a:t>
            </a:r>
            <a:r>
              <a:rPr lang="zh-CN" altLang="en-US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起初，神创造天地。</a:t>
            </a:r>
          </a:p>
          <a:p>
            <a:endParaRPr lang="zh-CN" altLang="en-US" sz="3200" dirty="0">
              <a:noFill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r>
              <a:rPr lang="zh-CN" altLang="en-US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创世记</a:t>
            </a:r>
            <a:r>
              <a:rPr lang="en-US" altLang="zh-CN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1:24</a:t>
            </a:r>
            <a:r>
              <a:rPr lang="zh-CN" altLang="en-US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神说：“地要生出活物来，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；牲畜、昆虫、野兽，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。”事就这样成了。</a:t>
            </a:r>
            <a:r>
              <a:rPr lang="en-US" altLang="zh-CN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25</a:t>
            </a:r>
            <a:r>
              <a:rPr lang="zh-CN" altLang="en-US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於是神造出野兽，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；牲畜，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；地上一切昆虫，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noFill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。神看著是好的。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5E991EC9-0431-3042-AA6E-6A7B71CE3A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22" t="7371" r="20768" b="51298"/>
          <a:stretch/>
        </p:blipFill>
        <p:spPr>
          <a:xfrm>
            <a:off x="374861" y="1735564"/>
            <a:ext cx="544010" cy="53014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387689E-B72D-5041-956C-4D242550BB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9" t="49611" r="34040"/>
          <a:stretch/>
        </p:blipFill>
        <p:spPr>
          <a:xfrm>
            <a:off x="8349291" y="5840973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95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6FD9102-61DC-7740-BE13-87CB856AF5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7793" y="521142"/>
            <a:ext cx="9144000" cy="683428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6BA5C864-DEDB-7546-8448-02FC5ACEC1D5}"/>
              </a:ext>
            </a:extLst>
          </p:cNvPr>
          <p:cNvSpPr txBox="1"/>
          <p:nvPr/>
        </p:nvSpPr>
        <p:spPr>
          <a:xfrm>
            <a:off x="3994815" y="2216564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2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下节课</a:t>
            </a:r>
            <a:endParaRPr kumimoji="1" lang="en-US" altLang="zh-CN" sz="3200" b="1" dirty="0">
              <a:solidFill>
                <a:schemeClr val="tx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32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再见！</a:t>
            </a:r>
            <a:endParaRPr kumimoji="1" lang="en-US" altLang="zh-CN" sz="3200" b="1" dirty="0">
              <a:solidFill>
                <a:schemeClr val="tx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endParaRPr kumimoji="1" lang="zh-CN" altLang="en-US" sz="3200" b="1" dirty="0">
              <a:solidFill>
                <a:schemeClr val="tx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9363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32520</TotalTime>
  <Words>9191</Words>
  <Application>Microsoft Macintosh PowerPoint</Application>
  <PresentationFormat>全屏显示(4:3)</PresentationFormat>
  <Paragraphs>443</Paragraphs>
  <Slides>65</Slides>
  <Notes>65</Notes>
  <HiddenSlides>0</HiddenSlides>
  <MMClips>2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65</vt:i4>
      </vt:variant>
    </vt:vector>
  </HeadingPairs>
  <TitlesOfParts>
    <vt:vector size="72" baseType="lpstr">
      <vt:lpstr>华文中宋</vt:lpstr>
      <vt:lpstr>Calibri</vt:lpstr>
      <vt:lpstr>宋体</vt:lpstr>
      <vt:lpstr>Microsoft YaHei</vt:lpstr>
      <vt:lpstr>Arial</vt:lpstr>
      <vt:lpstr>Office 主题</vt:lpstr>
      <vt:lpstr>Image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前言</dc:title>
  <dc:creator>Yi Hao</dc:creator>
  <cp:lastModifiedBy>Meiling Meng</cp:lastModifiedBy>
  <cp:revision>613</cp:revision>
  <dcterms:created xsi:type="dcterms:W3CDTF">2020-12-03T10:25:54Z</dcterms:created>
  <dcterms:modified xsi:type="dcterms:W3CDTF">2025-09-03T07:39:38Z</dcterms:modified>
</cp:coreProperties>
</file>