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00" r:id="rId1"/>
    <p:sldMasterId id="2147483820" r:id="rId2"/>
  </p:sldMasterIdLst>
  <p:notesMasterIdLst>
    <p:notesMasterId r:id="rId79"/>
  </p:notesMasterIdLst>
  <p:sldIdLst>
    <p:sldId id="814" r:id="rId3"/>
    <p:sldId id="968" r:id="rId4"/>
    <p:sldId id="2570" r:id="rId5"/>
    <p:sldId id="2571" r:id="rId6"/>
    <p:sldId id="2666" r:id="rId7"/>
    <p:sldId id="2623" r:id="rId8"/>
    <p:sldId id="2586" r:id="rId9"/>
    <p:sldId id="2592" r:id="rId10"/>
    <p:sldId id="2650" r:id="rId11"/>
    <p:sldId id="2585" r:id="rId12"/>
    <p:sldId id="2587" r:id="rId13"/>
    <p:sldId id="2594" r:id="rId14"/>
    <p:sldId id="2645" r:id="rId15"/>
    <p:sldId id="2651" r:id="rId16"/>
    <p:sldId id="2597" r:id="rId17"/>
    <p:sldId id="2652" r:id="rId18"/>
    <p:sldId id="2598" r:id="rId19"/>
    <p:sldId id="2653" r:id="rId20"/>
    <p:sldId id="2600" r:id="rId21"/>
    <p:sldId id="2654" r:id="rId22"/>
    <p:sldId id="2601" r:id="rId23"/>
    <p:sldId id="2635" r:id="rId24"/>
    <p:sldId id="2589" r:id="rId25"/>
    <p:sldId id="2636" r:id="rId26"/>
    <p:sldId id="2649" r:id="rId27"/>
    <p:sldId id="2640" r:id="rId28"/>
    <p:sldId id="2670" r:id="rId29"/>
    <p:sldId id="2641" r:id="rId30"/>
    <p:sldId id="2675" r:id="rId31"/>
    <p:sldId id="2588" r:id="rId32"/>
    <p:sldId id="2642" r:id="rId33"/>
    <p:sldId id="2669" r:id="rId34"/>
    <p:sldId id="2658" r:id="rId35"/>
    <p:sldId id="2659" r:id="rId36"/>
    <p:sldId id="2660" r:id="rId37"/>
    <p:sldId id="2662" r:id="rId38"/>
    <p:sldId id="2661" r:id="rId39"/>
    <p:sldId id="1039" r:id="rId40"/>
    <p:sldId id="2672" r:id="rId41"/>
    <p:sldId id="2656" r:id="rId42"/>
    <p:sldId id="2667" r:id="rId43"/>
    <p:sldId id="2668" r:id="rId44"/>
    <p:sldId id="2644" r:id="rId45"/>
    <p:sldId id="2673" r:id="rId46"/>
    <p:sldId id="1044" r:id="rId47"/>
    <p:sldId id="2613" r:id="rId48"/>
    <p:sldId id="2638" r:id="rId49"/>
    <p:sldId id="2573" r:id="rId50"/>
    <p:sldId id="2575" r:id="rId51"/>
    <p:sldId id="2574" r:id="rId52"/>
    <p:sldId id="2624" r:id="rId53"/>
    <p:sldId id="2626" r:id="rId54"/>
    <p:sldId id="2576" r:id="rId55"/>
    <p:sldId id="2612" r:id="rId56"/>
    <p:sldId id="2614" r:id="rId57"/>
    <p:sldId id="2616" r:id="rId58"/>
    <p:sldId id="2617" r:id="rId59"/>
    <p:sldId id="2627" r:id="rId60"/>
    <p:sldId id="2665" r:id="rId61"/>
    <p:sldId id="2618" r:id="rId62"/>
    <p:sldId id="2619" r:id="rId63"/>
    <p:sldId id="2620" r:id="rId64"/>
    <p:sldId id="2631" r:id="rId65"/>
    <p:sldId id="2577" r:id="rId66"/>
    <p:sldId id="2632" r:id="rId67"/>
    <p:sldId id="2578" r:id="rId68"/>
    <p:sldId id="2579" r:id="rId69"/>
    <p:sldId id="2629" r:id="rId70"/>
    <p:sldId id="2633" r:id="rId71"/>
    <p:sldId id="2628" r:id="rId72"/>
    <p:sldId id="2664" r:id="rId73"/>
    <p:sldId id="2630" r:id="rId74"/>
    <p:sldId id="2634" r:id="rId75"/>
    <p:sldId id="2639" r:id="rId76"/>
    <p:sldId id="2580" r:id="rId77"/>
    <p:sldId id="2674" r:id="rId78"/>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814"/>
            <p14:sldId id="968"/>
            <p14:sldId id="2570"/>
            <p14:sldId id="2571"/>
            <p14:sldId id="2666"/>
            <p14:sldId id="2623"/>
            <p14:sldId id="2586"/>
            <p14:sldId id="2592"/>
            <p14:sldId id="2650"/>
            <p14:sldId id="2585"/>
            <p14:sldId id="2587"/>
            <p14:sldId id="2594"/>
            <p14:sldId id="2645"/>
            <p14:sldId id="2651"/>
            <p14:sldId id="2597"/>
            <p14:sldId id="2652"/>
            <p14:sldId id="2598"/>
            <p14:sldId id="2653"/>
            <p14:sldId id="2600"/>
            <p14:sldId id="2654"/>
            <p14:sldId id="2601"/>
            <p14:sldId id="2635"/>
            <p14:sldId id="2589"/>
            <p14:sldId id="2636"/>
            <p14:sldId id="2649"/>
            <p14:sldId id="2640"/>
            <p14:sldId id="2670"/>
            <p14:sldId id="2641"/>
            <p14:sldId id="2675"/>
            <p14:sldId id="2588"/>
            <p14:sldId id="2642"/>
            <p14:sldId id="2669"/>
            <p14:sldId id="2658"/>
            <p14:sldId id="2659"/>
            <p14:sldId id="2660"/>
            <p14:sldId id="2662"/>
            <p14:sldId id="2661"/>
            <p14:sldId id="1039"/>
            <p14:sldId id="2672"/>
            <p14:sldId id="2656"/>
            <p14:sldId id="2667"/>
            <p14:sldId id="2668"/>
            <p14:sldId id="2644"/>
            <p14:sldId id="2673"/>
            <p14:sldId id="1044"/>
            <p14:sldId id="2613"/>
            <p14:sldId id="2638"/>
            <p14:sldId id="2573"/>
            <p14:sldId id="2575"/>
            <p14:sldId id="2574"/>
            <p14:sldId id="2624"/>
            <p14:sldId id="2626"/>
            <p14:sldId id="2576"/>
            <p14:sldId id="2612"/>
            <p14:sldId id="2614"/>
            <p14:sldId id="2616"/>
            <p14:sldId id="2617"/>
            <p14:sldId id="2627"/>
            <p14:sldId id="2665"/>
            <p14:sldId id="2618"/>
            <p14:sldId id="2619"/>
            <p14:sldId id="2620"/>
            <p14:sldId id="2631"/>
            <p14:sldId id="2577"/>
            <p14:sldId id="2632"/>
            <p14:sldId id="2578"/>
            <p14:sldId id="2579"/>
            <p14:sldId id="2629"/>
            <p14:sldId id="2633"/>
            <p14:sldId id="2628"/>
            <p14:sldId id="2664"/>
            <p14:sldId id="2630"/>
            <p14:sldId id="2634"/>
            <p14:sldId id="2639"/>
            <p14:sldId id="2580"/>
            <p14:sldId id="267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DA19"/>
    <a:srgbClr val="4372C4"/>
    <a:srgbClr val="FE3F05"/>
    <a:srgbClr val="9EBB9D"/>
    <a:srgbClr val="E97D40"/>
    <a:srgbClr val="621E07"/>
    <a:srgbClr val="693E30"/>
    <a:srgbClr val="A06AEB"/>
    <a:srgbClr val="314E58"/>
    <a:srgbClr val="F98A5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32" autoAdjust="0"/>
    <p:restoredTop sz="62756" autoAdjust="0"/>
  </p:normalViewPr>
  <p:slideViewPr>
    <p:cSldViewPr snapToGrid="0" snapToObjects="1">
      <p:cViewPr varScale="1">
        <p:scale>
          <a:sx n="45" d="100"/>
          <a:sy n="45" d="100"/>
        </p:scale>
        <p:origin x="2040" y="42"/>
      </p:cViewPr>
      <p:guideLst>
        <p:guide orient="horz" pos="2160"/>
        <p:guide pos="2880"/>
      </p:guideLst>
    </p:cSldViewPr>
  </p:slideViewPr>
  <p:outlineViewPr>
    <p:cViewPr>
      <p:scale>
        <a:sx n="33" d="100"/>
        <a:sy n="33" d="100"/>
      </p:scale>
      <p:origin x="0" y="-5080"/>
    </p:cViewPr>
  </p:outlineViewPr>
  <p:notesTextViewPr>
    <p:cViewPr>
      <p:scale>
        <a:sx n="110" d="100"/>
        <a:sy n="110" d="100"/>
      </p:scale>
      <p:origin x="0" y="0"/>
    </p:cViewPr>
  </p:notesTextViewPr>
  <p:sorterViewPr>
    <p:cViewPr varScale="1">
      <p:scale>
        <a:sx n="1" d="1"/>
        <a:sy n="1" d="1"/>
      </p:scale>
      <p:origin x="0" y="-12568"/>
    </p:cViewPr>
  </p:sorterViewPr>
  <p:notesViewPr>
    <p:cSldViewPr snapToGrid="0" snapToObjects="1">
      <p:cViewPr varScale="1">
        <p:scale>
          <a:sx n="115" d="100"/>
          <a:sy n="115" d="100"/>
        </p:scale>
        <p:origin x="3000" y="21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2022/1/17</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这一课，我们学习但以理对四大帝国的预言。</a:t>
            </a:r>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2965231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我们先复习证实圣经是真理的三步骤。第一步，通过观察大自然就可以知道有一位充满智慧的全能创造者存在。</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击）罗马书</a:t>
            </a:r>
            <a:r>
              <a:rPr lang="en-US" altLang="zh-CN" sz="1800" dirty="0">
                <a:effectLst/>
                <a:latin typeface="Times New Roman" panose="02020603050405020304" pitchFamily="18" charset="0"/>
                <a:ea typeface="宋体" panose="02010600030101010101" pitchFamily="2" charset="-122"/>
              </a:rPr>
              <a:t>1:20</a:t>
            </a:r>
            <a:r>
              <a:rPr lang="zh-CN" altLang="zh-CN" sz="1800" dirty="0">
                <a:effectLst/>
                <a:latin typeface="Times New Roman" panose="02020603050405020304" pitchFamily="18" charset="0"/>
                <a:ea typeface="宋体" panose="02010600030101010101" pitchFamily="2" charset="-122"/>
              </a:rPr>
              <a:t>自从造天地以来，神的永能和神性是明明可知的，虽是眼不能见，但借着所造之物就可以晓得，叫人无可推诿。</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a:latin typeface="Calibri" panose="020F0502020204030204" pitchFamily="34" charset="0"/>
            </a:endParaRPr>
          </a:p>
        </p:txBody>
      </p:sp>
    </p:spTree>
    <p:extLst>
      <p:ext uri="{BB962C8B-B14F-4D97-AF65-F5344CB8AC3E}">
        <p14:creationId xmlns:p14="http://schemas.microsoft.com/office/powerpoint/2010/main" val="195266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第二步是考察圣经的历史。历史学和考古学的证据支持圣经的记载是真实的历史。</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a:latin typeface="Calibri" panose="020F0502020204030204" pitchFamily="34" charset="0"/>
            </a:endParaRPr>
          </a:p>
        </p:txBody>
      </p:sp>
    </p:spTree>
    <p:extLst>
      <p:ext uri="{BB962C8B-B14F-4D97-AF65-F5344CB8AC3E}">
        <p14:creationId xmlns:p14="http://schemas.microsoft.com/office/powerpoint/2010/main" val="371156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第三步是我们这几课一直学习的，就是圣经中的预言在过了很久之后应验了，这证明是上帝的启示。</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击）例如上帝预言推罗被铲平，埃及永久衰落，结果今天已经没有推罗，埃及也成为一个小国。</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击）正如以赛亚书</a:t>
            </a:r>
            <a:r>
              <a:rPr lang="en-US" altLang="zh-CN" sz="1800" dirty="0">
                <a:effectLst/>
                <a:latin typeface="Times New Roman" panose="02020603050405020304" pitchFamily="18" charset="0"/>
                <a:ea typeface="宋体" panose="02010600030101010101" pitchFamily="2" charset="-122"/>
              </a:rPr>
              <a:t>46:10</a:t>
            </a:r>
            <a:r>
              <a:rPr lang="zh-CN" altLang="zh-CN" sz="1800" dirty="0">
                <a:effectLst/>
                <a:latin typeface="Times New Roman" panose="02020603050405020304" pitchFamily="18" charset="0"/>
                <a:ea typeface="宋体" panose="02010600030101010101" pitchFamily="2" charset="-122"/>
              </a:rPr>
              <a:t>我从起初指明末后的事，从古时言明未成的事，说：“我的筹算必立定，凡我所喜悦的，我必成就。”</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4</a:t>
            </a:fld>
            <a:endParaRPr lang="en-US" altLang="zh-CN" sz="1200">
              <a:latin typeface="Calibri" panose="020F0502020204030204" pitchFamily="34" charset="0"/>
            </a:endParaRPr>
          </a:p>
        </p:txBody>
      </p:sp>
    </p:spTree>
    <p:extLst>
      <p:ext uri="{BB962C8B-B14F-4D97-AF65-F5344CB8AC3E}">
        <p14:creationId xmlns:p14="http://schemas.microsoft.com/office/powerpoint/2010/main" val="508032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预言都是写在事情发生之前，如果圣经中的预言果真应验了，我们就更能确认圣经的确是上帝的启示。现在我们就来学习上帝藉着但以理写下的四大帝国的预言和应验。</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829177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这四大帝国预言的应验要一直延续到末日，而这一课我们只会讲预言已经应验的部分。但以理书是什么时候写成的呢？</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击）死海古卷中有发现但以理书抄本的残片。根据测定，抄本是公元前</a:t>
            </a:r>
            <a:r>
              <a:rPr lang="en-US" altLang="zh-CN" sz="1800" dirty="0">
                <a:effectLst/>
                <a:latin typeface="Times New Roman" panose="02020603050405020304" pitchFamily="18" charset="0"/>
                <a:ea typeface="宋体" panose="02010600030101010101" pitchFamily="2" charset="-122"/>
              </a:rPr>
              <a:t>125</a:t>
            </a:r>
            <a:r>
              <a:rPr lang="zh-CN" altLang="zh-CN" sz="1800" dirty="0">
                <a:effectLst/>
                <a:latin typeface="Times New Roman" panose="02020603050405020304" pitchFamily="18" charset="0"/>
                <a:ea typeface="宋体" panose="02010600030101010101" pitchFamily="2" charset="-122"/>
              </a:rPr>
              <a:t>年左右抄写的，而原书是在公元前</a:t>
            </a:r>
            <a:r>
              <a:rPr lang="en-US" altLang="zh-CN" sz="1800" dirty="0">
                <a:effectLst/>
                <a:latin typeface="Times New Roman" panose="02020603050405020304" pitchFamily="18" charset="0"/>
                <a:ea typeface="宋体" panose="02010600030101010101" pitchFamily="2" charset="-122"/>
              </a:rPr>
              <a:t>500</a:t>
            </a:r>
            <a:r>
              <a:rPr lang="zh-CN" altLang="zh-CN" sz="1800" dirty="0">
                <a:effectLst/>
                <a:latin typeface="Times New Roman" panose="02020603050405020304" pitchFamily="18" charset="0"/>
                <a:ea typeface="宋体" panose="02010600030101010101" pitchFamily="2" charset="-122"/>
              </a:rPr>
              <a:t>年前完成，所以原书比公元前</a:t>
            </a:r>
            <a:r>
              <a:rPr lang="en-US" altLang="zh-CN" sz="1800" dirty="0">
                <a:effectLst/>
                <a:latin typeface="Times New Roman" panose="02020603050405020304" pitchFamily="18" charset="0"/>
                <a:ea typeface="宋体" panose="02010600030101010101" pitchFamily="2" charset="-122"/>
              </a:rPr>
              <a:t>125</a:t>
            </a:r>
            <a:r>
              <a:rPr lang="zh-CN" altLang="zh-CN" sz="1800" dirty="0">
                <a:effectLst/>
                <a:latin typeface="Times New Roman" panose="02020603050405020304" pitchFamily="18" charset="0"/>
                <a:ea typeface="宋体" panose="02010600030101010101" pitchFamily="2" charset="-122"/>
              </a:rPr>
              <a:t>年早上好多代。</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3032851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但以理是一位犹太先知，活跃在公元前</a:t>
            </a:r>
            <a:r>
              <a:rPr lang="en-US" altLang="zh-CN" sz="1800" kern="0" dirty="0">
                <a:effectLst/>
                <a:ea typeface="宋体" panose="02010600030101010101" pitchFamily="2" charset="-122"/>
                <a:cs typeface="Times New Roman" panose="02020603050405020304" pitchFamily="18" charset="0"/>
              </a:rPr>
              <a:t>605</a:t>
            </a:r>
            <a:r>
              <a:rPr lang="zh-CN" altLang="zh-CN" sz="1800" kern="0" dirty="0">
                <a:effectLst/>
                <a:ea typeface="宋体" panose="02010600030101010101" pitchFamily="2" charset="-122"/>
                <a:cs typeface="Times New Roman" panose="02020603050405020304" pitchFamily="18" charset="0"/>
              </a:rPr>
              <a:t>到至少公元前</a:t>
            </a:r>
            <a:r>
              <a:rPr lang="en-US" altLang="zh-CN" sz="1800" kern="0" dirty="0">
                <a:effectLst/>
                <a:ea typeface="宋体" panose="02010600030101010101" pitchFamily="2" charset="-122"/>
                <a:cs typeface="Times New Roman" panose="02020603050405020304" pitchFamily="18" charset="0"/>
              </a:rPr>
              <a:t>537</a:t>
            </a:r>
            <a:r>
              <a:rPr lang="zh-CN" altLang="zh-CN" sz="1800" kern="0" dirty="0">
                <a:effectLst/>
                <a:ea typeface="宋体" panose="02010600030101010101" pitchFamily="2" charset="-122"/>
                <a:cs typeface="Times New Roman" panose="02020603050405020304" pitchFamily="18" charset="0"/>
              </a:rPr>
              <a:t>年间。他年轻时就被俘虏到巴比伦，并在那儿度过了余生。上帝赐给了他惊人而又具体的启示。这些启示预言了依次统治巴勒斯坦的几大帝国。这些启示可以分为两幕。第一幕始于巴比伦王尼布甲尼撒做的一个梦，他不说梦见了什么，却要他的臣仆解梦。但以理在神的启示下，把尼布甲尼撒王的梦说了出来：</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3885795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第一幕：尼布甲尼撒王梦见大像</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但以理书</a:t>
            </a:r>
            <a:r>
              <a:rPr lang="en-US" altLang="zh-CN" sz="1800" dirty="0">
                <a:effectLst/>
                <a:latin typeface="Times New Roman" panose="02020603050405020304" pitchFamily="18" charset="0"/>
                <a:ea typeface="宋体" panose="02010600030101010101" pitchFamily="2" charset="-122"/>
              </a:rPr>
              <a:t>2:31</a:t>
            </a:r>
            <a:r>
              <a:rPr lang="zh-CN" altLang="zh-CN" sz="1800" dirty="0">
                <a:effectLst/>
                <a:latin typeface="Times New Roman" panose="02020603050405020304" pitchFamily="18" charset="0"/>
                <a:ea typeface="宋体" panose="02010600030101010101" pitchFamily="2" charset="-122"/>
              </a:rPr>
              <a:t>王啊，你梦见一个大像，……</a:t>
            </a:r>
            <a:r>
              <a:rPr lang="en-US" altLang="zh-CN" sz="1800" dirty="0">
                <a:effectLst/>
                <a:latin typeface="Times New Roman" panose="02020603050405020304" pitchFamily="18" charset="0"/>
                <a:ea typeface="宋体" panose="02010600030101010101" pitchFamily="2" charset="-122"/>
              </a:rPr>
              <a:t>32</a:t>
            </a:r>
            <a:r>
              <a:rPr lang="zh-CN" altLang="zh-CN" sz="1800" dirty="0">
                <a:effectLst/>
                <a:latin typeface="Times New Roman" panose="02020603050405020304" pitchFamily="18" charset="0"/>
                <a:ea typeface="宋体" panose="02010600030101010101" pitchFamily="2" charset="-122"/>
              </a:rPr>
              <a:t>这像的头是精金的，胸膛和膀臂是银的，肚腹和腰是铜的，</a:t>
            </a:r>
            <a:r>
              <a:rPr lang="en-US" altLang="zh-CN" sz="1800" dirty="0">
                <a:effectLst/>
                <a:latin typeface="Times New Roman" panose="02020603050405020304" pitchFamily="18" charset="0"/>
                <a:ea typeface="宋体" panose="02010600030101010101" pitchFamily="2" charset="-122"/>
              </a:rPr>
              <a:t>33</a:t>
            </a:r>
            <a:r>
              <a:rPr lang="zh-CN" altLang="zh-CN" sz="1800" dirty="0">
                <a:effectLst/>
                <a:latin typeface="Times New Roman" panose="02020603050405020304" pitchFamily="18" charset="0"/>
                <a:ea typeface="宋体" panose="02010600030101010101" pitchFamily="2" charset="-122"/>
              </a:rPr>
              <a:t>腿是铁的，脚是半铁半泥的。</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931413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接着，但以理就给王解释这个梦说：</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但以理书</a:t>
            </a:r>
            <a:r>
              <a:rPr lang="en-US" altLang="zh-CN" sz="1800" dirty="0">
                <a:effectLst/>
                <a:latin typeface="Times New Roman" panose="02020603050405020304" pitchFamily="18" charset="0"/>
                <a:ea typeface="宋体" panose="02010600030101010101" pitchFamily="2" charset="-122"/>
              </a:rPr>
              <a:t>2:37 </a:t>
            </a:r>
            <a:r>
              <a:rPr lang="zh-CN" altLang="zh-CN" sz="1800" dirty="0">
                <a:effectLst/>
                <a:latin typeface="Times New Roman" panose="02020603050405020304" pitchFamily="18" charset="0"/>
                <a:ea typeface="宋体" panose="02010600030101010101" pitchFamily="2" charset="-122"/>
              </a:rPr>
              <a:t>王啊，……你就是那金头。……</a:t>
            </a:r>
            <a:r>
              <a:rPr lang="en-US" altLang="zh-CN" sz="1800" dirty="0">
                <a:effectLst/>
                <a:latin typeface="Times New Roman" panose="02020603050405020304" pitchFamily="18" charset="0"/>
                <a:ea typeface="宋体" panose="02010600030101010101" pitchFamily="2" charset="-122"/>
              </a:rPr>
              <a:t>39</a:t>
            </a:r>
            <a:r>
              <a:rPr lang="zh-CN" altLang="zh-CN" sz="1800" dirty="0">
                <a:effectLst/>
                <a:latin typeface="Times New Roman" panose="02020603050405020304" pitchFamily="18" charset="0"/>
                <a:ea typeface="宋体" panose="02010600030101010101" pitchFamily="2" charset="-122"/>
              </a:rPr>
              <a:t>在你以后必另兴一国，不及於你；又有第三国，就是铜的，必掌管天下。</a:t>
            </a:r>
            <a:r>
              <a:rPr lang="en-US" altLang="zh-CN" sz="1800" dirty="0">
                <a:effectLst/>
                <a:latin typeface="Times New Roman" panose="02020603050405020304" pitchFamily="18" charset="0"/>
                <a:ea typeface="宋体" panose="02010600030101010101" pitchFamily="2" charset="-122"/>
              </a:rPr>
              <a:t>40</a:t>
            </a:r>
            <a:r>
              <a:rPr lang="zh-CN" altLang="zh-CN" sz="1800" dirty="0">
                <a:effectLst/>
                <a:latin typeface="Times New Roman" panose="02020603050405020304" pitchFamily="18" charset="0"/>
                <a:ea typeface="宋体" panose="02010600030101010101" pitchFamily="2" charset="-122"/>
              </a:rPr>
              <a:t>第四国，必坚壮如铁，……那国也必打碎压制列国。</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3251081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但以理预言在巴比伦之后，会有三大帝国兴起统治巴勒斯坦地区。像中的不同金属部分代表不同帝国。</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2595413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在几年之后，但以理第二次看到了关于这几个帝国的异象，这次，上帝使用了四种兽来象征四大帝国。</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248892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第二幕：但以理看见的四兽</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但以理书</a:t>
            </a:r>
            <a:r>
              <a:rPr lang="en-US" altLang="zh-CN" sz="1800" dirty="0">
                <a:effectLst/>
                <a:latin typeface="Times New Roman" panose="02020603050405020304" pitchFamily="18" charset="0"/>
                <a:ea typeface="宋体" panose="02010600030101010101" pitchFamily="2" charset="-122"/>
              </a:rPr>
              <a:t>7:3 </a:t>
            </a:r>
            <a:r>
              <a:rPr lang="zh-CN" altLang="zh-CN" sz="1800" dirty="0">
                <a:effectLst/>
                <a:latin typeface="Times New Roman" panose="02020603050405020304" pitchFamily="18" charset="0"/>
                <a:ea typeface="宋体" panose="02010600030101010101" pitchFamily="2" charset="-122"/>
              </a:rPr>
              <a:t>有四个大兽从海中上来，形状各有不同：</a:t>
            </a:r>
            <a:r>
              <a:rPr lang="en-US" altLang="zh-CN" sz="1800" dirty="0">
                <a:effectLst/>
                <a:latin typeface="Times New Roman" panose="02020603050405020304" pitchFamily="18" charset="0"/>
                <a:ea typeface="宋体" panose="02010600030101010101" pitchFamily="2" charset="-122"/>
              </a:rPr>
              <a:t>4 </a:t>
            </a:r>
            <a:r>
              <a:rPr lang="zh-CN" altLang="zh-CN" sz="1800" dirty="0">
                <a:effectLst/>
                <a:latin typeface="Times New Roman" panose="02020603050405020304" pitchFamily="18" charset="0"/>
                <a:ea typeface="宋体" panose="02010600030101010101" pitchFamily="2" charset="-122"/>
              </a:rPr>
              <a:t>头一个像狮子，有鹰的翅膀……</a:t>
            </a:r>
            <a:r>
              <a:rPr lang="en-US" altLang="zh-CN" sz="1800" dirty="0">
                <a:effectLst/>
                <a:latin typeface="Times New Roman" panose="02020603050405020304" pitchFamily="18" charset="0"/>
                <a:ea typeface="宋体" panose="02010600030101010101" pitchFamily="2" charset="-122"/>
              </a:rPr>
              <a:t>5 </a:t>
            </a:r>
            <a:r>
              <a:rPr lang="zh-CN" altLang="zh-CN" sz="1800" dirty="0">
                <a:effectLst/>
                <a:latin typeface="Times New Roman" panose="02020603050405020304" pitchFamily="18" charset="0"/>
                <a:ea typeface="宋体" panose="02010600030101010101" pitchFamily="2" charset="-122"/>
              </a:rPr>
              <a:t>又有一兽如熊，就是第二兽，旁跨而坐【挺着一边身躯】，口齿内衔著三根肋骨。……</a:t>
            </a:r>
            <a:r>
              <a:rPr lang="en-US" altLang="zh-CN" sz="1800" dirty="0">
                <a:effectLst/>
                <a:latin typeface="Times New Roman" panose="02020603050405020304" pitchFamily="18" charset="0"/>
                <a:ea typeface="宋体" panose="02010600030101010101" pitchFamily="2" charset="-122"/>
              </a:rPr>
              <a:t> 6 </a:t>
            </a:r>
            <a:r>
              <a:rPr lang="zh-CN" altLang="zh-CN" sz="1800" dirty="0">
                <a:effectLst/>
                <a:latin typeface="Times New Roman" panose="02020603050405020304" pitchFamily="18" charset="0"/>
                <a:ea typeface="宋体" panose="02010600030101010101" pitchFamily="2" charset="-122"/>
              </a:rPr>
              <a:t>……又有一兽如豹，背上有鸟的四个翅膀；这兽有四个头……</a:t>
            </a:r>
            <a:r>
              <a:rPr lang="en-US" altLang="zh-CN" sz="1800" dirty="0">
                <a:effectLst/>
                <a:latin typeface="Times New Roman" panose="02020603050405020304" pitchFamily="18" charset="0"/>
                <a:ea typeface="宋体" panose="02010600030101010101" pitchFamily="2" charset="-122"/>
              </a:rPr>
              <a:t> 7 </a:t>
            </a:r>
            <a:r>
              <a:rPr lang="zh-CN" altLang="zh-CN" sz="1800" dirty="0">
                <a:effectLst/>
                <a:latin typeface="Times New Roman" panose="02020603050405020304" pitchFamily="18" charset="0"/>
                <a:ea typeface="宋体" panose="02010600030101010101" pitchFamily="2" charset="-122"/>
              </a:rPr>
              <a:t>……第四兽……有大铁牙，吞吃嚼碎，所剩下的用脚践踏。这兽与前三兽大不相同，头有十角。</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3168011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来看看这四个兽各有什么特点？第一兽是长了鹰翅的狮子。第二兽是一头熊，它挺着一边身子，口中含着三根骨头。第三只兽是一只长着四个脑袋四个翅膀的豹子。第四只兽的特点是边用大铁牙吞吃嚼碎、边用脚践踏剩下的，而且头有十角。</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还记得第一幕中提到一个由金银铜铁构成的塑像。这四兽就分别对应塑像的四种金属。接下来我们就具体看一下每一个兽和金属具体代表什么。</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592120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第一个，金头对应四兽中的第一兽，长了鹰翅的狮子，代表巴比伦。</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1070232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狮子是巴比伦的标志。巴比伦的伊士塔尔城门就镶着狮子的图徽。巴比伦的狮子就像中国的龙一样，是王朝的标志。</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2282699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 第二个，塑像的银身对应第二兽，熊兽，代表玛代波斯帝国。根据历史，接替巴比伦的就是玛代波斯帝国，这历史事实正好应验了但以理书第八章当中的预言。</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2909941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根据历史考察，公元前</a:t>
            </a:r>
            <a:r>
              <a:rPr lang="en-US" altLang="zh-CN" sz="1800" dirty="0">
                <a:effectLst/>
                <a:latin typeface="Times New Roman" panose="02020603050405020304" pitchFamily="18" charset="0"/>
                <a:ea typeface="宋体" panose="02010600030101010101" pitchFamily="2" charset="-122"/>
              </a:rPr>
              <a:t>549</a:t>
            </a:r>
            <a:r>
              <a:rPr lang="zh-CN" altLang="zh-CN" sz="1800" dirty="0">
                <a:effectLst/>
                <a:latin typeface="Times New Roman" panose="02020603050405020304" pitchFamily="18" charset="0"/>
                <a:ea typeface="宋体" panose="02010600030101010101" pitchFamily="2" charset="-122"/>
              </a:rPr>
              <a:t>年，波斯人打败了玛代人，然后与玛代人联合，建立了一个帝国，帝国由波斯人主导，后来就称为波斯帝国。波斯帝国建立以后，随即完成了三次重大战役，</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 第一次在公元前</a:t>
            </a:r>
            <a:r>
              <a:rPr lang="en-US" altLang="zh-CN" sz="1800" dirty="0">
                <a:effectLst/>
                <a:latin typeface="Times New Roman" panose="02020603050405020304" pitchFamily="18" charset="0"/>
                <a:ea typeface="宋体" panose="02010600030101010101" pitchFamily="2" charset="-122"/>
              </a:rPr>
              <a:t>546</a:t>
            </a:r>
            <a:r>
              <a:rPr lang="zh-CN" altLang="zh-CN" sz="1800" dirty="0">
                <a:effectLst/>
                <a:latin typeface="Times New Roman" panose="02020603050405020304" pitchFamily="18" charset="0"/>
                <a:ea typeface="宋体" panose="02010600030101010101" pitchFamily="2" charset="-122"/>
              </a:rPr>
              <a:t>年攻取了包括现代土耳其的吕底亚王国，</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 第二次在公元前</a:t>
            </a:r>
            <a:r>
              <a:rPr lang="en-US" altLang="zh-CN" sz="1800" dirty="0">
                <a:effectLst/>
                <a:latin typeface="Times New Roman" panose="02020603050405020304" pitchFamily="18" charset="0"/>
                <a:ea typeface="宋体" panose="02010600030101010101" pitchFamily="2" charset="-122"/>
              </a:rPr>
              <a:t>539</a:t>
            </a:r>
            <a:r>
              <a:rPr lang="zh-CN" altLang="zh-CN" sz="1800" dirty="0">
                <a:effectLst/>
                <a:latin typeface="Times New Roman" panose="02020603050405020304" pitchFamily="18" charset="0"/>
                <a:ea typeface="宋体" panose="02010600030101010101" pitchFamily="2" charset="-122"/>
              </a:rPr>
              <a:t>年征服西北地区的巴比伦，最后从已攻占的领土向南进军，</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 第三次在公元前</a:t>
            </a:r>
            <a:r>
              <a:rPr lang="en-US" altLang="zh-CN" sz="1800" dirty="0">
                <a:effectLst/>
                <a:latin typeface="Times New Roman" panose="02020603050405020304" pitchFamily="18" charset="0"/>
                <a:ea typeface="宋体" panose="02010600030101010101" pitchFamily="2" charset="-122"/>
              </a:rPr>
              <a:t>525</a:t>
            </a:r>
            <a:r>
              <a:rPr lang="zh-CN" altLang="zh-CN" sz="1800" dirty="0">
                <a:effectLst/>
                <a:latin typeface="Times New Roman" panose="02020603050405020304" pitchFamily="18" charset="0"/>
                <a:ea typeface="宋体" panose="02010600030101010101" pitchFamily="2" charset="-122"/>
              </a:rPr>
              <a:t>年征服埃及。</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根据这些背景，大家能猜到但以理异象中的熊兽的特征分别代表什么吗？首先，熊挺起了一边的身躯，就意味着，熊兽的身躯一边高过另一边，这预言的是波斯的势力要高于玛代。而熊兽的口中含着三根骨头很可能指的是波斯打赢的三场重大战役。</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19739168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再看第三个，铜腰对应第三个兽，长着四头四翅膀的豹子，对照但以理书第八章的</a:t>
            </a:r>
            <a:r>
              <a:rPr lang="en-US" altLang="zh-CN" sz="1800" dirty="0">
                <a:effectLst/>
                <a:latin typeface="Times New Roman" panose="02020603050405020304" pitchFamily="18" charset="0"/>
                <a:ea typeface="宋体" panose="02010600030101010101" pitchFamily="2" charset="-122"/>
              </a:rPr>
              <a:t>21</a:t>
            </a:r>
            <a:r>
              <a:rPr lang="zh-CN" altLang="zh-CN" sz="1800" dirty="0">
                <a:effectLst/>
                <a:latin typeface="Times New Roman" panose="02020603050405020304" pitchFamily="18" charset="0"/>
                <a:ea typeface="宋体" panose="02010600030101010101" pitchFamily="2" charset="-122"/>
              </a:rPr>
              <a:t>节，就知道这是指希腊帝国。</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3957561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根据历史记载，公元前</a:t>
            </a:r>
            <a:r>
              <a:rPr lang="en-US" altLang="zh-CN" sz="1800" dirty="0">
                <a:effectLst/>
                <a:latin typeface="Times New Roman" panose="02020603050405020304" pitchFamily="18" charset="0"/>
                <a:ea typeface="宋体" panose="02010600030101010101" pitchFamily="2" charset="-122"/>
              </a:rPr>
              <a:t>334</a:t>
            </a:r>
            <a:r>
              <a:rPr lang="zh-CN" altLang="zh-CN" sz="1800" dirty="0">
                <a:effectLst/>
                <a:latin typeface="Times New Roman" panose="02020603050405020304" pitchFamily="18" charset="0"/>
                <a:ea typeface="宋体" panose="02010600030101010101" pitchFamily="2" charset="-122"/>
              </a:rPr>
              <a:t>年，由亚历山大大帝带领的希腊大军入侵波斯帝国，在之后的四年内，希腊就彻底攻陷了波斯。豹子天性凶残敏捷，捕猎速度快，再加上翅膀，代表更快的速度，所以这个兽预示了亚历山大大帝飞速扩张疆域。</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击）然而，在亚历山大大帝攻下东部的其余地方后不久，公元前</a:t>
            </a:r>
            <a:r>
              <a:rPr lang="en-US" altLang="zh-CN" sz="1800" dirty="0">
                <a:effectLst/>
                <a:latin typeface="Times New Roman" panose="02020603050405020304" pitchFamily="18" charset="0"/>
                <a:ea typeface="宋体" panose="02010600030101010101" pitchFamily="2" charset="-122"/>
              </a:rPr>
              <a:t>323</a:t>
            </a:r>
            <a:r>
              <a:rPr lang="zh-CN" altLang="zh-CN" sz="1800" dirty="0">
                <a:effectLst/>
                <a:latin typeface="Times New Roman" panose="02020603050405020304" pitchFamily="18" charset="0"/>
                <a:ea typeface="宋体" panose="02010600030101010101" pitchFamily="2" charset="-122"/>
              </a:rPr>
              <a:t>他突然驾崩。在很短的时间内，他庞大的帝国就一分为四，这就应验了但以理异象中豹子四个头和四个翅膀的寓意。这几个希腊王朝的统治时长也有不同，最长的统治了</a:t>
            </a:r>
            <a:r>
              <a:rPr lang="en-US" altLang="zh-CN" sz="1800" dirty="0">
                <a:effectLst/>
                <a:latin typeface="Times New Roman" panose="02020603050405020304" pitchFamily="18" charset="0"/>
                <a:ea typeface="宋体" panose="02010600030101010101" pitchFamily="2" charset="-122"/>
              </a:rPr>
              <a:t>300</a:t>
            </a:r>
            <a:r>
              <a:rPr lang="zh-CN" altLang="zh-CN" sz="1800" dirty="0">
                <a:effectLst/>
                <a:latin typeface="Times New Roman" panose="02020603050405020304" pitchFamily="18" charset="0"/>
                <a:ea typeface="宋体" panose="02010600030101010101" pitchFamily="2" charset="-122"/>
              </a:rPr>
              <a:t>年。其中持续到最后的是埃及托勒密王朝，直到公元前</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年才彻底灭亡。</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3951034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最后，塑像中的铁腿铁脚对应十角兽，代表后来取代希腊的罗马帝国。根据但以理两次的异象，我们可以总结第四帝国的三个特征：（</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两次异象都提到铁</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都具体说到它会吞没其他国家</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都包含了数字十，兽的头上长了十角，塑像中的脚暗示了十个脚趾</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34596627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正如但以理所预言的，罗马帝国的确与之前统治巴勒斯坦地区的所有帝国非常不同。</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31776794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两个异象都提到的铁。罗马帝国以武力征服和统治著称。帝国的统治可谓“铁血专制”。在罗马的统治范围内，民族众多，他们启用大量的军兵来控制罗马帝国庞大的领土。</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34373319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“大铁牙”也生动地预言了罗马侵略其它国家的凶猛样子。虽然，他们对外十分强大，所向披靡，但是罗马帝国最终还是从内部分裂了。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170652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这就应验了但以理对塑像的解释：“你既见像的脚和脚指头，一半是窑匠的泥，一半是铁，那国将来也必分开”。公元</a:t>
            </a:r>
            <a:r>
              <a:rPr lang="en-US" altLang="zh-CN" sz="1800" dirty="0">
                <a:effectLst/>
                <a:latin typeface="Times New Roman" panose="02020603050405020304" pitchFamily="18" charset="0"/>
                <a:ea typeface="宋体" panose="02010600030101010101" pitchFamily="2" charset="-122"/>
              </a:rPr>
              <a:t>395</a:t>
            </a:r>
            <a:r>
              <a:rPr lang="zh-CN" altLang="zh-CN" sz="1800" dirty="0">
                <a:effectLst/>
                <a:latin typeface="Times New Roman" panose="02020603050405020304" pitchFamily="18" charset="0"/>
                <a:ea typeface="宋体" panose="02010600030101010101" pitchFamily="2" charset="-122"/>
              </a:rPr>
              <a:t>年，罗马帝国分裂成了以罗马为首都的西罗马帝国和以君士坦丁堡为首都的东罗马帝国，但以理在几个世纪前发出的预言就应验了。</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13685689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那么塑像中的十个脚趾和兽头上的十个小角是什么意思？从但以理书第七章和启示录中，我们可以得知，这预示着末日巴勒斯坦地区的十个王，或十个政体，他们出现就意味着基督第二次再来的日子就不远了。所以但以理的异象会一直应验到末日，而这节课，我们就学到罗马帝国。以后，我们还会学习关于末日预言的部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1130552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但以理通过异象，得到上帝的启示，这让他准确预言了巴比伦之后几大帝国的情况，这肯定不是巧合的猜测。但以理准确地预言了波斯的特点，两大势力不平衡，以及三大进攻；又准确地预言了希腊的特点，飞速吞并和扩张国土，后来一分为四，还预言了后来的罗马铁腕统治，国家一分为二。这一切若没有上帝的启示，没有人能预言得如此清晰准确和细致。</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18365955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）任务一：连线题</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现在我们用</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分钟完成这道连线题：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304800"/>
            <a:r>
              <a:rPr lang="zh-CN" altLang="zh-CN" sz="1800" dirty="0">
                <a:effectLst/>
                <a:latin typeface="Times New Roman" panose="02020603050405020304" pitchFamily="18" charset="0"/>
                <a:ea typeface="宋体" panose="02010600030101010101" pitchFamily="2" charset="-122"/>
              </a:rPr>
              <a:t>巴比伦</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铜腰和豹兽</a:t>
            </a:r>
            <a:endParaRPr lang="zh-CN" altLang="zh-CN" sz="1800" dirty="0">
              <a:effectLst/>
              <a:latin typeface="Times New Roman" panose="02020603050405020304" pitchFamily="18" charset="0"/>
              <a:ea typeface="等线" panose="02010600030101010101" pitchFamily="2" charset="-122"/>
            </a:endParaRPr>
          </a:p>
          <a:p>
            <a:pPr marL="304800"/>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304800"/>
            <a:r>
              <a:rPr lang="zh-CN" altLang="zh-CN" sz="1800" dirty="0">
                <a:effectLst/>
                <a:latin typeface="Times New Roman" panose="02020603050405020304" pitchFamily="18" charset="0"/>
                <a:ea typeface="宋体" panose="02010600030101010101" pitchFamily="2" charset="-122"/>
              </a:rPr>
              <a:t>波斯</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银身和熊兽</a:t>
            </a:r>
            <a:endParaRPr lang="zh-CN" altLang="zh-CN" sz="1800" dirty="0">
              <a:effectLst/>
              <a:latin typeface="Times New Roman" panose="02020603050405020304" pitchFamily="18" charset="0"/>
              <a:ea typeface="等线" panose="02010600030101010101" pitchFamily="2" charset="-122"/>
            </a:endParaRPr>
          </a:p>
          <a:p>
            <a:pPr marL="304800"/>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304800"/>
            <a:r>
              <a:rPr lang="zh-CN" altLang="zh-CN" sz="1800" dirty="0">
                <a:effectLst/>
                <a:latin typeface="Times New Roman" panose="02020603050405020304" pitchFamily="18" charset="0"/>
                <a:ea typeface="宋体" panose="02010600030101010101" pitchFamily="2" charset="-122"/>
              </a:rPr>
              <a:t>希腊</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铁腿和十角兽</a:t>
            </a:r>
            <a:endParaRPr lang="zh-CN" altLang="zh-CN" sz="1800" dirty="0">
              <a:effectLst/>
              <a:latin typeface="Times New Roman" panose="02020603050405020304" pitchFamily="18" charset="0"/>
              <a:ea typeface="等线" panose="02010600030101010101" pitchFamily="2" charset="-122"/>
            </a:endParaRPr>
          </a:p>
          <a:p>
            <a:pPr marL="304800"/>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304800"/>
            <a:r>
              <a:rPr lang="zh-CN" altLang="zh-CN" sz="1800" dirty="0">
                <a:effectLst/>
                <a:latin typeface="Times New Roman" panose="02020603050405020304" pitchFamily="18" charset="0"/>
                <a:ea typeface="宋体" panose="02010600030101010101" pitchFamily="2" charset="-122"/>
              </a:rPr>
              <a:t>罗马</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金头和狮兽</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击）巴比伦对应的是金头和狮兽，</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击）波斯对应的是银身和熊兽</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击）希腊对应的是铜腰和豹兽</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击）罗马对应的是铁腿和十角兽</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19160163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4.</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10'</a:t>
            </a:r>
            <a:r>
              <a:rPr lang="zh-CN" altLang="zh-CN" sz="1800" b="1" dirty="0">
                <a:effectLst/>
                <a:latin typeface="Times New Roman" panose="02020603050405020304" pitchFamily="18" charset="0"/>
                <a:ea typeface="宋体" panose="02010600030101010101" pitchFamily="2" charset="-122"/>
              </a:rPr>
              <a:t>）老师讲解：但以理书的写作年代</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刚才我们讲到但以理的预言都应验了，这证明预言确实是上帝的启示。不过有人会问：“这些预言会不会是事情发生以后，由后人添加的呢？” 回答这个问题，但以理书的抄本可以帮助我们。死海古卷中发现的但以理书抄本是公元前</a:t>
            </a:r>
            <a:r>
              <a:rPr lang="en-US" altLang="zh-CN" sz="1800" dirty="0">
                <a:effectLst/>
                <a:latin typeface="Times New Roman" panose="02020603050405020304" pitchFamily="18" charset="0"/>
                <a:ea typeface="宋体" panose="02010600030101010101" pitchFamily="2" charset="-122"/>
              </a:rPr>
              <a:t>125</a:t>
            </a:r>
            <a:r>
              <a:rPr lang="zh-CN" altLang="zh-CN" sz="1800" dirty="0">
                <a:effectLst/>
                <a:latin typeface="Times New Roman" panose="02020603050405020304" pitchFamily="18" charset="0"/>
                <a:ea typeface="宋体" panose="02010600030101010101" pitchFamily="2" charset="-122"/>
              </a:rPr>
              <a:t>年抄写的，原书一定要比抄本早，至少会早上几代人的时间。</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6548895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罗马帝国要到公元前</a:t>
            </a:r>
            <a:r>
              <a:rPr lang="en-US" altLang="zh-CN" sz="1800" dirty="0">
                <a:effectLst/>
                <a:latin typeface="Times New Roman" panose="02020603050405020304" pitchFamily="18" charset="0"/>
                <a:ea typeface="宋体" panose="02010600030101010101" pitchFamily="2" charset="-122"/>
              </a:rPr>
              <a:t>66</a:t>
            </a:r>
            <a:r>
              <a:rPr lang="zh-CN" altLang="zh-CN" sz="1800" dirty="0">
                <a:effectLst/>
                <a:latin typeface="Times New Roman" panose="02020603050405020304" pitchFamily="18" charset="0"/>
                <a:ea typeface="宋体" panose="02010600030101010101" pitchFamily="2" charset="-122"/>
              </a:rPr>
              <a:t>年才开始统治巴勒斯坦，开始应验但以理对第四帝国的预言。看右图，在公元前</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年的时候，罗马人还没有占领巴勒斯坦地区，这也就是说，从预言发出到抄本抄写完成，预言都还没有应验。所以但以理书的预言绝对不是事情发生以后编写的。还有另一个证据，我们要看但以理书的语言风格。</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31137126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语言风格有助于我们判断但以理书的成书年代。比如这两段经文都是罗马书一章</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节，但不同年代，语言风格就不同。现在大家一起来读出这两段经文，感受一下不同的语言风格。</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自创世以來、上帝之永能神性、即所莫见者、已明见矣、乃由所造之物而知之、致人末由推诿。 （罗马书</a:t>
            </a:r>
            <a:r>
              <a:rPr lang="en-US" altLang="zh-CN" sz="1800" dirty="0">
                <a:effectLst/>
                <a:latin typeface="Times New Roman" panose="02020603050405020304" pitchFamily="18" charset="0"/>
                <a:ea typeface="宋体" panose="02010600030101010101" pitchFamily="2" charset="-122"/>
              </a:rPr>
              <a:t>1:20 </a:t>
            </a:r>
            <a:r>
              <a:rPr lang="zh-CN" altLang="zh-CN" sz="1800" dirty="0">
                <a:effectLst/>
                <a:latin typeface="Times New Roman" panose="02020603050405020304" pitchFamily="18" charset="0"/>
                <a:ea typeface="宋体" panose="02010600030101010101" pitchFamily="2" charset="-122"/>
              </a:rPr>
              <a:t>文理译本</a:t>
            </a:r>
            <a:r>
              <a:rPr lang="en-US" altLang="zh-CN" sz="1800" dirty="0">
                <a:effectLst/>
                <a:latin typeface="Times New Roman" panose="02020603050405020304" pitchFamily="18" charset="0"/>
                <a:ea typeface="宋体" panose="02010600030101010101" pitchFamily="2" charset="-122"/>
              </a:rPr>
              <a:t> 1919</a:t>
            </a:r>
            <a:r>
              <a:rPr lang="zh-CN" altLang="zh-CN" sz="1800" dirty="0">
                <a:effectLst/>
                <a:latin typeface="Times New Roman" panose="02020603050405020304" pitchFamily="18" charset="0"/>
                <a:ea typeface="宋体" panose="02010600030101010101" pitchFamily="2" charset="-122"/>
              </a:rPr>
              <a:t>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其实自从创世以来，神那看不见的事，就如他永恒的大能和神性，都是看得见的，就是从他所造的万物中可以领悟，叫人没有办法推诿。</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a:t>
            </a:r>
            <a:r>
              <a:rPr lang="zh-CN" altLang="zh-CN" sz="1800" dirty="0">
                <a:effectLst/>
                <a:latin typeface="Times New Roman" panose="02020603050405020304" pitchFamily="18" charset="0"/>
                <a:ea typeface="宋体" panose="02010600030101010101" pitchFamily="2" charset="-122"/>
              </a:rPr>
              <a:t>罗马书</a:t>
            </a:r>
            <a:r>
              <a:rPr lang="en-US" altLang="zh-CN" sz="1800" dirty="0">
                <a:effectLst/>
                <a:latin typeface="Times New Roman" panose="02020603050405020304" pitchFamily="18" charset="0"/>
                <a:ea typeface="宋体" panose="02010600030101010101" pitchFamily="2" charset="-122"/>
              </a:rPr>
              <a:t>1:20 </a:t>
            </a:r>
            <a:r>
              <a:rPr lang="zh-CN" altLang="zh-CN" sz="1800" dirty="0">
                <a:effectLst/>
                <a:latin typeface="Times New Roman" panose="02020603050405020304" pitchFamily="18" charset="0"/>
                <a:ea typeface="宋体" panose="02010600030101010101" pitchFamily="2" charset="-122"/>
              </a:rPr>
              <a:t>新译本</a:t>
            </a:r>
            <a:r>
              <a:rPr lang="en-US" altLang="zh-CN" sz="1800" dirty="0">
                <a:effectLst/>
                <a:latin typeface="Times New Roman" panose="02020603050405020304" pitchFamily="18" charset="0"/>
                <a:ea typeface="宋体" panose="02010600030101010101" pitchFamily="2" charset="-122"/>
              </a:rPr>
              <a:t> 1972</a:t>
            </a:r>
            <a:r>
              <a:rPr lang="zh-CN" altLang="zh-CN" sz="1800" dirty="0">
                <a:effectLst/>
                <a:latin typeface="Times New Roman" panose="02020603050405020304" pitchFamily="18" charset="0"/>
                <a:ea typeface="宋体" panose="02010600030101010101" pitchFamily="2" charset="-122"/>
              </a:rPr>
              <a:t>年</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21843283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但以理生活在公元前六世纪的巴比伦，少年时期就接受巴比伦教育，中年服侍巴比伦王，老年服侍波斯王。而但以理书的语言风格的确符合一位生活在公元前六世纪巴比伦的犹太官员。</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14117835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但以理书的语言由希伯来文和亚兰文组成，亚兰文也就是当地的通用语，但以理书前后是希伯来文，中间有一共</a:t>
            </a:r>
            <a:r>
              <a:rPr lang="en-US" altLang="zh-CN" sz="1800" dirty="0">
                <a:effectLst/>
                <a:latin typeface="Times New Roman" panose="02020603050405020304" pitchFamily="18" charset="0"/>
                <a:ea typeface="宋体" panose="02010600030101010101" pitchFamily="2" charset="-122"/>
              </a:rPr>
              <a:t>200</a:t>
            </a:r>
            <a:r>
              <a:rPr lang="zh-CN" altLang="zh-CN" sz="1800" dirty="0">
                <a:effectLst/>
                <a:latin typeface="Times New Roman" panose="02020603050405020304" pitchFamily="18" charset="0"/>
                <a:ea typeface="宋体" panose="02010600030101010101" pitchFamily="2" charset="-122"/>
              </a:rPr>
              <a:t>节的经文是用亚兰文书写的。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3810016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这种双语书写的特色也出现在以斯拉记中，以斯拉记有两部分是用亚兰文写的，这两部分的亚兰文加起来，一共</a:t>
            </a:r>
            <a:r>
              <a:rPr lang="en-US" altLang="zh-CN" sz="1800" dirty="0">
                <a:effectLst/>
                <a:latin typeface="Times New Roman" panose="02020603050405020304" pitchFamily="18" charset="0"/>
                <a:ea typeface="宋体" panose="02010600030101010101" pitchFamily="2" charset="-122"/>
              </a:rPr>
              <a:t>67</a:t>
            </a:r>
            <a:r>
              <a:rPr lang="zh-CN" altLang="zh-CN" sz="1800" dirty="0">
                <a:effectLst/>
                <a:latin typeface="Times New Roman" panose="02020603050405020304" pitchFamily="18" charset="0"/>
                <a:ea typeface="宋体" panose="02010600030101010101" pitchFamily="2" charset="-122"/>
              </a:rPr>
              <a:t>节。他们为什么这样写呢？</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31107449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两卷书的作者生活在以色列被掳到巴比伦之后的流亡时期，他们在帝国的都城做官，虽然他们的母语是希伯来语，然而工作语言都是当时通用的亚兰语，所以他们笔下的双语作品十分符合他们在那个独特历史时期的身份和当地的情况。这有点类似现代新加坡的官员都熟悉英文和国语的双语写作。</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32970056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对比不同时代的希伯来文，学者发现但以理书的希伯来文风格很像其它旧约晚期的经卷，如以西结书、以斯拉记、尼西米记、哈该书、撒迦利亚书等。这些作者使用的希伯来文，与更晚的犹太文献，如写于公元前二世纪的《便西拉智训》非常不同。</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28202645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同样，对比历史上的亚兰文文献，但以理书的亚兰文也更接近于公元前</a:t>
            </a:r>
            <a:r>
              <a:rPr lang="en-US" altLang="zh-CN" sz="1800" dirty="0">
                <a:effectLst/>
                <a:latin typeface="Times New Roman" panose="02020603050405020304" pitchFamily="18" charset="0"/>
                <a:ea typeface="宋体" panose="02010600030101010101" pitchFamily="2" charset="-122"/>
              </a:rPr>
              <a:t>7-4</a:t>
            </a:r>
            <a:r>
              <a:rPr lang="zh-CN" altLang="zh-CN" sz="1800" dirty="0">
                <a:effectLst/>
                <a:latin typeface="Times New Roman" panose="02020603050405020304" pitchFamily="18" charset="0"/>
                <a:ea typeface="宋体" panose="02010600030101010101" pitchFamily="2" charset="-122"/>
              </a:rPr>
              <a:t>世纪的文风，它的风格更接近于写于公元前</a:t>
            </a:r>
            <a:r>
              <a:rPr lang="en-US" altLang="zh-CN" sz="1800" dirty="0">
                <a:effectLst/>
                <a:latin typeface="Times New Roman" panose="02020603050405020304" pitchFamily="18" charset="0"/>
                <a:ea typeface="宋体" panose="02010600030101010101" pitchFamily="2" charset="-122"/>
              </a:rPr>
              <a:t>427</a:t>
            </a:r>
            <a:r>
              <a:rPr lang="zh-CN" altLang="zh-CN" sz="1800" dirty="0">
                <a:effectLst/>
                <a:latin typeface="Times New Roman" panose="02020603050405020304" pitchFamily="18" charset="0"/>
                <a:ea typeface="宋体" panose="02010600030101010101" pitchFamily="2" charset="-122"/>
              </a:rPr>
              <a:t>年象岛古卷中的亚兰语，但并不像公元</a:t>
            </a:r>
            <a:r>
              <a:rPr lang="en-US" altLang="zh-CN" sz="1800" dirty="0">
                <a:effectLst/>
                <a:latin typeface="Times New Roman" panose="02020603050405020304" pitchFamily="18" charset="0"/>
                <a:ea typeface="宋体" panose="02010600030101010101" pitchFamily="2" charset="-122"/>
              </a:rPr>
              <a:t>132-136</a:t>
            </a:r>
            <a:r>
              <a:rPr lang="zh-CN" altLang="zh-CN" sz="1800" dirty="0">
                <a:effectLst/>
                <a:latin typeface="Times New Roman" panose="02020603050405020304" pitchFamily="18" charset="0"/>
                <a:ea typeface="宋体" panose="02010600030101010101" pitchFamily="2" charset="-122"/>
              </a:rPr>
              <a:t>年的亚兰文书信。</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33987197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另一个有趣的现象是，但以理书中还有十五个波斯词，多是政府专用词，刚好符合但以理服务波斯帝国的经历。这也说明但以理书的写作早于公元前</a:t>
            </a:r>
            <a:r>
              <a:rPr lang="en-US" altLang="zh-CN" sz="1800" dirty="0">
                <a:effectLst/>
                <a:latin typeface="Times New Roman" panose="02020603050405020304" pitchFamily="18" charset="0"/>
                <a:ea typeface="宋体" panose="02010600030101010101" pitchFamily="2" charset="-122"/>
              </a:rPr>
              <a:t>334</a:t>
            </a:r>
            <a:r>
              <a:rPr lang="zh-CN" altLang="zh-CN" sz="1800" dirty="0">
                <a:effectLst/>
                <a:latin typeface="Times New Roman" panose="02020603050405020304" pitchFamily="18" charset="0"/>
                <a:ea typeface="宋体" panose="02010600030101010101" pitchFamily="2" charset="-122"/>
              </a:rPr>
              <a:t>年，在希腊攻占巴勒斯坦之前。亚历山大大帝统治巴勒斯坦地区之后，这些波斯政府专用词汇很快就被淘汰了。甚至在旧约圣经的希腊文译本中，但以理书中的几个波斯词都译错了，因为这些词已经被遗忘了。希腊人统治巴勒斯坦之后，犹太人的语言借用的希腊词汇越来越多，但是但以理书中的希腊词汇屈指可数。主流的否认圣经真实性的学者，认为但以理书是在公元前</a:t>
            </a:r>
            <a:r>
              <a:rPr lang="en-US" altLang="zh-CN" sz="1800" dirty="0">
                <a:effectLst/>
                <a:latin typeface="Times New Roman" panose="02020603050405020304" pitchFamily="18" charset="0"/>
                <a:ea typeface="宋体" panose="02010600030101010101" pitchFamily="2" charset="-122"/>
              </a:rPr>
              <a:t>165</a:t>
            </a:r>
            <a:r>
              <a:rPr lang="zh-CN" altLang="zh-CN" sz="1800" dirty="0">
                <a:effectLst/>
                <a:latin typeface="Times New Roman" panose="02020603050405020304" pitchFamily="18" charset="0"/>
                <a:ea typeface="宋体" panose="02010600030101010101" pitchFamily="2" charset="-122"/>
              </a:rPr>
              <a:t>年之后才完成的。如果但以理书是在公元前</a:t>
            </a:r>
            <a:r>
              <a:rPr lang="en-US" altLang="zh-CN" sz="1800" dirty="0">
                <a:effectLst/>
                <a:latin typeface="Times New Roman" panose="02020603050405020304" pitchFamily="18" charset="0"/>
                <a:ea typeface="宋体" panose="02010600030101010101" pitchFamily="2" charset="-122"/>
              </a:rPr>
              <a:t>165</a:t>
            </a:r>
            <a:r>
              <a:rPr lang="zh-CN" altLang="zh-CN" sz="1800" dirty="0">
                <a:effectLst/>
                <a:latin typeface="Times New Roman" panose="02020603050405020304" pitchFamily="18" charset="0"/>
                <a:ea typeface="宋体" panose="02010600030101010101" pitchFamily="2" charset="-122"/>
              </a:rPr>
              <a:t>年之后写的，那么就会像当时的其它犹太文字一样充斥着希腊用语。</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10737699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这个现象就好比</a:t>
            </a:r>
            <a:r>
              <a:rPr lang="en-US" altLang="zh-CN" sz="1800" kern="0" dirty="0">
                <a:effectLst/>
                <a:ea typeface="宋体" panose="02010600030101010101" pitchFamily="2" charset="-122"/>
                <a:cs typeface="Times New Roman" panose="02020603050405020304" pitchFamily="18" charset="0"/>
              </a:rPr>
              <a:t>19</a:t>
            </a:r>
            <a:r>
              <a:rPr lang="zh-CN" altLang="zh-CN" sz="1800" kern="0" dirty="0">
                <a:effectLst/>
                <a:ea typeface="宋体" panose="02010600030101010101" pitchFamily="2" charset="-122"/>
                <a:cs typeface="Times New Roman" panose="02020603050405020304" pitchFamily="18" charset="0"/>
              </a:rPr>
              <a:t>世纪中期之前的中文很少有外来词，但之后就出现许多如沙发（</a:t>
            </a:r>
            <a:r>
              <a:rPr lang="en-US" altLang="zh-CN" sz="1800" kern="0" dirty="0">
                <a:effectLst/>
                <a:ea typeface="宋体" panose="02010600030101010101" pitchFamily="2" charset="-122"/>
                <a:cs typeface="Times New Roman" panose="02020603050405020304" pitchFamily="18" charset="0"/>
              </a:rPr>
              <a:t>sofa</a:t>
            </a:r>
            <a:r>
              <a:rPr lang="zh-CN" altLang="zh-CN" sz="1800" kern="0" dirty="0">
                <a:effectLst/>
                <a:ea typeface="宋体" panose="02010600030101010101" pitchFamily="2" charset="-122"/>
                <a:cs typeface="Times New Roman" panose="02020603050405020304" pitchFamily="18" charset="0"/>
              </a:rPr>
              <a:t>）、咖啡（</a:t>
            </a:r>
            <a:r>
              <a:rPr lang="en-US" altLang="zh-CN" sz="1800" kern="0" dirty="0">
                <a:effectLst/>
                <a:ea typeface="宋体" panose="02010600030101010101" pitchFamily="2" charset="-122"/>
                <a:cs typeface="Times New Roman" panose="02020603050405020304" pitchFamily="18" charset="0"/>
              </a:rPr>
              <a:t>coffee</a:t>
            </a:r>
            <a:r>
              <a:rPr lang="zh-CN" altLang="zh-CN" sz="1800" kern="0" dirty="0">
                <a:effectLst/>
                <a:ea typeface="宋体" panose="02010600030101010101" pitchFamily="2" charset="-122"/>
                <a:cs typeface="Times New Roman" panose="02020603050405020304" pitchFamily="18" charset="0"/>
              </a:rPr>
              <a:t>）、卡片（</a:t>
            </a:r>
            <a:r>
              <a:rPr lang="en-US" altLang="zh-CN" sz="1800" kern="0" dirty="0">
                <a:effectLst/>
                <a:ea typeface="宋体" panose="02010600030101010101" pitchFamily="2" charset="-122"/>
                <a:cs typeface="Times New Roman" panose="02020603050405020304" pitchFamily="18" charset="0"/>
              </a:rPr>
              <a:t>card</a:t>
            </a:r>
            <a:r>
              <a:rPr lang="zh-CN" altLang="zh-CN" sz="1800" kern="0" dirty="0">
                <a:effectLst/>
                <a:ea typeface="宋体" panose="02010600030101010101" pitchFamily="2" charset="-122"/>
                <a:cs typeface="Times New Roman" panose="02020603050405020304" pitchFamily="18" charset="0"/>
              </a:rPr>
              <a:t>）、基因（</a:t>
            </a:r>
            <a:r>
              <a:rPr lang="en-US" altLang="zh-CN" sz="1800" kern="0" dirty="0">
                <a:effectLst/>
                <a:ea typeface="宋体" panose="02010600030101010101" pitchFamily="2" charset="-122"/>
                <a:cs typeface="Times New Roman" panose="02020603050405020304" pitchFamily="18" charset="0"/>
              </a:rPr>
              <a:t>gene</a:t>
            </a:r>
            <a:r>
              <a:rPr lang="zh-CN" altLang="zh-CN" sz="1800" kern="0" dirty="0">
                <a:effectLst/>
                <a:ea typeface="宋体" panose="02010600030101010101" pitchFamily="2" charset="-122"/>
                <a:cs typeface="Times New Roman" panose="02020603050405020304" pitchFamily="18" charset="0"/>
              </a:rPr>
              <a:t>）这样的词，通过这些外来词的比例就可以判断一本中文书的写作年代。同样，但以理书只有两个或最多三个希腊词也能够说明它是写于公元前</a:t>
            </a:r>
            <a:r>
              <a:rPr lang="en-US" altLang="zh-CN" sz="1800" kern="0" dirty="0">
                <a:effectLst/>
                <a:ea typeface="宋体" panose="02010600030101010101" pitchFamily="2" charset="-122"/>
                <a:cs typeface="Times New Roman" panose="02020603050405020304" pitchFamily="18" charset="0"/>
              </a:rPr>
              <a:t>300</a:t>
            </a:r>
            <a:r>
              <a:rPr lang="zh-CN" altLang="zh-CN" sz="1800" kern="0" dirty="0">
                <a:effectLst/>
                <a:ea typeface="宋体" panose="02010600030101010101" pitchFamily="2" charset="-122"/>
                <a:cs typeface="Times New Roman" panose="02020603050405020304" pitchFamily="18" charset="0"/>
              </a:rPr>
              <a:t>年被希腊统治之前。</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19790712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）任务二：判断题 （对的打勾，错的打叉）</a:t>
            </a:r>
            <a:r>
              <a:rPr lang="zh-CN" altLang="zh-CN" sz="1800" dirty="0">
                <a:effectLst/>
                <a:latin typeface="Times New Roman" panose="02020603050405020304" pitchFamily="18" charset="0"/>
                <a:ea typeface="宋体" panose="02010600030101010101" pitchFamily="2" charset="-122"/>
              </a:rPr>
              <a:t>现在我们用</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分钟完成三道判断题：</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但以理书中的预言都是后来的人根据历史事件编写的。（</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 </a:t>
            </a:r>
            <a:r>
              <a:rPr lang="en-US" altLang="zh-CN" sz="1800" dirty="0">
                <a:effectLst/>
                <a:latin typeface="宋体" panose="02010600030101010101" pitchFamily="2" charset="-122"/>
                <a:ea typeface="宋体" panose="02010600030101010101" pitchFamily="2" charset="-122"/>
                <a:sym typeface="Wingdings" panose="05000000000000000000" pitchFamily="2" charset="2"/>
              </a:rPr>
              <a:t></a:t>
            </a:r>
            <a:r>
              <a:rPr lang="en-US" altLang="zh-CN" sz="1800" dirty="0">
                <a:effectLst/>
                <a:latin typeface="宋体" panose="02010600030101010101" pitchFamily="2" charset="-122"/>
                <a:ea typeface="等线"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但以理书最早的抄本年代，比当中的预言应验要早许多。（</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en-US" altLang="zh-CN" sz="1800" dirty="0">
                <a:effectLst/>
                <a:latin typeface="宋体" panose="02010600030101010101" pitchFamily="2" charset="-122"/>
                <a:ea typeface="宋体" panose="02010600030101010101" pitchFamily="2" charset="-122"/>
                <a:sym typeface="Wingdings" panose="05000000000000000000" pitchFamily="2" charset="2"/>
              </a:rPr>
              <a:t></a:t>
            </a:r>
            <a:r>
              <a:rPr lang="en-US" altLang="zh-CN" sz="1800" dirty="0">
                <a:effectLst/>
                <a:latin typeface="宋体" panose="02010600030101010101" pitchFamily="2" charset="-122"/>
                <a:ea typeface="等线"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3. </a:t>
            </a:r>
            <a:r>
              <a:rPr lang="zh-CN" altLang="zh-CN" sz="1800" dirty="0">
                <a:effectLst/>
                <a:latin typeface="Times New Roman" panose="02020603050405020304" pitchFamily="18" charset="0"/>
                <a:ea typeface="宋体" panose="02010600030101010101" pitchFamily="2" charset="-122"/>
              </a:rPr>
              <a:t>但以理书只用了希伯来文一种文字写成。（</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en-US" altLang="zh-CN" sz="1800" dirty="0">
                <a:effectLst/>
                <a:latin typeface="宋体" panose="02010600030101010101" pitchFamily="2" charset="-122"/>
                <a:ea typeface="宋体" panose="02010600030101010101" pitchFamily="2" charset="-122"/>
                <a:sym typeface="Wingdings" panose="05000000000000000000" pitchFamily="2" charset="2"/>
              </a:rPr>
              <a:t></a:t>
            </a:r>
            <a:r>
              <a:rPr lang="en-US" altLang="zh-CN" sz="1800" dirty="0">
                <a:effectLst/>
                <a:latin typeface="宋体" panose="02010600030101010101" pitchFamily="2" charset="-122"/>
                <a:ea typeface="等线"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击）是错的。但以理书的预言都是上帝所启示的，预言发出后才发生，绝不是后人编写的。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击）是对的。我们看过现存最早的抄本出现的时候，罗马帝国还没开始统治巴勒斯坦。</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击）是错的。但以理书除了使用希伯来文还是用了亚兰文，因为亚兰文是第六世纪巴比伦的通用语言。</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84411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）老师总结</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但以理在巴比伦帝国的鼎盛时期（公元前约</a:t>
            </a:r>
            <a:r>
              <a:rPr lang="en-US" altLang="zh-CN" sz="1800" dirty="0">
                <a:effectLst/>
                <a:latin typeface="Times New Roman" panose="02020603050405020304" pitchFamily="18" charset="0"/>
                <a:ea typeface="宋体" panose="02010600030101010101" pitchFamily="2" charset="-122"/>
              </a:rPr>
              <a:t>550</a:t>
            </a:r>
            <a:r>
              <a:rPr lang="zh-CN" altLang="zh-CN" sz="1800" dirty="0">
                <a:effectLst/>
                <a:latin typeface="Times New Roman" panose="02020603050405020304" pitchFamily="18" charset="0"/>
                <a:ea typeface="宋体" panose="02010600030101010101" pitchFamily="2" charset="-122"/>
              </a:rPr>
              <a:t>年前）写下了这个异象，历史已经证实他是对的。对于统治以色列的帝国，他的预言非常具体——先是巴比伦，然后是波斯，再是希腊，最后是罗马——这些预言都具体地一一应验了。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人即便能侥幸猜对波斯会打败巴比伦，但不可能猜到希腊会取代波斯，因为在但以理时代的希腊只是一群遥远的弱小城邦，根本没有能力控制中东。希腊人将要统治以色列和整个中东的预言绝对超过了人类的预见！同样，预言罗马帝国接下来会崛起更是不可思议，在但以理的时代，居住在巴比伦和巴勒斯坦地区的人都没有听说过罗马。</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5161729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这些帝国的顺序对于我们来讲，不过是古老的历史；但在但以理时代却是不可预测的未来。这有点类似于有人在</a:t>
            </a:r>
            <a:r>
              <a:rPr lang="en-US" altLang="zh-CN" sz="1800" kern="0" dirty="0">
                <a:effectLst/>
                <a:ea typeface="宋体" panose="02010600030101010101" pitchFamily="2" charset="-122"/>
                <a:cs typeface="Times New Roman" panose="02020603050405020304" pitchFamily="18" charset="0"/>
              </a:rPr>
              <a:t>1400</a:t>
            </a:r>
            <a:r>
              <a:rPr lang="zh-CN" altLang="zh-CN" sz="1800" kern="0" dirty="0">
                <a:effectLst/>
                <a:ea typeface="宋体" panose="02010600030101010101" pitchFamily="2" charset="-122"/>
                <a:cs typeface="Times New Roman" panose="02020603050405020304" pitchFamily="18" charset="0"/>
              </a:rPr>
              <a:t>年预言西班牙帝国、大英帝国、美国和苏联将在接下来的六百年里兴起。但在</a:t>
            </a:r>
            <a:r>
              <a:rPr lang="en-US" altLang="zh-CN" sz="1800" kern="0" dirty="0">
                <a:effectLst/>
                <a:ea typeface="宋体" panose="02010600030101010101" pitchFamily="2" charset="-122"/>
                <a:cs typeface="Times New Roman" panose="02020603050405020304" pitchFamily="18" charset="0"/>
              </a:rPr>
              <a:t>1400</a:t>
            </a:r>
            <a:r>
              <a:rPr lang="zh-CN" altLang="zh-CN" sz="1800" kern="0" dirty="0">
                <a:effectLst/>
                <a:ea typeface="宋体" panose="02010600030101010101" pitchFamily="2" charset="-122"/>
                <a:cs typeface="Times New Roman" panose="02020603050405020304" pitchFamily="18" charset="0"/>
              </a:rPr>
              <a:t>年，谁能想到这些呢？这又好像有人今天告诉你，到</a:t>
            </a:r>
            <a:r>
              <a:rPr lang="en-US" altLang="zh-CN" sz="1800" kern="0" dirty="0">
                <a:effectLst/>
                <a:ea typeface="宋体" panose="02010600030101010101" pitchFamily="2" charset="-122"/>
                <a:cs typeface="Times New Roman" panose="02020603050405020304" pitchFamily="18" charset="0"/>
              </a:rPr>
              <a:t>2600</a:t>
            </a:r>
            <a:r>
              <a:rPr lang="zh-CN" altLang="zh-CN" sz="1800" kern="0" dirty="0">
                <a:effectLst/>
                <a:ea typeface="宋体" panose="02010600030101010101" pitchFamily="2" charset="-122"/>
                <a:cs typeface="Times New Roman" panose="02020603050405020304" pitchFamily="18" charset="0"/>
              </a:rPr>
              <a:t>年，中东将由泰国统治，大家一定会说这人口出狂言。人们连明年会发生什么事都不能确切知道，更不用说后面几个世纪了。</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27300797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可见，但以理能准确地预言未来，的确是因为他受了上帝的启示。那位能够预言未来的上帝一定是掌控未来的神。他才是独一真神，并且那本准确预言未来的书——圣经，就是由他启示而写成的。</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18012843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上帝在圣经中也预言了全人类的将来的两种结局——天堂或地狱。掌管未来的上帝在圣经上清楚地说，我们还活在世上的时候，如果信靠他，信靠他的话语，让耶稣基督作我们生命的主，拯救我们离弃罪恶，我们将来就会去到天堂。但是，如果我们把上帝的话语不当一回事，那么当审判突然临到时，我们将无处躲藏，将永远被撇弃在地狱火湖里了。同学们，趁着现在还有机会，让我们来信靠他，敬畏他，过敬虔的生活。</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5137227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祷告结束。</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26573610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附录一</a:t>
            </a:r>
            <a:r>
              <a:rPr lang="zh-CN" altLang="zh-CN" sz="1800" b="1" dirty="0">
                <a:effectLst/>
                <a:latin typeface="Times New Roman" panose="02020603050405020304" pitchFamily="18" charset="0"/>
                <a:ea typeface="宋体" panose="02010600030101010101" pitchFamily="2" charset="-122"/>
              </a:rPr>
              <a:t>：巴比伦永久荒废的预言</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先知以西结发出预言的时候，正远离家乡，流亡在当时中东最大的帝国之都——巴比伦。下面我们就要学习圣经对巴比伦的预言。</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11721092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1.1.</a:t>
            </a:r>
            <a:r>
              <a:rPr lang="zh-CN" altLang="zh-CN" sz="1800" b="1" dirty="0">
                <a:effectLst/>
                <a:latin typeface="Times New Roman" panose="02020603050405020304" pitchFamily="18" charset="0"/>
                <a:ea typeface="宋体" panose="02010600030101010101" pitchFamily="2" charset="-122"/>
              </a:rPr>
              <a:t>巴比伦的历史背景</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古巴比伦坐落在美索不达米亚的幼发拉底河下游，也就是今天的伊拉克。这座城市历史悠久，至少建立于公元前</a:t>
            </a:r>
            <a:r>
              <a:rPr lang="en-US" altLang="zh-CN" sz="1800" dirty="0">
                <a:effectLst/>
                <a:latin typeface="Times New Roman" panose="02020603050405020304" pitchFamily="18" charset="0"/>
                <a:ea typeface="宋体" panose="02010600030101010101" pitchFamily="2" charset="-122"/>
              </a:rPr>
              <a:t>1800</a:t>
            </a:r>
            <a:r>
              <a:rPr lang="zh-CN" altLang="zh-CN" sz="1800" dirty="0">
                <a:effectLst/>
                <a:latin typeface="Times New Roman" panose="02020603050405020304" pitchFamily="18" charset="0"/>
                <a:ea typeface="宋体" panose="02010600030101010101" pitchFamily="2" charset="-122"/>
              </a:rPr>
              <a:t>年前，可以追溯到接近亚伯拉罕的时代。到了以西结的时代，也就是公元前</a:t>
            </a:r>
            <a:r>
              <a:rPr lang="en-US" altLang="zh-CN" sz="1800" dirty="0">
                <a:effectLst/>
                <a:latin typeface="Times New Roman" panose="02020603050405020304" pitchFamily="18" charset="0"/>
                <a:ea typeface="宋体" panose="02010600030101010101" pitchFamily="2" charset="-122"/>
              </a:rPr>
              <a:t>580</a:t>
            </a:r>
            <a:r>
              <a:rPr lang="zh-CN" altLang="zh-CN" sz="1800" dirty="0">
                <a:effectLst/>
                <a:latin typeface="Times New Roman" panose="02020603050405020304" pitchFamily="18" charset="0"/>
                <a:ea typeface="宋体" panose="02010600030101010101" pitchFamily="2" charset="-122"/>
              </a:rPr>
              <a:t>年左右，尼布甲尼撒王攻下整片两河流域，建立了新巴比伦帝国。</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29127433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尼布甲尼撒王算得上英明，那些像但以理一样有智慧有才华的年轻人都得到了王的重用。</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4800992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在他的治理下，巴比伦城进入鼎盛时期，他利用整个帝国的资源，把巴比伦城扩建成了一座横跨幼发拉底河的宏伟城市。</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42755135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我们常说的古代七大奇观，其中一大奇观就是著名的巴比伦空中花园，这是在城中的平原上建起的一座树木繁茂的小山。据说因为来自米甸（也就是今天的伊朗）的皇后怀念故乡的山，尼布甲尼撒王为了取悦她，就建造了这座像山一样的空中花园。</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19362132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这时巴比伦城很可能已经是世界上最大、最繁华的城市，又是一个庞大帝国的都城，城中人口多达</a:t>
            </a:r>
            <a:r>
              <a:rPr lang="en-US" altLang="zh-CN" sz="1800" dirty="0">
                <a:effectLst/>
                <a:latin typeface="Times New Roman" panose="02020603050405020304" pitchFamily="18" charset="0"/>
                <a:ea typeface="宋体" panose="02010600030101010101" pitchFamily="2" charset="-122"/>
              </a:rPr>
              <a:t>40</a:t>
            </a:r>
            <a:r>
              <a:rPr lang="zh-CN" altLang="zh-CN" sz="1800" dirty="0">
                <a:effectLst/>
                <a:latin typeface="Times New Roman" panose="02020603050405020304" pitchFamily="18" charset="0"/>
                <a:ea typeface="宋体" panose="02010600030101010101" pitchFamily="2" charset="-122"/>
              </a:rPr>
              <a:t>万，对比当时的中国，西周末年，全中国人口才一千万。此时到了尼布甲尼撒王作王时，巴比伦已经存在了一千两百多年，这座城市有着永远辉煌下去的势头。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35643045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然而，谁会想到，上帝却通过两位先知的口，宣布了巴比伦将永久荒废。上帝预知未来，也掌管未来，他的话语一出，巴比伦就注定早晚会成为荒地。</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10453365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1.2.</a:t>
            </a:r>
            <a:r>
              <a:rPr lang="zh-CN" altLang="zh-CN" sz="1800" b="1" dirty="0">
                <a:effectLst/>
                <a:latin typeface="Times New Roman" panose="02020603050405020304" pitchFamily="18" charset="0"/>
                <a:ea typeface="宋体" panose="02010600030101010101" pitchFamily="2" charset="-122"/>
              </a:rPr>
              <a:t>巴比伦预言的经文</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公元前</a:t>
            </a:r>
            <a:r>
              <a:rPr lang="en-US" altLang="zh-CN" sz="1800" dirty="0">
                <a:effectLst/>
                <a:latin typeface="Times New Roman" panose="02020603050405020304" pitchFamily="18" charset="0"/>
                <a:ea typeface="宋体" panose="02010600030101010101" pitchFamily="2" charset="-122"/>
              </a:rPr>
              <a:t>700</a:t>
            </a:r>
            <a:r>
              <a:rPr lang="zh-CN" altLang="zh-CN" sz="1800" dirty="0">
                <a:effectLst/>
                <a:latin typeface="Times New Roman" panose="02020603050405020304" pitchFamily="18" charset="0"/>
                <a:ea typeface="宋体" panose="02010600030101010101" pitchFamily="2" charset="-122"/>
              </a:rPr>
              <a:t>年，圣灵通过以赛亚预言巴比伦将成为荒土：</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13:19</a:t>
            </a:r>
            <a:r>
              <a:rPr lang="zh-CN" altLang="zh-CN" sz="1800" dirty="0">
                <a:effectLst/>
                <a:latin typeface="Times New Roman" panose="02020603050405020304" pitchFamily="18" charset="0"/>
                <a:ea typeface="宋体" panose="02010600030101010101" pitchFamily="2" charset="-122"/>
              </a:rPr>
              <a:t>巴比伦素来为列国的荣耀，为迦勒底人所矜夸的华美，必像神所倾覆的所多玛、蛾摩拉一样；</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其内必永无人烟，世世代代无人居住。……</a:t>
            </a:r>
            <a:r>
              <a:rPr lang="en-US" altLang="zh-CN" sz="1800" dirty="0">
                <a:effectLst/>
                <a:latin typeface="Times New Roman" panose="02020603050405020304" pitchFamily="18" charset="0"/>
                <a:ea typeface="宋体" panose="02010600030101010101" pitchFamily="2" charset="-122"/>
              </a:rPr>
              <a:t>22</a:t>
            </a:r>
            <a:r>
              <a:rPr lang="zh-CN" altLang="zh-CN" sz="1800" dirty="0">
                <a:effectLst/>
                <a:latin typeface="Times New Roman" panose="02020603050405020304" pitchFamily="18" charset="0"/>
                <a:ea typeface="宋体" panose="02010600030101010101" pitchFamily="2" charset="-122"/>
              </a:rPr>
              <a:t>巴比伦受罚的时候临近；它的日子必不长久。</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39051714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一百五十年之后，公元前</a:t>
            </a:r>
            <a:r>
              <a:rPr lang="en-US" altLang="zh-CN" sz="1800" dirty="0">
                <a:effectLst/>
                <a:latin typeface="Times New Roman" panose="02020603050405020304" pitchFamily="18" charset="0"/>
                <a:ea typeface="宋体" panose="02010600030101010101" pitchFamily="2" charset="-122"/>
              </a:rPr>
              <a:t>593</a:t>
            </a:r>
            <a:r>
              <a:rPr lang="zh-CN" altLang="zh-CN" sz="1800" dirty="0">
                <a:effectLst/>
                <a:latin typeface="Times New Roman" panose="02020603050405020304" pitchFamily="18" charset="0"/>
                <a:ea typeface="宋体" panose="02010600030101010101" pitchFamily="2" charset="-122"/>
              </a:rPr>
              <a:t>年，在巴比伦鼎盛时期，上帝通过耶利米重复了这个预言：</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耶利米书</a:t>
            </a:r>
            <a:r>
              <a:rPr lang="en-US" altLang="zh-CN" sz="1800" dirty="0">
                <a:effectLst/>
                <a:latin typeface="Times New Roman" panose="02020603050405020304" pitchFamily="18" charset="0"/>
                <a:ea typeface="宋体" panose="02010600030101010101" pitchFamily="2" charset="-122"/>
              </a:rPr>
              <a:t>50</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耶和华藉先知耶利米论巴比伦 ……</a:t>
            </a:r>
            <a:r>
              <a:rPr lang="en-US" altLang="zh-CN" sz="1800" dirty="0">
                <a:effectLst/>
                <a:latin typeface="Times New Roman" panose="02020603050405020304" pitchFamily="18" charset="0"/>
                <a:ea typeface="宋体" panose="02010600030101010101" pitchFamily="2" charset="-122"/>
              </a:rPr>
              <a:t> 39</a:t>
            </a:r>
            <a:r>
              <a:rPr lang="zh-CN" altLang="zh-CN" sz="1800" dirty="0">
                <a:effectLst/>
                <a:latin typeface="Times New Roman" panose="02020603050405020304" pitchFamily="18" charset="0"/>
                <a:ea typeface="宋体" panose="02010600030101010101" pitchFamily="2" charset="-122"/>
              </a:rPr>
              <a:t>……永无人烟，世世代代无人居住。……</a:t>
            </a:r>
            <a:r>
              <a:rPr lang="en-US" altLang="zh-CN" sz="1800" dirty="0">
                <a:effectLst/>
                <a:latin typeface="Times New Roman" panose="02020603050405020304" pitchFamily="18" charset="0"/>
                <a:ea typeface="宋体" panose="02010600030101010101" pitchFamily="2" charset="-122"/>
              </a:rPr>
              <a:t>51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62</a:t>
            </a:r>
            <a:r>
              <a:rPr lang="zh-CN" altLang="zh-CN" sz="1800" dirty="0">
                <a:effectLst/>
                <a:latin typeface="Times New Roman" panose="02020603050405020304" pitchFamily="18" charset="0"/>
                <a:ea typeface="宋体" panose="02010600030101010101" pitchFamily="2" charset="-122"/>
              </a:rPr>
              <a:t>……耶和华啊，你曾论到这地方说，要剪除，甚至连人带牲畜没有在这里居住的，必永远荒凉。</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3913456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这两个预言不是说巴比伦仅仅会沦陷，遭到外敌毁灭，或是一时衰落，而是说巴比伦将成为一片永远无人居住的荒土。（</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另外还有埃及预言，埃及强大繁荣了上千年，但以西结预言它会永久衰败，成为弱国。这个预言最后应验了，今天的埃及仍然在弱国之列。和以西结说埃及将永远衰败一样，两位先知对巴比伦的预言是违反历史发展规律的。</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24011114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1.3.</a:t>
            </a:r>
            <a:r>
              <a:rPr lang="zh-CN" altLang="zh-CN" sz="1800" b="1" dirty="0">
                <a:effectLst/>
                <a:latin typeface="Times New Roman" panose="02020603050405020304" pitchFamily="18" charset="0"/>
                <a:ea typeface="宋体" panose="02010600030101010101" pitchFamily="2" charset="-122"/>
              </a:rPr>
              <a:t>巴比伦发展条件优越，预言有悖历史规律</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巴比伦拥有优厚的发展条件，这座城市坐落在幼发拉底河的下游，为农业提供了稳定的水源。</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11019531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周围的冲积平原上水渠纵横交错，对农业灌溉十分便利，而且也便于运输出产。同时，幼发拉底河连着波斯湾，有助于跨国贸易。</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24633745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到了公元前</a:t>
            </a:r>
            <a:r>
              <a:rPr lang="en-US" altLang="zh-CN" sz="1800" dirty="0">
                <a:effectLst/>
                <a:latin typeface="Times New Roman" panose="02020603050405020304" pitchFamily="18" charset="0"/>
                <a:ea typeface="宋体" panose="02010600030101010101" pitchFamily="2" charset="-122"/>
              </a:rPr>
              <a:t>600</a:t>
            </a:r>
            <a:r>
              <a:rPr lang="zh-CN" altLang="zh-CN" sz="1800" dirty="0">
                <a:effectLst/>
                <a:latin typeface="Times New Roman" panose="02020603050405020304" pitchFamily="18" charset="0"/>
                <a:ea typeface="宋体" panose="02010600030101010101" pitchFamily="2" charset="-122"/>
              </a:rPr>
              <a:t>年，耶利米时代，巴比伦城至少已有</a:t>
            </a:r>
            <a:r>
              <a:rPr lang="en-US" altLang="zh-CN" sz="1800" dirty="0">
                <a:effectLst/>
                <a:latin typeface="Times New Roman" panose="02020603050405020304" pitchFamily="18" charset="0"/>
                <a:ea typeface="宋体" panose="02010600030101010101" pitchFamily="2" charset="-122"/>
              </a:rPr>
              <a:t>1200</a:t>
            </a:r>
            <a:r>
              <a:rPr lang="zh-CN" altLang="zh-CN" sz="1800" dirty="0">
                <a:effectLst/>
                <a:latin typeface="Times New Roman" panose="02020603050405020304" pitchFamily="18" charset="0"/>
                <a:ea typeface="宋体" panose="02010600030101010101" pitchFamily="2" charset="-122"/>
              </a:rPr>
              <a:t>多年的历史。以人的角度来看，这座城市理所当然会一直发展下去。要知道，古代的人选择城市地址时会非常谨慎。城市能发展，主要靠稳定的地理优势，例如要有稳定的水源，一般江河也会提供方便运输货物的条件。这也是为什么耶利米时代的很多其他大城市，即使遭到侵略甚至有时彻底被毁，还能存留至今。</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3778333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今天，在以西结时代已经存在的</a:t>
            </a:r>
            <a:endParaRPr lang="zh-CN" altLang="zh-CN" sz="1800" dirty="0">
              <a:effectLst/>
              <a:latin typeface="Times New Roman" panose="02020603050405020304" pitchFamily="18" charset="0"/>
              <a:ea typeface="等线" panose="02010600030101010101" pitchFamily="2" charset="-122"/>
            </a:endParaRPr>
          </a:p>
          <a:p>
            <a:pPr indent="152400"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击）大马士革仍是叙利亚的首都，</a:t>
            </a:r>
            <a:endParaRPr lang="zh-CN" altLang="zh-CN" sz="1800" dirty="0">
              <a:effectLst/>
              <a:latin typeface="Times New Roman" panose="02020603050405020304" pitchFamily="18" charset="0"/>
              <a:ea typeface="等线" panose="02010600030101010101" pitchFamily="2" charset="-122"/>
            </a:endParaRPr>
          </a:p>
          <a:p>
            <a:pPr marL="152400"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击）阿曼是约旦的首都，</a:t>
            </a:r>
            <a:endParaRPr lang="zh-CN" altLang="zh-CN" sz="1800" dirty="0">
              <a:effectLst/>
              <a:latin typeface="Times New Roman" panose="02020603050405020304" pitchFamily="18" charset="0"/>
              <a:ea typeface="等线" panose="02010600030101010101" pitchFamily="2" charset="-122"/>
            </a:endParaRPr>
          </a:p>
          <a:p>
            <a:pPr marL="152400"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击）西顿仍是黎巴嫩的都城，</a:t>
            </a:r>
            <a:endParaRPr lang="zh-CN" altLang="zh-CN" sz="1800" dirty="0">
              <a:effectLst/>
              <a:latin typeface="Times New Roman" panose="02020603050405020304" pitchFamily="18" charset="0"/>
              <a:ea typeface="等线" panose="02010600030101010101" pitchFamily="2" charset="-122"/>
            </a:endParaRPr>
          </a:p>
          <a:p>
            <a:pPr marL="152400"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击）耶路撒冷又是以色列的首都。</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extLst>
      <p:ext uri="{BB962C8B-B14F-4D97-AF65-F5344CB8AC3E}">
        <p14:creationId xmlns:p14="http://schemas.microsoft.com/office/powerpoint/2010/main" val="22293311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西安和洛阳也仍是中国的大都市，这类例子不胜枚举。在以赛亚和耶利米的时代，人们绝对不会想到长久繁荣的巴比伦会成为荒地。</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17658242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1.4.</a:t>
            </a:r>
            <a:r>
              <a:rPr lang="zh-CN" altLang="zh-CN" sz="1800" b="1" dirty="0">
                <a:effectLst/>
                <a:latin typeface="Times New Roman" panose="02020603050405020304" pitchFamily="18" charset="0"/>
                <a:ea typeface="宋体" panose="02010600030101010101" pitchFamily="2" charset="-122"/>
              </a:rPr>
              <a:t>巴比伦的预言开始应验</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公元前</a:t>
            </a:r>
            <a:r>
              <a:rPr lang="en-US" altLang="zh-CN" sz="1800" dirty="0">
                <a:effectLst/>
                <a:latin typeface="Times New Roman" panose="02020603050405020304" pitchFamily="18" charset="0"/>
                <a:ea typeface="宋体" panose="02010600030101010101" pitchFamily="2" charset="-122"/>
              </a:rPr>
              <a:t>331</a:t>
            </a:r>
            <a:r>
              <a:rPr lang="zh-CN" altLang="zh-CN" sz="1800" dirty="0">
                <a:effectLst/>
                <a:latin typeface="Times New Roman" panose="02020603050405020304" pitchFamily="18" charset="0"/>
                <a:ea typeface="宋体" panose="02010600030101010101" pitchFamily="2" charset="-122"/>
              </a:rPr>
              <a:t>年，希腊人在亚历山大大帝的率领下攻占了巴比伦城，本来想在这里建立希腊帝国的都城，但正准备重建巴比伦时，亚历山大突然在公元前</a:t>
            </a:r>
            <a:r>
              <a:rPr lang="en-US" altLang="zh-CN" sz="1800" dirty="0">
                <a:effectLst/>
                <a:latin typeface="Times New Roman" panose="02020603050405020304" pitchFamily="18" charset="0"/>
                <a:ea typeface="宋体" panose="02010600030101010101" pitchFamily="2" charset="-122"/>
              </a:rPr>
              <a:t>323</a:t>
            </a:r>
            <a:r>
              <a:rPr lang="zh-CN" altLang="zh-CN" sz="1800" dirty="0">
                <a:effectLst/>
                <a:latin typeface="Times New Roman" panose="02020603050405020304" pitchFamily="18" charset="0"/>
                <a:ea typeface="宋体" panose="02010600030101010101" pitchFamily="2" charset="-122"/>
              </a:rPr>
              <a:t>年过世。他的将领彼此开战，国土内部分裂。在这些战争中，巴比伦城几次被攻占洗劫，遭到严重破坏。</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60</a:t>
            </a:fld>
            <a:endParaRPr kumimoji="1" lang="zh-CN" altLang="en-US"/>
          </a:p>
        </p:txBody>
      </p:sp>
    </p:spTree>
    <p:extLst>
      <p:ext uri="{BB962C8B-B14F-4D97-AF65-F5344CB8AC3E}">
        <p14:creationId xmlns:p14="http://schemas.microsoft.com/office/powerpoint/2010/main" val="16309195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最后亚历山大的帝国分为四块，他的一名将领塞琉古控制了美索不达米亚，建立了塞琉西帝国。最初，塞琉西人也想将巴比伦设为国都，但修复的费用似乎比新建一座城市更大，所以在公元前</a:t>
            </a:r>
            <a:r>
              <a:rPr lang="en-US" altLang="zh-CN" sz="1800" dirty="0">
                <a:effectLst/>
                <a:latin typeface="Times New Roman" panose="02020603050405020304" pitchFamily="18" charset="0"/>
                <a:ea typeface="宋体" panose="02010600030101010101" pitchFamily="2" charset="-122"/>
              </a:rPr>
              <a:t>275</a:t>
            </a:r>
            <a:r>
              <a:rPr lang="zh-CN" altLang="zh-CN" sz="1800" dirty="0">
                <a:effectLst/>
                <a:latin typeface="Times New Roman" panose="02020603050405020304" pitchFamily="18" charset="0"/>
                <a:ea typeface="宋体" panose="02010600030101010101" pitchFamily="2" charset="-122"/>
              </a:rPr>
              <a:t>年，他们将大部分人口强行北迁到</a:t>
            </a:r>
            <a:r>
              <a:rPr lang="en-US" altLang="zh-CN" sz="1800" dirty="0">
                <a:effectLst/>
                <a:latin typeface="Times New Roman" panose="02020603050405020304" pitchFamily="18" charset="0"/>
                <a:ea typeface="宋体" panose="02010600030101010101" pitchFamily="2" charset="-122"/>
              </a:rPr>
              <a:t>65</a:t>
            </a:r>
            <a:r>
              <a:rPr lang="zh-CN" altLang="zh-CN" sz="1800" dirty="0">
                <a:effectLst/>
                <a:latin typeface="Times New Roman" panose="02020603050405020304" pitchFamily="18" charset="0"/>
                <a:ea typeface="宋体" panose="02010600030101010101" pitchFamily="2" charset="-122"/>
              </a:rPr>
              <a:t>公里以外的新国都，塞琉古城，这是预言应验的开始。从此巴比伦城迅速衰败，周围的耕地盐化也部分加剧了衰败的形势。</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61</a:t>
            </a:fld>
            <a:endParaRPr kumimoji="1" lang="zh-CN" altLang="en-US"/>
          </a:p>
        </p:txBody>
      </p:sp>
    </p:spTree>
    <p:extLst>
      <p:ext uri="{BB962C8B-B14F-4D97-AF65-F5344CB8AC3E}">
        <p14:creationId xmlns:p14="http://schemas.microsoft.com/office/powerpoint/2010/main" val="33390244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到了公元前</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年，巴比伦几乎成了一片大漠。巴比伦的南部地区逐渐变成了沼泽地，滋生着携带疟疾的蚊子。两千多年来，先知所预言的最终都应验了：巴比伦必“永无人烟，世世代代无人居住”。（以赛亚书</a:t>
            </a:r>
            <a:r>
              <a:rPr lang="en-US" altLang="zh-CN" sz="1800" dirty="0">
                <a:effectLst/>
                <a:latin typeface="Times New Roman" panose="02020603050405020304" pitchFamily="18" charset="0"/>
                <a:ea typeface="宋体" panose="02010600030101010101" pitchFamily="2" charset="-122"/>
              </a:rPr>
              <a:t>13:20</a:t>
            </a:r>
            <a:r>
              <a:rPr lang="zh-CN" altLang="zh-CN" sz="1800" dirty="0">
                <a:effectLst/>
                <a:latin typeface="Times New Roman" panose="02020603050405020304" pitchFamily="18" charset="0"/>
                <a:ea typeface="宋体" panose="02010600030101010101" pitchFamily="2" charset="-122"/>
              </a:rPr>
              <a:t>；耶利米书</a:t>
            </a:r>
            <a:r>
              <a:rPr lang="en-US" altLang="zh-CN" sz="1800" dirty="0">
                <a:effectLst/>
                <a:latin typeface="Times New Roman" panose="02020603050405020304" pitchFamily="18" charset="0"/>
                <a:ea typeface="宋体" panose="02010600030101010101" pitchFamily="2" charset="-122"/>
              </a:rPr>
              <a:t>50:39</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当然你可能会说，无论谁发出一堆预言，都可能恰巧说中两个。没错，但圣经的不同之处在于：每一个预言都应验了！而且圣经的预言也相当明确具体，先知并不是随口说出一批城市要永久荒凉，然后其中几个就碰巧实现了。</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62</a:t>
            </a:fld>
            <a:endParaRPr kumimoji="1" lang="zh-CN" altLang="en-US"/>
          </a:p>
        </p:txBody>
      </p:sp>
    </p:spTree>
    <p:extLst>
      <p:ext uri="{BB962C8B-B14F-4D97-AF65-F5344CB8AC3E}">
        <p14:creationId xmlns:p14="http://schemas.microsoft.com/office/powerpoint/2010/main" val="23901745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但圣经中的每个预言都是具体的，而且这些预言都按照细节应验了。上帝说推罗会被铲平刮净，结果希腊人果然就真的把推罗的石头抛在海里。上帝说埃及会永远衰落，结果是从那时到今天，埃及在战争中都没有战胜过其他国家。例如</a:t>
            </a:r>
            <a:r>
              <a:rPr lang="en-US" altLang="zh-CN" sz="1800" kern="0" dirty="0">
                <a:effectLst/>
                <a:ea typeface="宋体" panose="02010600030101010101" pitchFamily="2" charset="-122"/>
                <a:cs typeface="Times New Roman" panose="02020603050405020304" pitchFamily="18" charset="0"/>
              </a:rPr>
              <a:t>20</a:t>
            </a:r>
            <a:r>
              <a:rPr lang="zh-CN" altLang="zh-CN" sz="1800" kern="0" dirty="0">
                <a:effectLst/>
                <a:ea typeface="宋体" panose="02010600030101010101" pitchFamily="2" charset="-122"/>
                <a:cs typeface="Times New Roman" panose="02020603050405020304" pitchFamily="18" charset="0"/>
              </a:rPr>
              <a:t>世纪埃及跟刚建国的以色列打了</a:t>
            </a:r>
            <a:r>
              <a:rPr lang="en-US" altLang="zh-CN" sz="1800" kern="0" dirty="0">
                <a:effectLst/>
                <a:ea typeface="宋体" panose="02010600030101010101" pitchFamily="2" charset="-122"/>
                <a:cs typeface="Times New Roman" panose="02020603050405020304" pitchFamily="18" charset="0"/>
              </a:rPr>
              <a:t>4</a:t>
            </a:r>
            <a:r>
              <a:rPr lang="zh-CN" altLang="zh-CN" sz="1800" kern="0" dirty="0">
                <a:effectLst/>
                <a:ea typeface="宋体" panose="02010600030101010101" pitchFamily="2" charset="-122"/>
                <a:cs typeface="Times New Roman" panose="02020603050405020304" pitchFamily="18" charset="0"/>
              </a:rPr>
              <a:t>次仗，没有一次取胜。这些具体的预言得到具体的应验，就说明这些预言是掌管未来的上帝启示的。</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63</a:t>
            </a:fld>
            <a:endParaRPr kumimoji="1" lang="zh-CN" altLang="en-US"/>
          </a:p>
        </p:txBody>
      </p:sp>
    </p:spTree>
    <p:extLst>
      <p:ext uri="{BB962C8B-B14F-4D97-AF65-F5344CB8AC3E}">
        <p14:creationId xmlns:p14="http://schemas.microsoft.com/office/powerpoint/2010/main" val="16570327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3000"/>
              </a:lnSpc>
              <a:spcBef>
                <a:spcPts val="1300"/>
              </a:spcBef>
              <a:spcAft>
                <a:spcPts val="1300"/>
              </a:spcAft>
            </a:pPr>
            <a:r>
              <a:rPr lang="zh-CN" altLang="zh-CN" sz="1800" b="1" dirty="0">
                <a:effectLst/>
                <a:latin typeface="Times New Roman" panose="02020603050405020304" pitchFamily="18" charset="0"/>
                <a:ea typeface="宋体" panose="02010600030101010101" pitchFamily="2" charset="-122"/>
              </a:rPr>
              <a:t>附录二：预言不可能写于应验之后——以赛亚书抄本与写作年代</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或许会有人问，圣经对巴比伦的预言有没有可能是写于预言应验之后？我们怎么解决这个问题？首先，我们要看看记载预言的书卷写于何时。我们怎么知道以赛亚书、耶利米书以及这节课提到的但以理书，还有圣经中的其它书卷是写于何时呢？</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64</a:t>
            </a:fld>
            <a:endParaRPr kumimoji="1" lang="zh-CN" altLang="en-US"/>
          </a:p>
        </p:txBody>
      </p:sp>
    </p:spTree>
    <p:extLst>
      <p:ext uri="{BB962C8B-B14F-4D97-AF65-F5344CB8AC3E}">
        <p14:creationId xmlns:p14="http://schemas.microsoft.com/office/powerpoint/2010/main" val="22733829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现存的抄本可以帮助确定圣经书卷最晚的成书时期，因为原书写成的时期肯定要比最早的抄本还要早上许多年。以赛亚书现存的最古老的抄本发现于死海古卷。</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65</a:t>
            </a:fld>
            <a:endParaRPr kumimoji="1" lang="zh-CN" altLang="en-US"/>
          </a:p>
        </p:txBody>
      </p:sp>
    </p:spTree>
    <p:extLst>
      <p:ext uri="{BB962C8B-B14F-4D97-AF65-F5344CB8AC3E}">
        <p14:creationId xmlns:p14="http://schemas.microsoft.com/office/powerpoint/2010/main" val="38710688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死海古卷及七十士译本</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algn="just"/>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1948-1956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年，人们在以色列死海边的山洞中发现了一批保存完好的古老经卷和一些残片，也就是我们说的抄本，被称为死海古卷。死海古卷中的抄本残片多达上千份。考古学家发现，它们的年代在公元前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年左右，除了以斯帖记以外，所有其它旧约圣经的书卷都在死海古卷中找到了残片。这些书卷是由一个犹太宗教团体留下来的，他们曾经在这里生活了几百年，在洞穴里建立了一个大型书库。</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66</a:t>
            </a:fld>
            <a:endParaRPr kumimoji="1" lang="zh-CN" altLang="en-US"/>
          </a:p>
        </p:txBody>
      </p:sp>
    </p:spTree>
    <p:extLst>
      <p:ext uri="{BB962C8B-B14F-4D97-AF65-F5344CB8AC3E}">
        <p14:creationId xmlns:p14="http://schemas.microsoft.com/office/powerpoint/2010/main" val="24988931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这批抄本的发现意义非凡，其中最宝贵的就是以赛亚书的完整抄本，它被称为以赛亚大卷。据鉴定，这卷抄本的抄写年代大约为公元前</a:t>
            </a:r>
            <a:r>
              <a:rPr lang="en-US" altLang="zh-CN" sz="1800" kern="0" dirty="0">
                <a:effectLst/>
                <a:latin typeface="Times New Roman" panose="02020603050405020304" pitchFamily="18" charset="0"/>
                <a:ea typeface="等线" panose="02010600030101010101" pitchFamily="2" charset="-122"/>
              </a:rPr>
              <a:t>150-100</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年。所有的专家都一致认同这是公元前</a:t>
            </a:r>
            <a:r>
              <a:rPr lang="en-US" altLang="zh-CN" sz="1800" kern="0" dirty="0">
                <a:effectLst/>
                <a:latin typeface="Times New Roman" panose="02020603050405020304" pitchFamily="18" charset="0"/>
                <a:ea typeface="等线" panose="02010600030101010101" pitchFamily="2" charset="-122"/>
              </a:rPr>
              <a:t>100</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年前的抄本，他们大部分是非信徒。但是原书的写作肯定要比抄本早。早多少呢？我们能不能知道以赛亚书什么时候成为犹太人普遍承认的经书呢？以赛亚书的古代译本能帮助我们解答这个问题。在我们现存的希伯来文以赛亚大卷抄写之前的</a:t>
            </a:r>
            <a:r>
              <a:rPr lang="en-US" altLang="zh-CN" sz="1800" kern="0" dirty="0">
                <a:effectLst/>
                <a:latin typeface="Times New Roman" panose="02020603050405020304" pitchFamily="18" charset="0"/>
                <a:ea typeface="等线" panose="02010600030101010101" pitchFamily="2" charset="-122"/>
              </a:rPr>
              <a:t>100</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年，犹太人已经把以赛亚书从希伯来文翻译成希腊文，把它纳入了犹太人公认的旧约圣经希腊文译本。</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67</a:t>
            </a:fld>
            <a:endParaRPr kumimoji="1" lang="zh-CN" altLang="en-US"/>
          </a:p>
        </p:txBody>
      </p:sp>
    </p:spTree>
    <p:extLst>
      <p:ext uri="{BB962C8B-B14F-4D97-AF65-F5344CB8AC3E}">
        <p14:creationId xmlns:p14="http://schemas.microsoft.com/office/powerpoint/2010/main" val="14965612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旧约圣经的希腊文译本七十士译本在公元前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已经广泛流传在犹太群体中，希腊文译本中就包括了以赛亚书。旧约希腊文译本在翻译的时候，既然把以赛亚书纳入其中，这就强有力地说明，在翻译之前，在犹太群体中，以赛亚书被广泛视为是上帝启示的著作已经有一段历史了。希腊文译本完成于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年前，要记得巴比伦明显衰落是从公元前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275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年之后才开始的，因此认为巴比伦的预言是在看到它衰落迹象之后才写的是毫无道理的。</a:t>
            </a:r>
          </a:p>
          <a:p>
            <a:pPr algn="just"/>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68</a:t>
            </a:fld>
            <a:endParaRPr kumimoji="1" lang="zh-CN" altLang="en-US"/>
          </a:p>
        </p:txBody>
      </p:sp>
    </p:spTree>
    <p:extLst>
      <p:ext uri="{BB962C8B-B14F-4D97-AF65-F5344CB8AC3E}">
        <p14:creationId xmlns:p14="http://schemas.microsoft.com/office/powerpoint/2010/main" val="8333426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预言不可能是之后添加：古今抄本对比体现传抄精确度</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algn="just"/>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我们还可以从另外一个角度来确认，以赛亚关于巴比伦的预言并不可能是事情成就之后才加添的。我们对比古卷和现代抄本就会发现犹太人抄写的书卷精确度极高，而且抄写非常严谨。</a:t>
            </a:r>
          </a:p>
          <a:p>
            <a:pPr algn="just"/>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69</a:t>
            </a:fld>
            <a:endParaRPr kumimoji="1" lang="zh-CN" altLang="en-US"/>
          </a:p>
        </p:txBody>
      </p:sp>
    </p:spTree>
    <p:extLst>
      <p:ext uri="{BB962C8B-B14F-4D97-AF65-F5344CB8AC3E}">
        <p14:creationId xmlns:p14="http://schemas.microsoft.com/office/powerpoint/2010/main" val="391571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这卷抄本发现之前，我们手上最早的以赛亚书希伯来文抄本年代写于公元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年，比死海古卷中的以赛亚大卷晚了整整一千年。</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70</a:t>
            </a:fld>
            <a:endParaRPr kumimoji="1" lang="zh-CN" altLang="en-US"/>
          </a:p>
        </p:txBody>
      </p:sp>
    </p:spTree>
    <p:extLst>
      <p:ext uri="{BB962C8B-B14F-4D97-AF65-F5344CB8AC3E}">
        <p14:creationId xmlns:p14="http://schemas.microsoft.com/office/powerpoint/2010/main" val="84509824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人们将这两个不同年代的抄本进行对比时，惊讶地发现它们没有明显的差异。以赛亚书有大概</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节经文，一千年以后的抄本需要参照更早抄本进行修正的地方不到十处，有些不过是对一个词的修正。而且，所有需要修正的地方丝毫不影响以赛亚书所传达的信息，包括预言部分。犹太人抄写旧约的精确度是非常高的。中文和合本圣经翻译的时候，人们还没发现死海古卷，和合本旧约是从中世纪的希伯来文抄本翻译过来的，尽管如此，对比后来发现的死海古卷以赛亚大卷就会看到，它们几乎一模一样，不仅以赛亚书如此，其他书卷也是如此。</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71</a:t>
            </a:fld>
            <a:endParaRPr kumimoji="1" lang="zh-CN" altLang="en-US"/>
          </a:p>
        </p:txBody>
      </p:sp>
    </p:spTree>
    <p:extLst>
      <p:ext uri="{BB962C8B-B14F-4D97-AF65-F5344CB8AC3E}">
        <p14:creationId xmlns:p14="http://schemas.microsoft.com/office/powerpoint/2010/main" val="32164520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2.3.</a:t>
            </a:r>
            <a:r>
              <a:rPr lang="zh-CN" altLang="zh-CN" sz="1800" b="1" dirty="0">
                <a:effectLst/>
                <a:latin typeface="Times New Roman" panose="02020603050405020304" pitchFamily="18" charset="0"/>
                <a:ea typeface="宋体" panose="02010600030101010101" pitchFamily="2" charset="-122"/>
              </a:rPr>
              <a:t>抄本残片说明当年存在完整抄本</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以赛亚书在死海古卷中发现了完整的抄本，其它书卷，如耶利米书，虽然没有发现完整的抄本，只有局部，但是这些局部的残片肯定都是源自完整的抄本，也说明之前肯定存在完整的抄本。</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72</a:t>
            </a:fld>
            <a:endParaRPr kumimoji="1" lang="zh-CN" altLang="en-US"/>
          </a:p>
        </p:txBody>
      </p:sp>
    </p:spTree>
    <p:extLst>
      <p:ext uri="{BB962C8B-B14F-4D97-AF65-F5344CB8AC3E}">
        <p14:creationId xmlns:p14="http://schemas.microsoft.com/office/powerpoint/2010/main" val="32525470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图中我们看到死海古卷的残片，铺在现代已知的文本上，已知的文本内容与早期抄本中的文字是可以对应得上的。我们可以看到，这些古老残片还能在现代完整的文本上找到相应的位置。这说明，这些残片明显也曾经属于一份完整的抄本，同时也说明，那些原来完整的古老抄本与流传至今的抄本大体相似。</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同样，从死海古卷圣经书卷的残片中我们也可以看出，那些抄本与后来完整的希伯来文抄本几乎一样。所以没有理由认为预言的部分是在残片所代表的抄本之后的。</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73</a:t>
            </a:fld>
            <a:endParaRPr kumimoji="1" lang="zh-CN" altLang="en-US"/>
          </a:p>
        </p:txBody>
      </p:sp>
    </p:spTree>
    <p:extLst>
      <p:ext uri="{BB962C8B-B14F-4D97-AF65-F5344CB8AC3E}">
        <p14:creationId xmlns:p14="http://schemas.microsoft.com/office/powerpoint/2010/main" val="34531153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2.4.</a:t>
            </a:r>
            <a:r>
              <a:rPr lang="zh-CN" altLang="zh-CN" sz="1800" b="1" dirty="0">
                <a:effectLst/>
                <a:latin typeface="Times New Roman" panose="02020603050405020304" pitchFamily="18" charset="0"/>
                <a:ea typeface="宋体" panose="02010600030101010101" pitchFamily="2" charset="-122"/>
              </a:rPr>
              <a:t>预言不可能是之后添加：犹太人崇敬经书，不敢擅自删改</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实际上，犹太人对他们的经书崇敬至极，抄写时非常严谨。而且，他们严格区分上帝启示的话语和人创作的文字。他们都明白申命记的警戒：</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74</a:t>
            </a:fld>
            <a:endParaRPr kumimoji="1" lang="zh-CN" altLang="en-US"/>
          </a:p>
        </p:txBody>
      </p:sp>
    </p:spTree>
    <p:extLst>
      <p:ext uri="{BB962C8B-B14F-4D97-AF65-F5344CB8AC3E}">
        <p14:creationId xmlns:p14="http://schemas.microsoft.com/office/powerpoint/2010/main" val="20177196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申命记</a:t>
            </a:r>
            <a:r>
              <a:rPr lang="en-US" altLang="zh-CN" sz="1800" dirty="0">
                <a:effectLst/>
                <a:latin typeface="Times New Roman" panose="02020603050405020304" pitchFamily="18" charset="0"/>
                <a:ea typeface="宋体" panose="02010600030101010101" pitchFamily="2" charset="-122"/>
              </a:rPr>
              <a:t>18:20</a:t>
            </a:r>
            <a:r>
              <a:rPr lang="zh-CN" altLang="zh-CN" sz="1800" dirty="0">
                <a:effectLst/>
                <a:latin typeface="Times New Roman" panose="02020603050405020304" pitchFamily="18" charset="0"/>
                <a:ea typeface="宋体" panose="02010600030101010101" pitchFamily="2" charset="-122"/>
              </a:rPr>
              <a:t>若有先知擅敢托我的名，说我所未曾吩咐他说的话，或是奉别神的名说话，那先知就必治死。</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犹太人严格地将旧约书卷和其他后来的文献区分开来。有些书卷写于公元前</a:t>
            </a:r>
            <a:r>
              <a:rPr lang="en-US" altLang="zh-CN" sz="1800" dirty="0">
                <a:effectLst/>
                <a:latin typeface="Times New Roman" panose="02020603050405020304" pitchFamily="18" charset="0"/>
                <a:ea typeface="宋体" panose="02010600030101010101" pitchFamily="2" charset="-122"/>
              </a:rPr>
              <a:t>400</a:t>
            </a:r>
            <a:r>
              <a:rPr lang="zh-CN" altLang="zh-CN" sz="1800" dirty="0">
                <a:effectLst/>
                <a:latin typeface="Times New Roman" panose="02020603050405020304" pitchFamily="18" charset="0"/>
                <a:ea typeface="宋体" panose="02010600030101010101" pitchFamily="2" charset="-122"/>
              </a:rPr>
              <a:t>年之后，这卷书是假借先知或其他旧约人物的名义写的，犹太人拒绝把它们纳入圣经。</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75</a:t>
            </a:fld>
            <a:endParaRPr kumimoji="1" lang="zh-CN" altLang="en-US"/>
          </a:p>
        </p:txBody>
      </p:sp>
    </p:spTree>
    <p:extLst>
      <p:ext uri="{BB962C8B-B14F-4D97-AF65-F5344CB8AC3E}">
        <p14:creationId xmlns:p14="http://schemas.microsoft.com/office/powerpoint/2010/main" val="102728647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某些学者声称书卷的预言是后面添加的，这类指控毫无根据，任何没有根据的言论，就不应该听。犹太人对待旧约十分慎重，把旧约圣经看为上帝的启示，绝对不会容许随意增加、删减内容，不仅如此，犹太人也会对比现有抄本，淘汰任何新增部分。因此，即便残片或残卷上的内容没有我们讨论的预言，但也足以证明该预言在抄本抄写时已经存在了。由抄本，我们看出这些预言是写在事情发生之前，也是在人的预料之外，若没有上帝的启示，没有人能预见未来。</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76</a:t>
            </a:fld>
            <a:endParaRPr kumimoji="1" lang="zh-CN" altLang="en-US"/>
          </a:p>
        </p:txBody>
      </p:sp>
    </p:spTree>
    <p:extLst>
      <p:ext uri="{BB962C8B-B14F-4D97-AF65-F5344CB8AC3E}">
        <p14:creationId xmlns:p14="http://schemas.microsoft.com/office/powerpoint/2010/main" val="8291778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467544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AC62B0E-6C3F-BB4E-BC35-316034BB9D21}"/>
              </a:ext>
            </a:extLst>
          </p:cNvPr>
          <p:cNvPicPr>
            <a:picLocks noChangeAspect="1"/>
          </p:cNvPicPr>
          <p:nvPr/>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65D58C50-DC57-814D-9DD4-A04C13FDB32B}"/>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423102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0834D28-246E-CD40-8322-2367414B3B5D}"/>
              </a:ext>
            </a:extLst>
          </p:cNvPr>
          <p:cNvPicPr>
            <a:picLocks noChangeAspect="1"/>
          </p:cNvPicPr>
          <p:nvPr/>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B8EB9ADA-4314-1743-9B3B-F071F5DE4661}"/>
              </a:ext>
            </a:extLst>
          </p:cNvPr>
          <p:cNvSpPr>
            <a:spLocks noGrp="1"/>
          </p:cNvSpPr>
          <p:nvPr>
            <p:ph type="title"/>
          </p:nvPr>
        </p:nvSpPr>
        <p:spPr>
          <a:xfrm>
            <a:off x="0" y="550320"/>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298100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两项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380C8EB-A1B8-0441-9FF3-6925ED672571}"/>
              </a:ext>
            </a:extLst>
          </p:cNvPr>
          <p:cNvPicPr>
            <a:picLocks noChangeAspect="1"/>
          </p:cNvPicPr>
          <p:nvPr/>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4BD71DC9-6127-D141-87A3-BE9DC43E50A4}"/>
              </a:ext>
            </a:extLst>
          </p:cNvPr>
          <p:cNvSpPr>
            <a:spLocks noGrp="1"/>
          </p:cNvSpPr>
          <p:nvPr>
            <p:ph type="title"/>
          </p:nvPr>
        </p:nvSpPr>
        <p:spPr>
          <a:xfrm>
            <a:off x="0" y="1696213"/>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169012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4102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9321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2022/1/17</a:t>
            </a:fld>
            <a:endParaRPr kumimoji="1"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4" name="幻灯片编号占位符 3"/>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079370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ea typeface="微软雅黑" panose="020B0503020204020204" pitchFamily="34" charset="-122"/>
              </a:defRPr>
            </a:lvl1pPr>
            <a:lvl2pPr>
              <a:defRPr sz="2800">
                <a:ea typeface="微软雅黑" panose="020B0503020204020204" pitchFamily="34" charset="-122"/>
              </a:defRPr>
            </a:lvl2pPr>
            <a:lvl3pPr>
              <a:defRPr sz="2400">
                <a:ea typeface="微软雅黑" panose="020B0503020204020204" pitchFamily="34" charset="-122"/>
              </a:defRPr>
            </a:lvl3pPr>
            <a:lvl4pPr>
              <a:defRPr sz="2000">
                <a:ea typeface="微软雅黑" panose="020B0503020204020204" pitchFamily="34" charset="-122"/>
              </a:defRPr>
            </a:lvl4pPr>
            <a:lvl5pPr>
              <a:defRPr sz="2000">
                <a:ea typeface="微软雅黑" panose="020B0503020204020204" pitchFamily="34" charset="-122"/>
              </a:defRPr>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zh-CN" altLang="en-US" dirty="0"/>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2022/1/17</a:t>
            </a:fld>
            <a:endParaRPr kumimoji="1"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870347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ea typeface="微软雅黑" panose="020B0503020204020204" pitchFamily="34"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en-US"/>
              <a:t>单击图标添加图片</a:t>
            </a:r>
            <a:endParaRPr kumimoji="1" lang="zh-CN" altLang="en-US" dirty="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2022/1/17</a:t>
            </a:fld>
            <a:endParaRPr kumimoji="1"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9649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竖排文本占位符 2"/>
          <p:cNvSpPr>
            <a:spLocks noGrp="1"/>
          </p:cNvSpPr>
          <p:nvPr>
            <p:ph type="body" orient="vert" idx="1"/>
          </p:nvPr>
        </p:nvSpPr>
        <p:spPr>
          <a:xfrm>
            <a:off x="457200" y="1600200"/>
            <a:ext cx="8229600" cy="4525963"/>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zh-CN" altLang="en-US" dirty="0"/>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2022/1/17</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683486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lvl1pPr>
              <a:defRPr>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竖排文本占位符 2"/>
          <p:cNvSpPr>
            <a:spLocks noGrp="1"/>
          </p:cNvSpPr>
          <p:nvPr>
            <p:ph type="body" orient="vert" idx="1"/>
          </p:nvPr>
        </p:nvSpPr>
        <p:spPr>
          <a:xfrm>
            <a:off x="457200" y="274638"/>
            <a:ext cx="6019800" cy="5851525"/>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zh-CN" altLang="en-US" dirty="0"/>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2022/1/17</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661476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ea typeface="微软雅黑" panose="020B0503020204020204" pitchFamily="34" charset="-122"/>
                <a:cs typeface="Arial" panose="020B0604020202020204" pitchFamily="34" charset="0"/>
              </a:defRPr>
            </a:lvl1pPr>
          </a:lstStyle>
          <a:p>
            <a:r>
              <a:rPr lang="zh-CN" altLang="en-US"/>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0" i="0" baseline="0">
                <a:latin typeface="Microsoft YaHei" panose="020B0503020204020204" pitchFamily="34" charset="-122"/>
                <a:ea typeface="微软雅黑" panose="020B0503020204020204" pitchFamily="34" charset="-122"/>
              </a:defRPr>
            </a:lvl1pPr>
            <a:lvl2pPr>
              <a:defRPr sz="3600"/>
            </a:lvl2pPr>
            <a:lvl3pPr>
              <a:defRPr sz="3600"/>
            </a:lvl3pPr>
            <a:lvl4pPr>
              <a:defRPr sz="3600"/>
            </a:lvl4pPr>
            <a:lvl5pPr>
              <a:defRPr sz="3600"/>
            </a:lvl5pPr>
          </a:lstStyle>
          <a:p>
            <a:pPr lvl="0"/>
            <a:r>
              <a:rPr lang="zh-CN" altLang="en-US"/>
              <a:t>单击此处编辑母版文本样式</a:t>
            </a:r>
          </a:p>
        </p:txBody>
      </p:sp>
    </p:spTree>
    <p:extLst>
      <p:ext uri="{BB962C8B-B14F-4D97-AF65-F5344CB8AC3E}">
        <p14:creationId xmlns:p14="http://schemas.microsoft.com/office/powerpoint/2010/main" val="1268926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ea typeface="微软雅黑" panose="020B0503020204020204" pitchFamily="34" charset="-122"/>
                <a:cs typeface="Arial" panose="020B0604020202020204" pitchFamily="34" charset="0"/>
              </a:defRPr>
            </a:lvl1pPr>
          </a:lstStyle>
          <a:p>
            <a:r>
              <a:rPr lang="zh-CN" altLang="en-US"/>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0" i="0" baseline="0">
                <a:latin typeface="Microsoft YaHei" panose="020B0503020204020204" pitchFamily="34" charset="-122"/>
                <a:ea typeface="微软雅黑" panose="020B0503020204020204" pitchFamily="34" charset="-122"/>
              </a:defRPr>
            </a:lvl1pPr>
            <a:lvl2pPr>
              <a:defRPr sz="3600"/>
            </a:lvl2pPr>
            <a:lvl3pPr>
              <a:defRPr sz="3600"/>
            </a:lvl3pPr>
            <a:lvl4pPr>
              <a:defRPr sz="3600"/>
            </a:lvl4pPr>
            <a:lvl5pPr>
              <a:defRPr sz="3600"/>
            </a:lvl5pPr>
          </a:lstStyle>
          <a:p>
            <a:pPr lvl="0"/>
            <a:r>
              <a:rPr lang="zh-CN" altLang="en-US"/>
              <a:t>单击此处编辑母版文本样式</a:t>
            </a:r>
          </a:p>
        </p:txBody>
      </p:sp>
    </p:spTree>
    <p:extLst>
      <p:ext uri="{BB962C8B-B14F-4D97-AF65-F5344CB8AC3E}">
        <p14:creationId xmlns:p14="http://schemas.microsoft.com/office/powerpoint/2010/main" val="3260993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ea typeface="微软雅黑" panose="020B0503020204020204" pitchFamily="34" charset="-122"/>
              </a:defRPr>
            </a:lvl1pPr>
          </a:lstStyle>
          <a:p>
            <a:r>
              <a:rPr kumimoji="1" lang="zh-CN" altLang="en-US"/>
              <a:t>单击此处编辑母版标题样式</a:t>
            </a:r>
            <a:endParaRPr kumimoji="1" lang="zh-CN" altLang="en-US" dirty="0"/>
          </a:p>
        </p:txBody>
      </p:sp>
      <p:sp>
        <p:nvSpPr>
          <p:cNvPr id="3" name="内容占位符 2"/>
          <p:cNvSpPr>
            <a:spLocks noGrp="1"/>
          </p:cNvSpPr>
          <p:nvPr>
            <p:ph idx="1"/>
          </p:nvPr>
        </p:nvSpPr>
        <p:spPr>
          <a:xfrm>
            <a:off x="457200" y="1600200"/>
            <a:ext cx="8229600" cy="4525963"/>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zh-CN" altLang="en-US" dirty="0"/>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t>2022/1/17</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7756449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2174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2253570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p:nvPicPr>
        <p:blipFill>
          <a:blip r:embed="rId2"/>
          <a:stretch>
            <a:fillRect/>
          </a:stretch>
        </p:blipFill>
        <p:spPr>
          <a:xfrm>
            <a:off x="0" y="11855"/>
            <a:ext cx="9144000" cy="6834289"/>
          </a:xfrm>
          <a:prstGeom prst="rect">
            <a:avLst/>
          </a:prstGeom>
        </p:spPr>
      </p:pic>
      <p:sp>
        <p:nvSpPr>
          <p:cNvPr id="11" name="标题占位符 6">
            <a:extLst>
              <a:ext uri="{FF2B5EF4-FFF2-40B4-BE49-F238E27FC236}">
                <a16:creationId xmlns:a16="http://schemas.microsoft.com/office/drawing/2014/main" id="{6B4669C4-0917-DE49-9566-AA723E75DD62}"/>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3056357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28029112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62521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cxnSp>
        <p:nvCxnSpPr>
          <p:cNvPr id="5" name="直线连接符 4">
            <a:extLst>
              <a:ext uri="{FF2B5EF4-FFF2-40B4-BE49-F238E27FC236}">
                <a16:creationId xmlns:a16="http://schemas.microsoft.com/office/drawing/2014/main" id="{ACAA6FDA-7A56-1947-A737-BCAF4E6EF259}"/>
              </a:ext>
            </a:extLst>
          </p:cNvPr>
          <p:cNvCxnSpPr>
            <a:cxnSpLocks/>
          </p:cNvCxnSpPr>
          <p:nvPr userDrawn="1"/>
        </p:nvCxnSpPr>
        <p:spPr>
          <a:xfrm>
            <a:off x="454532" y="201187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55596BCC-97F8-5043-BF8F-B119BAA35D61}"/>
              </a:ext>
            </a:extLst>
          </p:cNvPr>
          <p:cNvCxnSpPr>
            <a:cxnSpLocks/>
          </p:cNvCxnSpPr>
          <p:nvPr userDrawn="1"/>
        </p:nvCxnSpPr>
        <p:spPr>
          <a:xfrm flipH="1">
            <a:off x="454532" y="639863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34DD19D3-0826-D249-992D-F30D4EA3BC25}"/>
              </a:ext>
            </a:extLst>
          </p:cNvPr>
          <p:cNvCxnSpPr>
            <a:cxnSpLocks/>
          </p:cNvCxnSpPr>
          <p:nvPr userDrawn="1"/>
        </p:nvCxnSpPr>
        <p:spPr>
          <a:xfrm flipH="1">
            <a:off x="971601" y="201187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0F880D18-05A4-A44D-BE93-2B30F35415DD}"/>
              </a:ext>
            </a:extLst>
          </p:cNvPr>
          <p:cNvCxnSpPr>
            <a:cxnSpLocks/>
          </p:cNvCxnSpPr>
          <p:nvPr userDrawn="1"/>
        </p:nvCxnSpPr>
        <p:spPr>
          <a:xfrm>
            <a:off x="8714269" y="201187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D002B52D-8048-E943-AE64-A8045E6F3452}"/>
              </a:ext>
            </a:extLst>
          </p:cNvPr>
          <p:cNvSpPr txBox="1"/>
          <p:nvPr userDrawn="1"/>
        </p:nvSpPr>
        <p:spPr>
          <a:xfrm>
            <a:off x="213572" y="1739427"/>
            <a:ext cx="902044"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
        <p:nvSpPr>
          <p:cNvPr id="10" name="文本框 9">
            <a:extLst>
              <a:ext uri="{FF2B5EF4-FFF2-40B4-BE49-F238E27FC236}">
                <a16:creationId xmlns:a16="http://schemas.microsoft.com/office/drawing/2014/main" id="{A41A8993-569A-CA4A-A836-CF6F24D12255}"/>
              </a:ext>
            </a:extLst>
          </p:cNvPr>
          <p:cNvSpPr txBox="1"/>
          <p:nvPr userDrawn="1"/>
        </p:nvSpPr>
        <p:spPr>
          <a:xfrm rot="10800000">
            <a:off x="8167468" y="5771874"/>
            <a:ext cx="797020"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Tree>
    <p:extLst>
      <p:ext uri="{BB962C8B-B14F-4D97-AF65-F5344CB8AC3E}">
        <p14:creationId xmlns:p14="http://schemas.microsoft.com/office/powerpoint/2010/main" val="10278643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cxnSp>
        <p:nvCxnSpPr>
          <p:cNvPr id="5" name="直线连接符 4">
            <a:extLst>
              <a:ext uri="{FF2B5EF4-FFF2-40B4-BE49-F238E27FC236}">
                <a16:creationId xmlns:a16="http://schemas.microsoft.com/office/drawing/2014/main" id="{BE74DCF0-F28A-BA42-B7CB-D7370BE887E3}"/>
              </a:ext>
            </a:extLst>
          </p:cNvPr>
          <p:cNvCxnSpPr>
            <a:cxnSpLocks/>
          </p:cNvCxnSpPr>
          <p:nvPr userDrawn="1"/>
        </p:nvCxnSpPr>
        <p:spPr>
          <a:xfrm>
            <a:off x="698155" y="3617949"/>
            <a:ext cx="0" cy="254619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70592F21-73C4-904B-9C02-25E09F648B58}"/>
              </a:ext>
            </a:extLst>
          </p:cNvPr>
          <p:cNvCxnSpPr>
            <a:cxnSpLocks/>
          </p:cNvCxnSpPr>
          <p:nvPr userDrawn="1"/>
        </p:nvCxnSpPr>
        <p:spPr>
          <a:xfrm flipH="1">
            <a:off x="698156" y="6164142"/>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CEE6B0B-4F8B-5B48-813E-45A1AC345640}"/>
              </a:ext>
            </a:extLst>
          </p:cNvPr>
          <p:cNvCxnSpPr>
            <a:cxnSpLocks/>
          </p:cNvCxnSpPr>
          <p:nvPr userDrawn="1"/>
        </p:nvCxnSpPr>
        <p:spPr>
          <a:xfrm flipH="1">
            <a:off x="1124465" y="3617949"/>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C8D5BF8A-8811-B849-95E8-27F3DE7028F4}"/>
              </a:ext>
            </a:extLst>
          </p:cNvPr>
          <p:cNvCxnSpPr>
            <a:cxnSpLocks/>
          </p:cNvCxnSpPr>
          <p:nvPr userDrawn="1"/>
        </p:nvCxnSpPr>
        <p:spPr>
          <a:xfrm>
            <a:off x="8501448" y="3617949"/>
            <a:ext cx="0" cy="243896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文本框 9">
            <a:extLst>
              <a:ext uri="{FF2B5EF4-FFF2-40B4-BE49-F238E27FC236}">
                <a16:creationId xmlns:a16="http://schemas.microsoft.com/office/drawing/2014/main" id="{2894C3B1-BDC0-2648-A853-F50C3000B5F7}"/>
              </a:ext>
            </a:extLst>
          </p:cNvPr>
          <p:cNvSpPr txBox="1"/>
          <p:nvPr userDrawn="1"/>
        </p:nvSpPr>
        <p:spPr>
          <a:xfrm>
            <a:off x="457195" y="3345504"/>
            <a:ext cx="902044"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
        <p:nvSpPr>
          <p:cNvPr id="11" name="文本框 10">
            <a:extLst>
              <a:ext uri="{FF2B5EF4-FFF2-40B4-BE49-F238E27FC236}">
                <a16:creationId xmlns:a16="http://schemas.microsoft.com/office/drawing/2014/main" id="{F72C164D-1B64-A944-9BEB-E6B4D42882A9}"/>
              </a:ext>
            </a:extLst>
          </p:cNvPr>
          <p:cNvSpPr txBox="1"/>
          <p:nvPr userDrawn="1"/>
        </p:nvSpPr>
        <p:spPr>
          <a:xfrm rot="10800000">
            <a:off x="7954647" y="5537380"/>
            <a:ext cx="797020"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Tree>
    <p:extLst>
      <p:ext uri="{BB962C8B-B14F-4D97-AF65-F5344CB8AC3E}">
        <p14:creationId xmlns:p14="http://schemas.microsoft.com/office/powerpoint/2010/main" val="33286630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2945127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76360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20287262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7759264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4916595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42371254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5794445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1971972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2853193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970874E8-4432-D341-ABF5-3EEAC6901E98}" type="datetimeFigureOut">
              <a:rPr kumimoji="1" lang="zh-CN" altLang="en-US" smtClean="0"/>
              <a:t>2022/1/17</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8160110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970874E8-4432-D341-ABF5-3EEAC6901E98}" type="datetimeFigureOut">
              <a:rPr kumimoji="1" lang="zh-CN" altLang="en-US" smtClean="0"/>
              <a:t>2022/1/17</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0028572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970874E8-4432-D341-ABF5-3EEAC6901E98}" type="datetimeFigureOut">
              <a:rPr kumimoji="1" lang="zh-CN" altLang="en-US" smtClean="0"/>
              <a:t>2022/1/17</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9986112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5532493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2022/1/17</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6667676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536892"/>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9402562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a:t>单击此处编辑母版副标题样式</a:t>
            </a:r>
            <a:endParaRPr lang="en-US" altLang="zh-CN" dirty="0"/>
          </a:p>
        </p:txBody>
      </p:sp>
    </p:spTree>
    <p:extLst>
      <p:ext uri="{BB962C8B-B14F-4D97-AF65-F5344CB8AC3E}">
        <p14:creationId xmlns:p14="http://schemas.microsoft.com/office/powerpoint/2010/main" val="30530207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18448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两项内容">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B226D22-DCF0-4981-81A4-1F08CF22F9CD}"/>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8764120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35871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1546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jp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image" Target="../media/image1.jp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theme" Target="../theme/theme2.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DB78D90-C06A-9345-9015-5E6E3CD0ED78}"/>
              </a:ext>
            </a:extLst>
          </p:cNvPr>
          <p:cNvPicPr>
            <a:picLocks noChangeAspect="1"/>
          </p:cNvPicPr>
          <p:nvPr/>
        </p:nvPicPr>
        <p:blipFill>
          <a:blip r:embed="rId26"/>
          <a:stretch>
            <a:fillRect/>
          </a:stretch>
        </p:blipFill>
        <p:spPr>
          <a:xfrm>
            <a:off x="0" y="0"/>
            <a:ext cx="9144000" cy="6857999"/>
          </a:xfrm>
          <a:prstGeom prst="rect">
            <a:avLst/>
          </a:prstGeom>
        </p:spPr>
      </p:pic>
    </p:spTree>
    <p:extLst>
      <p:ext uri="{BB962C8B-B14F-4D97-AF65-F5344CB8AC3E}">
        <p14:creationId xmlns:p14="http://schemas.microsoft.com/office/powerpoint/2010/main" val="2939077588"/>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9" r:id="rId18"/>
    <p:sldLayoutId id="2147483792" r:id="rId19"/>
    <p:sldLayoutId id="2147483797" r:id="rId20"/>
    <p:sldLayoutId id="2147483650" r:id="rId21"/>
    <p:sldLayoutId id="2147483798" r:id="rId22"/>
    <p:sldLayoutId id="2147483799" r:id="rId23"/>
    <p:sldLayoutId id="2147483852" r:id="rId2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p:nvPicPr>
        <p:blipFill>
          <a:blip r:embed="rId20"/>
          <a:stretch>
            <a:fillRect/>
          </a:stretch>
        </p:blipFill>
        <p:spPr>
          <a:xfrm>
            <a:off x="0" y="0"/>
            <a:ext cx="9144000" cy="6857999"/>
          </a:xfrm>
          <a:prstGeom prst="rect">
            <a:avLst/>
          </a:prstGeom>
        </p:spPr>
      </p:pic>
    </p:spTree>
    <p:extLst>
      <p:ext uri="{BB962C8B-B14F-4D97-AF65-F5344CB8AC3E}">
        <p14:creationId xmlns:p14="http://schemas.microsoft.com/office/powerpoint/2010/main" val="2965474402"/>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tiff"/><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tiff"/><Relationship Id="rId5" Type="http://schemas.openxmlformats.org/officeDocument/2006/relationships/image" Target="../media/image27.tiff"/><Relationship Id="rId4" Type="http://schemas.openxmlformats.org/officeDocument/2006/relationships/image" Target="../media/image26.tiff"/></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tiff"/><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8.tiff"/><Relationship Id="rId5" Type="http://schemas.openxmlformats.org/officeDocument/2006/relationships/image" Target="../media/image27.tiff"/><Relationship Id="rId4" Type="http://schemas.openxmlformats.org/officeDocument/2006/relationships/image" Target="../media/image26.tiff"/></Relationships>
</file>

<file path=ppt/slides/_rels/slide15.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25.tiff"/></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5.tiff"/><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8.tiff"/><Relationship Id="rId5" Type="http://schemas.openxmlformats.org/officeDocument/2006/relationships/image" Target="../media/image27.tiff"/><Relationship Id="rId4" Type="http://schemas.openxmlformats.org/officeDocument/2006/relationships/image" Target="../media/image26.tiff"/></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6.tiff"/></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5.tiff"/><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8.tiff"/><Relationship Id="rId5" Type="http://schemas.openxmlformats.org/officeDocument/2006/relationships/image" Target="../media/image27.tiff"/><Relationship Id="rId4" Type="http://schemas.openxmlformats.org/officeDocument/2006/relationships/image" Target="../media/image26.tiff"/></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27.tiff"/><Relationship Id="rId4" Type="http://schemas.openxmlformats.org/officeDocument/2006/relationships/image" Target="../media/image36.jpg"/></Relationships>
</file>

<file path=ppt/slides/_rels/slide2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5.tiff"/><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8.tiff"/><Relationship Id="rId5" Type="http://schemas.openxmlformats.org/officeDocument/2006/relationships/image" Target="../media/image27.tiff"/><Relationship Id="rId4" Type="http://schemas.openxmlformats.org/officeDocument/2006/relationships/image" Target="../media/image26.tiff"/></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8.tiff"/></Relationships>
</file>

<file path=ppt/slides/_rels/slide22.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28.tiff"/></Relationships>
</file>

<file path=ppt/slides/_rels/slide26.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22.tiff"/><Relationship Id="rId4" Type="http://schemas.openxmlformats.org/officeDocument/2006/relationships/image" Target="../media/image47.tiff"/></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4.tiff"/></Relationships>
</file>

<file path=ppt/slides/_rels/slide36.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7.xml.rels><?xml version="1.0" encoding="UTF-8" standalone="yes"?>
<Relationships xmlns="http://schemas.openxmlformats.org/package/2006/relationships"><Relationship Id="rId3" Type="http://schemas.openxmlformats.org/officeDocument/2006/relationships/image" Target="../media/image57.tif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8.tiff"/></Relationships>
</file>

<file path=ppt/slides/_rels/slide3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62.tiff"/><Relationship Id="rId5" Type="http://schemas.openxmlformats.org/officeDocument/2006/relationships/image" Target="../media/image61.tiff"/><Relationship Id="rId4" Type="http://schemas.openxmlformats.org/officeDocument/2006/relationships/image" Target="../media/image60.tif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tiff"/><Relationship Id="rId7"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16.xml"/><Relationship Id="rId6" Type="http://schemas.openxmlformats.org/officeDocument/2006/relationships/image" Target="../media/image28.tiff"/><Relationship Id="rId5" Type="http://schemas.openxmlformats.org/officeDocument/2006/relationships/image" Target="../media/image27.tiff"/><Relationship Id="rId4" Type="http://schemas.openxmlformats.org/officeDocument/2006/relationships/image" Target="../media/image26.tiff"/></Relationships>
</file>

<file path=ppt/slides/_rels/slide41.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66.tiff"/><Relationship Id="rId5" Type="http://schemas.openxmlformats.org/officeDocument/2006/relationships/image" Target="../media/image65.tiff"/><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67.tif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76.tiff"/><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tiff"/><Relationship Id="rId4" Type="http://schemas.openxmlformats.org/officeDocument/2006/relationships/image" Target="../media/image80.tiff"/></Relationships>
</file>

<file path=ppt/slides/_rels/slide5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85.tiff"/></Relationships>
</file>

<file path=ppt/slides/_rels/slide57.xml.rels><?xml version="1.0" encoding="UTF-8" standalone="yes"?>
<Relationships xmlns="http://schemas.openxmlformats.org/package/2006/relationships"><Relationship Id="rId3" Type="http://schemas.openxmlformats.org/officeDocument/2006/relationships/image" Target="../media/image86.tif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7.jpg"/><Relationship Id="rId7" Type="http://schemas.openxmlformats.org/officeDocument/2006/relationships/image" Target="../media/image91.tiff"/><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image" Target="../media/image90.tiff"/><Relationship Id="rId5" Type="http://schemas.openxmlformats.org/officeDocument/2006/relationships/image" Target="../media/image89.tiff"/><Relationship Id="rId4" Type="http://schemas.openxmlformats.org/officeDocument/2006/relationships/image" Target="../media/image88.tiff"/></Relationships>
</file>

<file path=ppt/slides/_rels/slide5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95.tiff"/><Relationship Id="rId5" Type="http://schemas.openxmlformats.org/officeDocument/2006/relationships/image" Target="../media/image94.tiff"/><Relationship Id="rId4" Type="http://schemas.openxmlformats.org/officeDocument/2006/relationships/image" Target="../media/image93.png"/></Relationships>
</file>

<file path=ppt/slides/_rels/slide60.xml.rels><?xml version="1.0" encoding="UTF-8" standalone="yes"?>
<Relationships xmlns="http://schemas.openxmlformats.org/package/2006/relationships"><Relationship Id="rId3" Type="http://schemas.openxmlformats.org/officeDocument/2006/relationships/image" Target="../media/image96.tiff"/><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98.jpg"/></Relationships>
</file>

<file path=ppt/slides/_rels/slide6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0.tiff"/><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103.tiff"/><Relationship Id="rId5" Type="http://schemas.openxmlformats.org/officeDocument/2006/relationships/image" Target="../media/image102.tiff"/><Relationship Id="rId4" Type="http://schemas.openxmlformats.org/officeDocument/2006/relationships/image" Target="../media/image101.tiff"/></Relationships>
</file>

<file path=ppt/slides/_rels/slide64.xml.rels><?xml version="1.0" encoding="UTF-8" standalone="yes"?>
<Relationships xmlns="http://schemas.openxmlformats.org/package/2006/relationships"><Relationship Id="rId3" Type="http://schemas.openxmlformats.org/officeDocument/2006/relationships/image" Target="../media/image104.tiff"/><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105.tiff"/></Relationships>
</file>

<file path=ppt/slides/_rels/slide65.xml.rels><?xml version="1.0" encoding="UTF-8" standalone="yes"?>
<Relationships xmlns="http://schemas.openxmlformats.org/package/2006/relationships"><Relationship Id="rId3" Type="http://schemas.openxmlformats.org/officeDocument/2006/relationships/image" Target="../media/image106.tiff"/><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66.xml.rels><?xml version="1.0" encoding="UTF-8" standalone="yes"?>
<Relationships xmlns="http://schemas.openxmlformats.org/package/2006/relationships"><Relationship Id="rId3" Type="http://schemas.openxmlformats.org/officeDocument/2006/relationships/image" Target="../media/image108.tiff"/><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109.tiff"/></Relationships>
</file>

<file path=ppt/slides/_rels/slide67.xml.rels><?xml version="1.0" encoding="UTF-8" standalone="yes"?>
<Relationships xmlns="http://schemas.openxmlformats.org/package/2006/relationships"><Relationship Id="rId3" Type="http://schemas.openxmlformats.org/officeDocument/2006/relationships/image" Target="../media/image110.tiff"/><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111.jpeg"/></Relationships>
</file>

<file path=ppt/slides/_rels/slide68.xml.rels><?xml version="1.0" encoding="UTF-8" standalone="yes"?>
<Relationships xmlns="http://schemas.openxmlformats.org/package/2006/relationships"><Relationship Id="rId3" Type="http://schemas.openxmlformats.org/officeDocument/2006/relationships/image" Target="../media/image112.tiff"/><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113.tiff"/></Relationships>
</file>

<file path=ppt/slides/_rels/slide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14.tif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114.tiff"/></Relationships>
</file>

<file path=ppt/slides/_rels/slide72.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6.tif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17.tiff"/><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7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7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2EE66DA9-5589-C247-8B38-B1FE7C51FFCA}"/>
              </a:ext>
            </a:extLst>
          </p:cNvPr>
          <p:cNvPicPr>
            <a:picLocks noChangeAspect="1"/>
          </p:cNvPicPr>
          <p:nvPr/>
        </p:nvPicPr>
        <p:blipFill rotWithShape="1">
          <a:blip r:embed="rId3"/>
          <a:srcRect l="48154"/>
          <a:stretch/>
        </p:blipFill>
        <p:spPr>
          <a:xfrm>
            <a:off x="4403187" y="0"/>
            <a:ext cx="4740813" cy="6834289"/>
          </a:xfrm>
          <a:prstGeom prst="rect">
            <a:avLst/>
          </a:prstGeom>
        </p:spPr>
      </p:pic>
      <p:pic>
        <p:nvPicPr>
          <p:cNvPr id="3" name="图片 2">
            <a:extLst>
              <a:ext uri="{FF2B5EF4-FFF2-40B4-BE49-F238E27FC236}">
                <a16:creationId xmlns:a16="http://schemas.microsoft.com/office/drawing/2014/main" id="{AF9AB636-4F59-4779-8DE3-65B53E9477A9}"/>
              </a:ext>
            </a:extLst>
          </p:cNvPr>
          <p:cNvPicPr>
            <a:picLocks noChangeAspect="1"/>
          </p:cNvPicPr>
          <p:nvPr/>
        </p:nvPicPr>
        <p:blipFill>
          <a:blip r:embed="rId4"/>
          <a:stretch>
            <a:fillRect/>
          </a:stretch>
        </p:blipFill>
        <p:spPr>
          <a:xfrm>
            <a:off x="0" y="1527858"/>
            <a:ext cx="4078372" cy="3518704"/>
          </a:xfrm>
          <a:prstGeom prst="rect">
            <a:avLst/>
          </a:prstGeom>
        </p:spPr>
      </p:pic>
      <p:sp>
        <p:nvSpPr>
          <p:cNvPr id="5" name="标题 1">
            <a:extLst>
              <a:ext uri="{FF2B5EF4-FFF2-40B4-BE49-F238E27FC236}">
                <a16:creationId xmlns:a16="http://schemas.microsoft.com/office/drawing/2014/main" id="{DA72B2A8-8572-4CA7-B80A-48F0A26BA044}"/>
              </a:ext>
            </a:extLst>
          </p:cNvPr>
          <p:cNvSpPr txBox="1">
            <a:spLocks/>
          </p:cNvSpPr>
          <p:nvPr/>
        </p:nvSpPr>
        <p:spPr>
          <a:xfrm>
            <a:off x="349281" y="2478341"/>
            <a:ext cx="3406702" cy="132556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600" b="1" dirty="0">
                <a:latin typeface="Microsoft YaHei" panose="020B0503020204020204" pitchFamily="34" charset="-122"/>
                <a:ea typeface="Microsoft YaHei" panose="020B0503020204020204" pitchFamily="34" charset="-122"/>
              </a:rPr>
              <a:t>但以理书关于</a:t>
            </a:r>
            <a:endParaRPr lang="en-US" altLang="zh-CN" sz="3600" b="1" dirty="0">
              <a:latin typeface="Microsoft YaHei" panose="020B0503020204020204" pitchFamily="34" charset="-122"/>
              <a:ea typeface="Microsoft YaHei" panose="020B0503020204020204" pitchFamily="34" charset="-122"/>
            </a:endParaRPr>
          </a:p>
          <a:p>
            <a:pPr algn="ctr">
              <a:lnSpc>
                <a:spcPct val="100000"/>
              </a:lnSpc>
            </a:pPr>
            <a:r>
              <a:rPr lang="zh-CN" altLang="en-US" sz="3600" b="1" dirty="0">
                <a:latin typeface="Microsoft YaHei" panose="020B0503020204020204" pitchFamily="34" charset="-122"/>
                <a:ea typeface="Microsoft YaHei" panose="020B0503020204020204" pitchFamily="34" charset="-122"/>
              </a:rPr>
              <a:t>四大帝国的预言</a:t>
            </a:r>
            <a:endParaRPr lang="en-US" altLang="zh-CN" sz="3600" b="1" dirty="0">
              <a:latin typeface="Microsoft YaHei" panose="020B0503020204020204" pitchFamily="34" charset="-122"/>
              <a:ea typeface="Microsoft YaHei" panose="020B0503020204020204" pitchFamily="34" charset="-122"/>
            </a:endParaRPr>
          </a:p>
        </p:txBody>
      </p:sp>
      <p:sp>
        <p:nvSpPr>
          <p:cNvPr id="6" name="标题 1">
            <a:extLst>
              <a:ext uri="{FF2B5EF4-FFF2-40B4-BE49-F238E27FC236}">
                <a16:creationId xmlns:a16="http://schemas.microsoft.com/office/drawing/2014/main" id="{D1F027CD-68B4-40EA-9240-FF4EA9AF35BC}"/>
              </a:ext>
            </a:extLst>
          </p:cNvPr>
          <p:cNvSpPr txBox="1">
            <a:spLocks/>
          </p:cNvSpPr>
          <p:nvPr/>
        </p:nvSpPr>
        <p:spPr>
          <a:xfrm>
            <a:off x="335835" y="3803904"/>
            <a:ext cx="3406702" cy="66052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但以理</a:t>
            </a:r>
            <a:r>
              <a:rPr lang="en-US" altLang="zh-CN" sz="2400" b="1" dirty="0">
                <a:latin typeface="Microsoft YaHei" panose="020B0503020204020204" pitchFamily="34" charset="-122"/>
                <a:ea typeface="Microsoft YaHei" panose="020B0503020204020204" pitchFamily="34" charset="-122"/>
              </a:rPr>
              <a:t>7:16-18</a:t>
            </a:r>
          </a:p>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24</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1988022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19C6ECBC-25D0-4F1C-8205-6F571BA396B7}"/>
              </a:ext>
            </a:extLst>
          </p:cNvPr>
          <p:cNvPicPr>
            <a:picLocks noChangeAspect="1"/>
          </p:cNvPicPr>
          <p:nvPr/>
        </p:nvPicPr>
        <p:blipFill>
          <a:blip r:embed="rId3"/>
          <a:stretch>
            <a:fillRect/>
          </a:stretch>
        </p:blipFill>
        <p:spPr>
          <a:xfrm>
            <a:off x="3346402" y="3019410"/>
            <a:ext cx="4678282" cy="350871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复习：证实圣经是真理的三个步骤</a:t>
            </a:r>
          </a:p>
        </p:txBody>
      </p:sp>
      <p:sp>
        <p:nvSpPr>
          <p:cNvPr id="24" name="TextBox 2">
            <a:extLst>
              <a:ext uri="{FF2B5EF4-FFF2-40B4-BE49-F238E27FC236}">
                <a16:creationId xmlns:a16="http://schemas.microsoft.com/office/drawing/2014/main" id="{844F79DE-81FC-0846-B023-5D82134444F5}"/>
              </a:ext>
            </a:extLst>
          </p:cNvPr>
          <p:cNvSpPr txBox="1"/>
          <p:nvPr/>
        </p:nvSpPr>
        <p:spPr>
          <a:xfrm>
            <a:off x="322261" y="2976181"/>
            <a:ext cx="8426451" cy="3595170"/>
          </a:xfrm>
          <a:prstGeom prst="rect">
            <a:avLst/>
          </a:prstGeom>
          <a:solidFill>
            <a:schemeClr val="bg1">
              <a:lumMod val="85000"/>
            </a:schemeClr>
          </a:solidFill>
          <a:ln w="38100">
            <a:solidFill>
              <a:schemeClr val="accent1">
                <a:lumMod val="50000"/>
              </a:schemeClr>
            </a:solidFill>
          </a:ln>
        </p:spPr>
        <p:txBody>
          <a:bodyPr wrap="square" lIns="180000" tIns="180000" rIns="180000" bIns="180000" rtlCol="0">
            <a:spAutoFit/>
          </a:bodyPr>
          <a:lstStyle/>
          <a:p>
            <a:pPr algn="ct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罗马书</a:t>
            </a:r>
            <a:r>
              <a:rPr lang="en-US" altLang="zh-CN" sz="3600" dirty="0">
                <a:latin typeface="Arial" panose="020B0604020202020204" pitchFamily="34" charset="0"/>
                <a:ea typeface="汉仪大宋简" panose="02010609000101010101" pitchFamily="49" charset="-122"/>
                <a:cs typeface="Arial" panose="020B0604020202020204" pitchFamily="34" charset="0"/>
              </a:rPr>
              <a:t>1:20</a:t>
            </a:r>
          </a:p>
          <a:p>
            <a:pPr algn="ctr" eaLnBrk="0" hangingPunct="0">
              <a:lnSpc>
                <a:spcPts val="4160"/>
              </a:lnSpc>
            </a:pP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自从造天地以来，神的永能和神性是明明可知的，虽是眼不能见，但借着所造之物就可以晓得，叫人无可推诿。</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 </a:t>
            </a:r>
          </a:p>
        </p:txBody>
      </p:sp>
    </p:spTree>
    <p:extLst>
      <p:ext uri="{BB962C8B-B14F-4D97-AF65-F5344CB8AC3E}">
        <p14:creationId xmlns:p14="http://schemas.microsoft.com/office/powerpoint/2010/main" val="38769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复习：证实圣经是真理的三个步骤</a:t>
            </a:r>
          </a:p>
        </p:txBody>
      </p:sp>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2</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pic>
        <p:nvPicPr>
          <p:cNvPr id="3" name="图片 2">
            <a:extLst>
              <a:ext uri="{FF2B5EF4-FFF2-40B4-BE49-F238E27FC236}">
                <a16:creationId xmlns:a16="http://schemas.microsoft.com/office/drawing/2014/main" id="{8BE1AB96-5C8C-E045-B3B7-A2F13D6443D9}"/>
              </a:ext>
            </a:extLst>
          </p:cNvPr>
          <p:cNvPicPr>
            <a:picLocks noChangeAspect="1"/>
          </p:cNvPicPr>
          <p:nvPr/>
        </p:nvPicPr>
        <p:blipFill rotWithShape="1">
          <a:blip r:embed="rId3"/>
          <a:srcRect l="22928" r="19843"/>
          <a:stretch/>
        </p:blipFill>
        <p:spPr>
          <a:xfrm>
            <a:off x="5869805" y="2997199"/>
            <a:ext cx="3031121" cy="3530921"/>
          </a:xfrm>
          <a:prstGeom prst="rect">
            <a:avLst/>
          </a:prstGeom>
          <a:solidFill>
            <a:srgbClr val="FFFFFF">
              <a:shade val="85000"/>
            </a:srgbClr>
          </a:solidFill>
          <a:ln w="381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Tree>
    <p:extLst>
      <p:ext uri="{BB962C8B-B14F-4D97-AF65-F5344CB8AC3E}">
        <p14:creationId xmlns:p14="http://schemas.microsoft.com/office/powerpoint/2010/main" val="387961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复习：证实圣经是真理的三个步骤</a:t>
            </a:r>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a:latin typeface="Arial" panose="020B0604020202020204" pitchFamily="34" charset="0"/>
                <a:ea typeface="Microsoft YaHei" panose="020B0503020204020204" pitchFamily="34" charset="-122"/>
                <a:cs typeface="Arial" panose="020B0604020202020204" pitchFamily="34" charset="0"/>
              </a:rPr>
              <a:t>2</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a:latin typeface="Arial" panose="020B0604020202020204" pitchFamily="34" charset="0"/>
                <a:ea typeface="Microsoft YaHei" panose="020B0503020204020204" pitchFamily="34" charset="-122"/>
                <a:cs typeface="Arial" panose="020B0604020202020204" pitchFamily="34" charset="0"/>
              </a:rPr>
              <a:t>3</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grpSp>
        <p:nvGrpSpPr>
          <p:cNvPr id="19" name="组合 18">
            <a:extLst>
              <a:ext uri="{FF2B5EF4-FFF2-40B4-BE49-F238E27FC236}">
                <a16:creationId xmlns:a16="http://schemas.microsoft.com/office/drawing/2014/main" id="{7B2A75F9-94A2-6140-ACF0-89B94ED73185}"/>
              </a:ext>
            </a:extLst>
          </p:cNvPr>
          <p:cNvGrpSpPr/>
          <p:nvPr/>
        </p:nvGrpSpPr>
        <p:grpSpPr>
          <a:xfrm>
            <a:off x="0" y="3130742"/>
            <a:ext cx="9144000" cy="3263837"/>
            <a:chOff x="0" y="3178418"/>
            <a:chExt cx="9144000" cy="3263837"/>
          </a:xfrm>
        </p:grpSpPr>
        <p:grpSp>
          <p:nvGrpSpPr>
            <p:cNvPr id="7" name="组合 6">
              <a:extLst>
                <a:ext uri="{FF2B5EF4-FFF2-40B4-BE49-F238E27FC236}">
                  <a16:creationId xmlns:a16="http://schemas.microsoft.com/office/drawing/2014/main" id="{0CAE64F0-8E2E-A246-A613-44D04C3277F3}"/>
                </a:ext>
              </a:extLst>
            </p:cNvPr>
            <p:cNvGrpSpPr/>
            <p:nvPr/>
          </p:nvGrpSpPr>
          <p:grpSpPr>
            <a:xfrm>
              <a:off x="0" y="3178418"/>
              <a:ext cx="9143999" cy="3263837"/>
              <a:chOff x="-549" y="3178354"/>
              <a:chExt cx="8749879" cy="3123161"/>
            </a:xfrm>
          </p:grpSpPr>
          <p:pic>
            <p:nvPicPr>
              <p:cNvPr id="18" name="图片 17">
                <a:extLst>
                  <a:ext uri="{FF2B5EF4-FFF2-40B4-BE49-F238E27FC236}">
                    <a16:creationId xmlns:a16="http://schemas.microsoft.com/office/drawing/2014/main" id="{0E26BCA2-A29A-1A4E-AEEE-543DACC869CE}"/>
                  </a:ext>
                </a:extLst>
              </p:cNvPr>
              <p:cNvPicPr>
                <a:picLocks noChangeAspect="1"/>
              </p:cNvPicPr>
              <p:nvPr/>
            </p:nvPicPr>
            <p:blipFill>
              <a:blip r:embed="rId3"/>
              <a:stretch>
                <a:fillRect/>
              </a:stretch>
            </p:blipFill>
            <p:spPr>
              <a:xfrm>
                <a:off x="4090792" y="3178418"/>
                <a:ext cx="4658538" cy="3105159"/>
              </a:xfrm>
              <a:prstGeom prst="rect">
                <a:avLst/>
              </a:prstGeom>
            </p:spPr>
          </p:pic>
          <p:pic>
            <p:nvPicPr>
              <p:cNvPr id="5" name="图片 4">
                <a:extLst>
                  <a:ext uri="{FF2B5EF4-FFF2-40B4-BE49-F238E27FC236}">
                    <a16:creationId xmlns:a16="http://schemas.microsoft.com/office/drawing/2014/main" id="{97513FB0-E641-6140-97C5-34178DEF5684}"/>
                  </a:ext>
                </a:extLst>
              </p:cNvPr>
              <p:cNvPicPr>
                <a:picLocks noChangeAspect="1"/>
              </p:cNvPicPr>
              <p:nvPr/>
            </p:nvPicPr>
            <p:blipFill>
              <a:blip r:embed="rId4"/>
              <a:stretch>
                <a:fillRect/>
              </a:stretch>
            </p:blipFill>
            <p:spPr>
              <a:xfrm>
                <a:off x="-549" y="3178354"/>
                <a:ext cx="4091341" cy="3123161"/>
              </a:xfrm>
              <a:prstGeom prst="rect">
                <a:avLst/>
              </a:prstGeom>
            </p:spPr>
          </p:pic>
        </p:grpSp>
        <p:sp>
          <p:nvSpPr>
            <p:cNvPr id="2" name="矩形 1">
              <a:extLst>
                <a:ext uri="{FF2B5EF4-FFF2-40B4-BE49-F238E27FC236}">
                  <a16:creationId xmlns:a16="http://schemas.microsoft.com/office/drawing/2014/main" id="{E1EABC6A-D160-454D-837F-36A3B0C4C8A2}"/>
                </a:ext>
              </a:extLst>
            </p:cNvPr>
            <p:cNvSpPr/>
            <p:nvPr/>
          </p:nvSpPr>
          <p:spPr>
            <a:xfrm>
              <a:off x="0" y="3178418"/>
              <a:ext cx="9144000" cy="324502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4" name="TextBox 2">
            <a:extLst>
              <a:ext uri="{FF2B5EF4-FFF2-40B4-BE49-F238E27FC236}">
                <a16:creationId xmlns:a16="http://schemas.microsoft.com/office/drawing/2014/main" id="{C41AAF48-53B1-F540-83B5-E020333ADDB5}"/>
              </a:ext>
            </a:extLst>
          </p:cNvPr>
          <p:cNvSpPr txBox="1"/>
          <p:nvPr/>
        </p:nvSpPr>
        <p:spPr>
          <a:xfrm>
            <a:off x="21709" y="2995227"/>
            <a:ext cx="9100582" cy="3739931"/>
          </a:xfrm>
          <a:prstGeom prst="rect">
            <a:avLst/>
          </a:prstGeom>
          <a:solidFill>
            <a:schemeClr val="bg1">
              <a:lumMod val="85000"/>
            </a:schemeClr>
          </a:solidFill>
          <a:ln w="38100">
            <a:solidFill>
              <a:schemeClr val="accent1">
                <a:lumMod val="50000"/>
              </a:schemeClr>
            </a:solidFill>
          </a:ln>
        </p:spPr>
        <p:txBody>
          <a:bodyPr wrap="square" lIns="648000" tIns="396000" rIns="468000" bIns="180000" rtlCol="0">
            <a:spAutoFit/>
          </a:bodyPr>
          <a:lstStyle/>
          <a:p>
            <a:pPr algn="ctr" eaLnBrk="0" hangingPunct="0">
              <a:lnSpc>
                <a:spcPts val="41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以赛亚书</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 46:10</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 </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ctr" eaLnBrk="0" hangingPunct="0">
              <a:lnSpc>
                <a:spcPts val="4160"/>
              </a:lnSpc>
            </a:pP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eaLnBrk="0" hangingPunct="0">
              <a:lnSpc>
                <a:spcPts val="41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我从起初指明末后的事，从古时言明未成的事，说</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我的筹算必立定，凡我所喜悦的，我必成就。</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p>
          <a:p>
            <a:pPr eaLnBrk="0" hangingPunct="0">
              <a:lnSpc>
                <a:spcPts val="4160"/>
              </a:lnSpc>
            </a:pP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82866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3"/>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5"/>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20" grpId="0"/>
      <p:bldP spid="9" grpId="0" animBg="1"/>
      <p:bldP spid="10" grpId="0" animBg="1"/>
      <p:bldP spid="11" grpId="0"/>
      <p:bldP spid="13" grpId="0" animBg="1"/>
      <p:bldP spid="13" grpId="1" animBg="1"/>
      <p:bldP spid="14" grpId="0" animBg="1"/>
      <p:bldP spid="14" grpId="1" animBg="1"/>
      <p:bldP spid="15" grpId="0"/>
      <p:bldP spid="15" grpId="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56C2A4-2945-5E46-B8BB-3A1C51AEB490}"/>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264" b="85484" l="2344" r="99219">
                        <a14:foregroundMark x1="15137" y1="54692" x2="15137" y2="54692"/>
                        <a14:foregroundMark x1="11621" y1="75806" x2="14355" y2="22727"/>
                        <a14:foregroundMark x1="5762" y1="53812" x2="6152" y2="32698"/>
                        <a14:foregroundMark x1="6152" y1="32698" x2="9180" y2="21994"/>
                        <a14:foregroundMark x1="4199" y1="77713" x2="9473" y2="81232"/>
                        <a14:foregroundMark x1="9473" y1="81232" x2="19043" y2="82845"/>
                        <a14:foregroundMark x1="2539" y1="78299" x2="2539" y2="78299"/>
                        <a14:foregroundMark x1="93359" y1="67155" x2="94800" y2="52974"/>
                        <a14:foregroundMark x1="69531" y1="10264" x2="72559" y2="10411"/>
                        <a14:foregroundMark x1="98340" y1="66129" x2="99219" y2="68035"/>
                        <a14:backgroundMark x1="94824" y1="50587" x2="94824" y2="50587"/>
                        <a14:backgroundMark x1="95020" y1="50440" x2="95996" y2="51613"/>
                        <a14:backgroundMark x1="94824" y1="49853" x2="96289" y2="51613"/>
                      </a14:backgroundRemoval>
                    </a14:imgEffect>
                  </a14:imgLayer>
                </a14:imgProps>
              </a:ext>
            </a:extLst>
          </a:blip>
          <a:srcRect t="3126" b="5004"/>
          <a:stretch/>
        </p:blipFill>
        <p:spPr>
          <a:xfrm>
            <a:off x="0" y="1263070"/>
            <a:ext cx="9144000" cy="5594930"/>
          </a:xfrm>
          <a:prstGeom prst="rect">
            <a:avLst/>
          </a:prstGeom>
        </p:spPr>
      </p:pic>
      <p:sp>
        <p:nvSpPr>
          <p:cNvPr id="4" name="文本框 3">
            <a:extLst>
              <a:ext uri="{FF2B5EF4-FFF2-40B4-BE49-F238E27FC236}">
                <a16:creationId xmlns:a16="http://schemas.microsoft.com/office/drawing/2014/main" id="{6E42FB52-DA84-49D8-A216-BE16CB915C41}"/>
              </a:ext>
            </a:extLst>
          </p:cNvPr>
          <p:cNvSpPr txBox="1"/>
          <p:nvPr/>
        </p:nvSpPr>
        <p:spPr>
          <a:xfrm>
            <a:off x="0" y="414183"/>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en-US" altLang="zh-CN" dirty="0"/>
              <a:t> </a:t>
            </a:r>
            <a:r>
              <a:rPr lang="zh-CN" altLang="en-US" dirty="0"/>
              <a:t>但以理四大帝国的预言</a:t>
            </a:r>
            <a:endParaRPr lang="en-US" altLang="zh-CN" dirty="0"/>
          </a:p>
        </p:txBody>
      </p:sp>
    </p:spTree>
    <p:extLst>
      <p:ext uri="{BB962C8B-B14F-4D97-AF65-F5344CB8AC3E}">
        <p14:creationId xmlns:p14="http://schemas.microsoft.com/office/powerpoint/2010/main" val="1513329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31C0A72-5F02-984F-9D21-9FFB4BB2926C}"/>
              </a:ext>
            </a:extLst>
          </p:cNvPr>
          <p:cNvSpPr txBox="1"/>
          <p:nvPr/>
        </p:nvSpPr>
        <p:spPr>
          <a:xfrm>
            <a:off x="-1228299" y="6277970"/>
            <a:ext cx="184731" cy="369332"/>
          </a:xfrm>
          <a:prstGeom prst="rect">
            <a:avLst/>
          </a:prstGeom>
          <a:noFill/>
        </p:spPr>
        <p:txBody>
          <a:bodyPr wrap="none" rtlCol="0">
            <a:spAutoFit/>
          </a:bodyPr>
          <a:lstStyle/>
          <a:p>
            <a:endParaRPr lang="en-US" dirty="0"/>
          </a:p>
        </p:txBody>
      </p:sp>
      <p:graphicFrame>
        <p:nvGraphicFramePr>
          <p:cNvPr id="2" name="表格 2">
            <a:extLst>
              <a:ext uri="{FF2B5EF4-FFF2-40B4-BE49-F238E27FC236}">
                <a16:creationId xmlns:a16="http://schemas.microsoft.com/office/drawing/2014/main" id="{52DD309A-DF3A-4748-87E7-78F267731664}"/>
              </a:ext>
            </a:extLst>
          </p:cNvPr>
          <p:cNvGraphicFramePr>
            <a:graphicFrameLocks noGrp="1"/>
          </p:cNvGraphicFramePr>
          <p:nvPr>
            <p:extLst>
              <p:ext uri="{D42A27DB-BD31-4B8C-83A1-F6EECF244321}">
                <p14:modId xmlns:p14="http://schemas.microsoft.com/office/powerpoint/2010/main" val="352503500"/>
              </p:ext>
            </p:extLst>
          </p:nvPr>
        </p:nvGraphicFramePr>
        <p:xfrm>
          <a:off x="0" y="0"/>
          <a:ext cx="3977934" cy="6798172"/>
        </p:xfrm>
        <a:graphic>
          <a:graphicData uri="http://schemas.openxmlformats.org/drawingml/2006/table">
            <a:tbl>
              <a:tblPr firstRow="1" bandRow="1">
                <a:tableStyleId>{5C22544A-7EE6-4342-B048-85BDC9FD1C3A}</a:tableStyleId>
              </a:tblPr>
              <a:tblGrid>
                <a:gridCol w="1551520">
                  <a:extLst>
                    <a:ext uri="{9D8B030D-6E8A-4147-A177-3AD203B41FA5}">
                      <a16:colId xmlns:a16="http://schemas.microsoft.com/office/drawing/2014/main" val="3081535117"/>
                    </a:ext>
                  </a:extLst>
                </a:gridCol>
                <a:gridCol w="2426414">
                  <a:extLst>
                    <a:ext uri="{9D8B030D-6E8A-4147-A177-3AD203B41FA5}">
                      <a16:colId xmlns:a16="http://schemas.microsoft.com/office/drawing/2014/main" val="1733588543"/>
                    </a:ext>
                  </a:extLst>
                </a:gridCol>
              </a:tblGrid>
              <a:tr h="706402">
                <a:tc gridSpan="2">
                  <a:txBody>
                    <a:bodyPr/>
                    <a:lstStyle/>
                    <a:p>
                      <a:pPr algn="ctr"/>
                      <a:r>
                        <a:rPr lang="zh-CN" altLang="en-US" sz="3300" b="0" dirty="0">
                          <a:ea typeface="汉仪大宋简" panose="02010609000101010101" pitchFamily="49" charset="-122"/>
                        </a:rPr>
                        <a:t>四个帝国的象征</a:t>
                      </a:r>
                      <a:endParaRPr lang="zh-CN" altLang="en-US" sz="2900" b="0" dirty="0"/>
                    </a:p>
                  </a:txBody>
                  <a:tcPr marL="95048" marR="95048" marT="47524" marB="47524" anchor="ctr">
                    <a:lnR w="12700" cap="flat" cmpd="sng" algn="ctr">
                      <a:solidFill>
                        <a:srgbClr val="F9EAD8"/>
                      </a:solidFill>
                      <a:prstDash val="solid"/>
                      <a:round/>
                      <a:headEnd type="none" w="med" len="med"/>
                      <a:tailEnd type="none" w="med" len="med"/>
                    </a:lnR>
                    <a:lnB w="12700" cap="flat" cmpd="sng" algn="ctr">
                      <a:solidFill>
                        <a:srgbClr val="55413B"/>
                      </a:solidFill>
                      <a:prstDash val="solid"/>
                      <a:round/>
                      <a:headEnd type="none" w="med" len="med"/>
                      <a:tailEnd type="none" w="med" len="med"/>
                    </a:lnB>
                    <a:solidFill>
                      <a:srgbClr val="55413B"/>
                    </a:solidFill>
                  </a:tcPr>
                </a:tc>
                <a:tc hMerge="1">
                  <a:txBody>
                    <a:bodyPr/>
                    <a:lstStyle/>
                    <a:p>
                      <a:endParaRPr lang="zh-CN" altLang="en-US" dirty="0"/>
                    </a:p>
                  </a:txBody>
                  <a:tcPr>
                    <a:lnL w="12700" cap="flat" cmpd="sng" algn="ctr">
                      <a:solidFill>
                        <a:srgbClr val="F9EAD8"/>
                      </a:solidFill>
                      <a:prstDash val="solid"/>
                      <a:round/>
                      <a:headEnd type="none" w="med" len="med"/>
                      <a:tailEnd type="none" w="med" len="med"/>
                    </a:lnL>
                    <a:lnR w="12700" cap="flat" cmpd="sng" algn="ctr">
                      <a:solidFill>
                        <a:srgbClr val="F9EAD8"/>
                      </a:solidFill>
                      <a:prstDash val="solid"/>
                      <a:round/>
                      <a:headEnd type="none" w="med" len="med"/>
                      <a:tailEnd type="none" w="med" len="med"/>
                    </a:lnR>
                    <a:lnB w="12700" cap="flat" cmpd="sng" algn="ctr">
                      <a:solidFill>
                        <a:srgbClr val="55413B"/>
                      </a:solidFill>
                      <a:prstDash val="solid"/>
                      <a:round/>
                      <a:headEnd type="none" w="med" len="med"/>
                      <a:tailEnd type="none" w="med" len="med"/>
                    </a:lnB>
                    <a:solidFill>
                      <a:srgbClr val="55413B"/>
                    </a:solidFill>
                  </a:tcPr>
                </a:tc>
                <a:extLst>
                  <a:ext uri="{0D108BD9-81ED-4DB2-BD59-A6C34878D82A}">
                    <a16:rowId xmlns:a16="http://schemas.microsoft.com/office/drawing/2014/main" val="1926693948"/>
                  </a:ext>
                </a:extLst>
              </a:tr>
              <a:tr h="1074762">
                <a:tc>
                  <a:txBody>
                    <a:bodyPr/>
                    <a:lstStyle/>
                    <a:p>
                      <a:pPr algn="ctr"/>
                      <a:r>
                        <a:rPr lang="zh-CN" altLang="en-US" sz="2400" b="0" dirty="0">
                          <a:ea typeface="汉仪大宋简" panose="02010609000101010101" pitchFamily="49" charset="-122"/>
                        </a:rPr>
                        <a:t>但以理书</a:t>
                      </a:r>
                      <a:endParaRPr lang="en-US" altLang="zh-CN" sz="2400" b="0" dirty="0">
                        <a:ea typeface="汉仪大宋简" panose="02010609000101010101" pitchFamily="49" charset="-122"/>
                      </a:endParaRPr>
                    </a:p>
                    <a:p>
                      <a:pPr algn="ctr"/>
                      <a:r>
                        <a:rPr lang="zh-CN" altLang="en-US" sz="2400" b="0" dirty="0">
                          <a:ea typeface="汉仪大宋简" panose="02010609000101010101" pitchFamily="49" charset="-122"/>
                        </a:rPr>
                        <a:t>第二章的异象</a:t>
                      </a:r>
                      <a:endParaRPr lang="zh-CN" altLang="en-US" sz="2000" dirty="0"/>
                    </a:p>
                  </a:txBody>
                  <a:tcPr marL="95048" marR="95048" marT="47524" marB="47524" anchor="ctr">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dirty="0">
                          <a:ea typeface="汉仪大宋简" panose="02010609000101010101" pitchFamily="49" charset="-122"/>
                        </a:rPr>
                        <a:t>象征的帝国</a:t>
                      </a:r>
                      <a:endParaRPr lang="zh-CN" altLang="en-US" sz="2400" dirty="0"/>
                    </a:p>
                  </a:txBody>
                  <a:tcPr marL="95048" marR="95048" marT="47524" marB="47524"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451292398"/>
                  </a:ext>
                </a:extLst>
              </a:tr>
              <a:tr h="1163528">
                <a:tc rowSpan="4">
                  <a:txBody>
                    <a:bodyPr/>
                    <a:lstStyle/>
                    <a:p>
                      <a:pPr algn="ctr"/>
                      <a:endParaRPr lang="zh-CN" altLang="en-US" sz="1700" dirty="0"/>
                    </a:p>
                  </a:txBody>
                  <a:tcPr marL="95048" marR="95048" marT="47524" marB="47524" anchor="ctr">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dirty="0">
                          <a:ea typeface="汉仪大宋简" panose="02010609000101010101" pitchFamily="49" charset="-122"/>
                        </a:rPr>
                        <a:t>金头：巴比伦</a:t>
                      </a:r>
                      <a:endParaRPr lang="zh-CN" altLang="en-US" sz="2800" dirty="0"/>
                    </a:p>
                  </a:txBody>
                  <a:tcPr marL="95048" marR="95048" marT="47524" marB="47524"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extLst>
                  <a:ext uri="{0D108BD9-81ED-4DB2-BD59-A6C34878D82A}">
                    <a16:rowId xmlns:a16="http://schemas.microsoft.com/office/drawing/2014/main" val="2566103345"/>
                  </a:ext>
                </a:extLst>
              </a:tr>
              <a:tr h="1042888">
                <a:tc vMerge="1">
                  <a:txBody>
                    <a:bodyPr/>
                    <a:lstStyle/>
                    <a:p>
                      <a:pPr algn="ctr"/>
                      <a:endParaRPr lang="zh-CN" altLang="en-US" sz="1600" dirty="0"/>
                    </a:p>
                  </a:txBody>
                  <a:tcPr anchor="ctr">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dirty="0">
                          <a:ea typeface="汉仪大宋简" panose="02010609000101010101" pitchFamily="49" charset="-122"/>
                        </a:rPr>
                        <a:t>银身：波斯</a:t>
                      </a:r>
                      <a:endParaRPr lang="zh-CN" altLang="en-US" sz="2800" dirty="0"/>
                    </a:p>
                  </a:txBody>
                  <a:tcPr marL="95048" marR="95048" marT="47524" marB="47524"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extLst>
                  <a:ext uri="{0D108BD9-81ED-4DB2-BD59-A6C34878D82A}">
                    <a16:rowId xmlns:a16="http://schemas.microsoft.com/office/drawing/2014/main" val="2237150909"/>
                  </a:ext>
                </a:extLst>
              </a:tr>
              <a:tr h="1016485">
                <a:tc vMerge="1">
                  <a:txBody>
                    <a:bodyPr/>
                    <a:lstStyle/>
                    <a:p>
                      <a:pPr algn="ctr"/>
                      <a:endParaRPr lang="zh-CN" altLang="en-US" sz="1600" dirty="0"/>
                    </a:p>
                  </a:txBody>
                  <a:tcPr anchor="ctr">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dirty="0">
                          <a:ea typeface="汉仪大宋简" panose="02010609000101010101" pitchFamily="49" charset="-122"/>
                        </a:rPr>
                        <a:t>铜腰：希腊</a:t>
                      </a:r>
                      <a:endParaRPr lang="zh-CN" altLang="en-US" sz="2800" dirty="0"/>
                    </a:p>
                  </a:txBody>
                  <a:tcPr marL="95048" marR="95048" marT="47524" marB="47524"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extLst>
                  <a:ext uri="{0D108BD9-81ED-4DB2-BD59-A6C34878D82A}">
                    <a16:rowId xmlns:a16="http://schemas.microsoft.com/office/drawing/2014/main" val="2459761378"/>
                  </a:ext>
                </a:extLst>
              </a:tr>
              <a:tr h="1676541">
                <a:tc vMerge="1">
                  <a:txBody>
                    <a:bodyPr/>
                    <a:lstStyle/>
                    <a:p>
                      <a:pPr algn="ctr"/>
                      <a:endParaRPr lang="zh-CN" altLang="en-US" sz="1600" dirty="0"/>
                    </a:p>
                  </a:txBody>
                  <a:tcPr anchor="ctr">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dirty="0">
                          <a:ea typeface="汉仪大宋简" panose="02010609000101010101" pitchFamily="49" charset="-122"/>
                        </a:rPr>
                        <a:t>铁腿：罗马（公元前</a:t>
                      </a:r>
                      <a:r>
                        <a:rPr lang="en-US" altLang="zh-CN" sz="2800" b="0" dirty="0">
                          <a:ea typeface="汉仪大宋简" panose="02010609000101010101" pitchFamily="49" charset="-122"/>
                        </a:rPr>
                        <a:t>63</a:t>
                      </a:r>
                      <a:r>
                        <a:rPr lang="zh-CN" altLang="en-US" sz="2800" b="0" dirty="0">
                          <a:ea typeface="汉仪大宋简" panose="02010609000101010101" pitchFamily="49" charset="-122"/>
                        </a:rPr>
                        <a:t>）</a:t>
                      </a:r>
                      <a:endParaRPr lang="zh-CN" altLang="en-US" sz="2800" dirty="0"/>
                    </a:p>
                  </a:txBody>
                  <a:tcPr marL="95048" marR="95048" marT="47524" marB="47524"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extLst>
                  <a:ext uri="{0D108BD9-81ED-4DB2-BD59-A6C34878D82A}">
                    <a16:rowId xmlns:a16="http://schemas.microsoft.com/office/drawing/2014/main" val="2308822307"/>
                  </a:ext>
                </a:extLst>
              </a:tr>
            </a:tbl>
          </a:graphicData>
        </a:graphic>
      </p:graphicFrame>
      <p:pic>
        <p:nvPicPr>
          <p:cNvPr id="6" name="图片 5">
            <a:extLst>
              <a:ext uri="{FF2B5EF4-FFF2-40B4-BE49-F238E27FC236}">
                <a16:creationId xmlns:a16="http://schemas.microsoft.com/office/drawing/2014/main" id="{504AFDFA-B65E-CD4E-A159-13788334F726}"/>
              </a:ext>
            </a:extLst>
          </p:cNvPr>
          <p:cNvPicPr>
            <a:picLocks noChangeAspect="1"/>
          </p:cNvPicPr>
          <p:nvPr/>
        </p:nvPicPr>
        <p:blipFill>
          <a:blip r:embed="rId3"/>
          <a:stretch>
            <a:fillRect/>
          </a:stretch>
        </p:blipFill>
        <p:spPr>
          <a:xfrm>
            <a:off x="-26394" y="2022494"/>
            <a:ext cx="1449791" cy="4624651"/>
          </a:xfrm>
          <a:prstGeom prst="rect">
            <a:avLst/>
          </a:prstGeom>
        </p:spPr>
      </p:pic>
      <p:pic>
        <p:nvPicPr>
          <p:cNvPr id="3073" name="Picture 1" descr="page214image1739104">
            <a:extLst>
              <a:ext uri="{FF2B5EF4-FFF2-40B4-BE49-F238E27FC236}">
                <a16:creationId xmlns:a16="http://schemas.microsoft.com/office/drawing/2014/main" id="{0B37C47E-526B-9345-A4A4-08138E2512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6264" y="1294108"/>
            <a:ext cx="4896091" cy="27861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CEB0CE1D-1259-9042-9840-A6FA40A7A56B}"/>
              </a:ext>
            </a:extLst>
          </p:cNvPr>
          <p:cNvSpPr txBox="1"/>
          <p:nvPr/>
        </p:nvSpPr>
        <p:spPr>
          <a:xfrm>
            <a:off x="4116263" y="4216829"/>
            <a:ext cx="4896091" cy="1623650"/>
          </a:xfrm>
          <a:prstGeom prst="rect">
            <a:avLst/>
          </a:prstGeom>
          <a:noFill/>
        </p:spPr>
        <p:txBody>
          <a:bodyPr wrap="square" rtlCol="0">
            <a:spAutoFit/>
          </a:bodyPr>
          <a:lstStyle/>
          <a:p>
            <a:pPr algn="ctr">
              <a:lnSpc>
                <a:spcPts val="4060"/>
              </a:lnSpc>
            </a:pPr>
            <a:r>
              <a:rPr lang="zh-CN" altLang="en-US" sz="2800" dirty="0">
                <a:latin typeface="Microsoft YaHei" panose="020B0503020204020204" pitchFamily="34" charset="-122"/>
                <a:ea typeface="Microsoft YaHei" panose="020B0503020204020204" pitchFamily="34" charset="-122"/>
              </a:rPr>
              <a:t>死海古卷中的但以理书残片 </a:t>
            </a:r>
            <a:r>
              <a:rPr lang="en-US" sz="2800" dirty="0">
                <a:latin typeface="Microsoft YaHei" panose="020B0503020204020204" pitchFamily="34" charset="-122"/>
                <a:ea typeface="Microsoft YaHei" panose="020B0503020204020204" pitchFamily="34" charset="-122"/>
              </a:rPr>
              <a:t>4QDanC (4Q113) </a:t>
            </a:r>
          </a:p>
          <a:p>
            <a:pPr algn="ctr">
              <a:lnSpc>
                <a:spcPts val="4060"/>
              </a:lnSpc>
            </a:pPr>
            <a:r>
              <a:rPr lang="zh-CN" altLang="en-US" sz="2800" dirty="0">
                <a:latin typeface="Microsoft YaHei" panose="020B0503020204020204" pitchFamily="34" charset="-122"/>
                <a:ea typeface="Microsoft YaHei" panose="020B0503020204020204" pitchFamily="34" charset="-122"/>
              </a:rPr>
              <a:t>残片年代：公元前</a:t>
            </a:r>
            <a:r>
              <a:rPr lang="en-US" altLang="zh-CN" sz="2800" dirty="0">
                <a:latin typeface="Microsoft YaHei" panose="020B0503020204020204" pitchFamily="34" charset="-122"/>
                <a:ea typeface="Microsoft YaHei" panose="020B0503020204020204" pitchFamily="34" charset="-122"/>
              </a:rPr>
              <a:t>125</a:t>
            </a:r>
            <a:r>
              <a:rPr lang="zh-CN" altLang="en-US" sz="2800" dirty="0">
                <a:latin typeface="Microsoft YaHei" panose="020B0503020204020204" pitchFamily="34" charset="-122"/>
                <a:ea typeface="Microsoft YaHei" panose="020B0503020204020204" pitchFamily="34" charset="-122"/>
              </a:rPr>
              <a:t>年左右</a:t>
            </a:r>
            <a:endParaRPr 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402636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235E3FB8-4210-5942-9326-1C26B78F556F}"/>
              </a:ext>
            </a:extLst>
          </p:cNvPr>
          <p:cNvSpPr txBox="1"/>
          <p:nvPr/>
        </p:nvSpPr>
        <p:spPr>
          <a:xfrm>
            <a:off x="4872782" y="2720049"/>
            <a:ext cx="4271218" cy="2034045"/>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但以理的</a:t>
            </a:r>
            <a:endParaRPr lang="en-US" altLang="zh-CN" dirty="0"/>
          </a:p>
          <a:p>
            <a:r>
              <a:rPr lang="zh-CN" altLang="en-US" dirty="0"/>
              <a:t>预言</a:t>
            </a:r>
            <a:endParaRPr lang="en-US" altLang="zh-CN" dirty="0"/>
          </a:p>
        </p:txBody>
      </p:sp>
      <p:pic>
        <p:nvPicPr>
          <p:cNvPr id="9" name="Picture 8">
            <a:extLst>
              <a:ext uri="{FF2B5EF4-FFF2-40B4-BE49-F238E27FC236}">
                <a16:creationId xmlns:a16="http://schemas.microsoft.com/office/drawing/2014/main" id="{EDFD5173-BACC-784E-BFD4-695E3351E1AE}"/>
              </a:ext>
            </a:extLst>
          </p:cNvPr>
          <p:cNvPicPr>
            <a:picLocks noChangeAspect="1"/>
          </p:cNvPicPr>
          <p:nvPr/>
        </p:nvPicPr>
        <p:blipFill>
          <a:blip r:embed="rId3"/>
          <a:stretch>
            <a:fillRect/>
          </a:stretch>
        </p:blipFill>
        <p:spPr>
          <a:xfrm>
            <a:off x="0" y="0"/>
            <a:ext cx="4872782" cy="6857990"/>
          </a:xfrm>
          <a:prstGeom prst="rect">
            <a:avLst/>
          </a:prstGeom>
        </p:spPr>
      </p:pic>
    </p:spTree>
    <p:extLst>
      <p:ext uri="{BB962C8B-B14F-4D97-AF65-F5344CB8AC3E}">
        <p14:creationId xmlns:p14="http://schemas.microsoft.com/office/powerpoint/2010/main" val="154999012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235E3FB8-4210-5942-9326-1C26B78F556F}"/>
              </a:ext>
            </a:extLst>
          </p:cNvPr>
          <p:cNvSpPr txBox="1"/>
          <p:nvPr/>
        </p:nvSpPr>
        <p:spPr>
          <a:xfrm>
            <a:off x="0" y="414183"/>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en-US" altLang="zh-CN" dirty="0"/>
              <a:t> </a:t>
            </a:r>
            <a:r>
              <a:rPr lang="zh-CN" altLang="en-US" dirty="0"/>
              <a:t>第一幕：尼布甲尼撒王梦见大像</a:t>
            </a:r>
            <a:endParaRPr lang="en-US" altLang="zh-CN" dirty="0"/>
          </a:p>
        </p:txBody>
      </p:sp>
      <p:sp>
        <p:nvSpPr>
          <p:cNvPr id="2" name="Rectangle 1">
            <a:extLst>
              <a:ext uri="{FF2B5EF4-FFF2-40B4-BE49-F238E27FC236}">
                <a16:creationId xmlns:a16="http://schemas.microsoft.com/office/drawing/2014/main" id="{A1080EBC-463A-104C-91D0-E702C325981C}"/>
              </a:ext>
            </a:extLst>
          </p:cNvPr>
          <p:cNvSpPr/>
          <p:nvPr/>
        </p:nvSpPr>
        <p:spPr>
          <a:xfrm>
            <a:off x="2558005" y="2706557"/>
            <a:ext cx="6180937" cy="2687467"/>
          </a:xfrm>
          <a:prstGeom prst="rect">
            <a:avLst/>
          </a:prstGeom>
        </p:spPr>
        <p:txBody>
          <a:bodyPr wrap="square">
            <a:spAutoFit/>
          </a:bodyPr>
          <a:lstStyle/>
          <a:p>
            <a:pPr>
              <a:lnSpc>
                <a:spcPts val="4140"/>
              </a:lnSpc>
              <a:spcAft>
                <a:spcPts val="0"/>
              </a:spcAft>
            </a:pPr>
            <a:r>
              <a:rPr lang="zh-CN" altLang="en-US" sz="32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但以理书</a:t>
            </a:r>
            <a:r>
              <a:rPr lang="en-US" sz="32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2:31</a:t>
            </a:r>
            <a:r>
              <a:rPr lang="zh-CN" altLang="en-US" sz="32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 王啊，你梦见一个大像，</a:t>
            </a:r>
            <a:r>
              <a:rPr lang="en-US" altLang="zh-CN" sz="32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a:t>
            </a:r>
            <a:r>
              <a:rPr lang="en-US" sz="32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32 </a:t>
            </a:r>
            <a:r>
              <a:rPr lang="zh-CN" altLang="en-US" sz="32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这像的头是精金的，胸膛和膀臂是银的，肚腹和腰是铜的，</a:t>
            </a:r>
            <a:r>
              <a:rPr lang="en-US" sz="32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33 </a:t>
            </a:r>
            <a:r>
              <a:rPr lang="zh-CN" altLang="en-US" sz="32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腿是铁的，脚是半铁半</a:t>
            </a:r>
            <a:r>
              <a:rPr lang="zh-CN" altLang="en-US" sz="320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泥的。</a:t>
            </a:r>
            <a:endParaRPr lang="en-US" altLang="zh-CN" sz="32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endParaRPr>
          </a:p>
        </p:txBody>
      </p:sp>
      <p:sp>
        <p:nvSpPr>
          <p:cNvPr id="11" name="直线连接符 20">
            <a:extLst>
              <a:ext uri="{FF2B5EF4-FFF2-40B4-BE49-F238E27FC236}">
                <a16:creationId xmlns:a16="http://schemas.microsoft.com/office/drawing/2014/main" id="{FAA0818F-3068-4527-AB69-C7452248DE0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C770F475-BBF1-4AD9-BFAB-77A348ECC7D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7E926D43-CC68-4309-98BC-B8A20763AC2F}"/>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5C722E92-8E5D-4ED3-888A-919594815E0B}"/>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EB98B24C-1364-4921-9FB0-55537754F6E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D8C3E4E6-9051-4A10-AF07-84755B60BCD6}"/>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4" name="图片 5">
            <a:extLst>
              <a:ext uri="{FF2B5EF4-FFF2-40B4-BE49-F238E27FC236}">
                <a16:creationId xmlns:a16="http://schemas.microsoft.com/office/drawing/2014/main" id="{5EAC82F1-74E4-7C42-BB70-2B6C6FF0D66E}"/>
              </a:ext>
            </a:extLst>
          </p:cNvPr>
          <p:cNvPicPr>
            <a:picLocks noChangeAspect="1"/>
          </p:cNvPicPr>
          <p:nvPr/>
        </p:nvPicPr>
        <p:blipFill>
          <a:blip r:embed="rId4"/>
          <a:stretch>
            <a:fillRect/>
          </a:stretch>
        </p:blipFill>
        <p:spPr>
          <a:xfrm>
            <a:off x="545629" y="1077606"/>
            <a:ext cx="1645920" cy="5250278"/>
          </a:xfrm>
          <a:prstGeom prst="rect">
            <a:avLst/>
          </a:prstGeom>
        </p:spPr>
      </p:pic>
    </p:spTree>
    <p:extLst>
      <p:ext uri="{BB962C8B-B14F-4D97-AF65-F5344CB8AC3E}">
        <p14:creationId xmlns:p14="http://schemas.microsoft.com/office/powerpoint/2010/main" val="3799188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直线连接符 20">
            <a:extLst>
              <a:ext uri="{FF2B5EF4-FFF2-40B4-BE49-F238E27FC236}">
                <a16:creationId xmlns:a16="http://schemas.microsoft.com/office/drawing/2014/main" id="{1BD8C732-F967-4AF5-A391-A9E2CD60FC74}"/>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CC520804-436E-4714-969C-BCFD0A3E8AA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05CEC101-BBDD-45FE-8092-EEB1450975F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70CD090E-1D66-4EEC-B335-D6623407C092}"/>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3CB19EF7-DE7B-4A68-93ED-F4AA39CEF28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87216E3F-1913-462A-A4FC-5F4BE78818A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3" name="文本框 12">
            <a:extLst>
              <a:ext uri="{FF2B5EF4-FFF2-40B4-BE49-F238E27FC236}">
                <a16:creationId xmlns:a16="http://schemas.microsoft.com/office/drawing/2014/main" id="{235E3FB8-4210-5942-9326-1C26B78F556F}"/>
              </a:ext>
            </a:extLst>
          </p:cNvPr>
          <p:cNvSpPr txBox="1"/>
          <p:nvPr/>
        </p:nvSpPr>
        <p:spPr>
          <a:xfrm>
            <a:off x="0" y="414183"/>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en-US" altLang="zh-CN" dirty="0"/>
              <a:t> </a:t>
            </a:r>
            <a:r>
              <a:rPr lang="zh-CN" altLang="en-US" dirty="0"/>
              <a:t>第一幕：</a:t>
            </a:r>
            <a:r>
              <a:rPr lang="en-US" altLang="zh-CN" dirty="0"/>
              <a:t> </a:t>
            </a:r>
            <a:r>
              <a:rPr lang="zh-CN" altLang="en-US" dirty="0"/>
              <a:t>但以理解梦</a:t>
            </a:r>
            <a:endParaRPr lang="en-US" altLang="zh-CN" dirty="0"/>
          </a:p>
        </p:txBody>
      </p:sp>
      <p:sp>
        <p:nvSpPr>
          <p:cNvPr id="2" name="Rectangle 1">
            <a:extLst>
              <a:ext uri="{FF2B5EF4-FFF2-40B4-BE49-F238E27FC236}">
                <a16:creationId xmlns:a16="http://schemas.microsoft.com/office/drawing/2014/main" id="{A1080EBC-463A-104C-91D0-E702C325981C}"/>
              </a:ext>
            </a:extLst>
          </p:cNvPr>
          <p:cNvSpPr/>
          <p:nvPr/>
        </p:nvSpPr>
        <p:spPr>
          <a:xfrm>
            <a:off x="2309633" y="2675320"/>
            <a:ext cx="6307399" cy="2675220"/>
          </a:xfrm>
          <a:prstGeom prst="rect">
            <a:avLst/>
          </a:prstGeom>
        </p:spPr>
        <p:txBody>
          <a:bodyPr wrap="square">
            <a:spAutoFit/>
          </a:bodyPr>
          <a:lstStyle/>
          <a:p>
            <a:pPr>
              <a:lnSpc>
                <a:spcPts val="4140"/>
              </a:lnSpc>
              <a:spcAft>
                <a:spcPts val="0"/>
              </a:spcAft>
            </a:pPr>
            <a:r>
              <a:rPr lang="zh-CN" altLang="en-US"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但以理书</a:t>
            </a:r>
            <a:r>
              <a:rPr lang="en-US" altLang="zh-CN"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2:37</a:t>
            </a:r>
            <a:r>
              <a:rPr lang="zh-CN" altLang="en-US"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 王啊，</a:t>
            </a:r>
            <a:r>
              <a:rPr lang="en-US" altLang="zh-CN"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a:t>
            </a:r>
            <a:r>
              <a:rPr lang="zh-CN" altLang="en-US"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你就是那金头。</a:t>
            </a:r>
            <a:r>
              <a:rPr lang="en-US" altLang="zh-CN"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……39 </a:t>
            </a:r>
            <a:r>
              <a:rPr lang="zh-CN" altLang="en-US"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在你以后必另兴一国，不及於你；又有第三国，就是铜的，必掌管天下。</a:t>
            </a:r>
            <a:r>
              <a:rPr lang="en-US" altLang="zh-CN"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40 </a:t>
            </a:r>
            <a:r>
              <a:rPr lang="zh-CN" altLang="en-US"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第四国，必坚壮如铁，</a:t>
            </a:r>
            <a:r>
              <a:rPr lang="en-US" altLang="zh-CN"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a:t>
            </a:r>
            <a:r>
              <a:rPr lang="zh-CN" altLang="en-US"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那国也必打碎压制列国。</a:t>
            </a:r>
            <a:endParaRPr lang="en-US" altLang="zh-CN"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endParaRPr>
          </a:p>
        </p:txBody>
      </p:sp>
      <p:pic>
        <p:nvPicPr>
          <p:cNvPr id="4" name="图片 5">
            <a:extLst>
              <a:ext uri="{FF2B5EF4-FFF2-40B4-BE49-F238E27FC236}">
                <a16:creationId xmlns:a16="http://schemas.microsoft.com/office/drawing/2014/main" id="{5EAC82F1-74E4-7C42-BB70-2B6C6FF0D66E}"/>
              </a:ext>
            </a:extLst>
          </p:cNvPr>
          <p:cNvPicPr>
            <a:picLocks noChangeAspect="1"/>
          </p:cNvPicPr>
          <p:nvPr/>
        </p:nvPicPr>
        <p:blipFill>
          <a:blip r:embed="rId4"/>
          <a:stretch>
            <a:fillRect/>
          </a:stretch>
        </p:blipFill>
        <p:spPr>
          <a:xfrm>
            <a:off x="545629" y="1077606"/>
            <a:ext cx="1645920" cy="5250278"/>
          </a:xfrm>
          <a:prstGeom prst="rect">
            <a:avLst/>
          </a:prstGeom>
        </p:spPr>
      </p:pic>
    </p:spTree>
    <p:extLst>
      <p:ext uri="{BB962C8B-B14F-4D97-AF65-F5344CB8AC3E}">
        <p14:creationId xmlns:p14="http://schemas.microsoft.com/office/powerpoint/2010/main" val="1406955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2">
            <a:extLst>
              <a:ext uri="{FF2B5EF4-FFF2-40B4-BE49-F238E27FC236}">
                <a16:creationId xmlns:a16="http://schemas.microsoft.com/office/drawing/2014/main" id="{1CFEBECB-C7FF-A04A-A300-5CCE9E5F42ED}"/>
              </a:ext>
            </a:extLst>
          </p:cNvPr>
          <p:cNvGraphicFramePr>
            <a:graphicFrameLocks noGrp="1"/>
          </p:cNvGraphicFramePr>
          <p:nvPr>
            <p:extLst>
              <p:ext uri="{D42A27DB-BD31-4B8C-83A1-F6EECF244321}">
                <p14:modId xmlns:p14="http://schemas.microsoft.com/office/powerpoint/2010/main" val="1540527073"/>
              </p:ext>
            </p:extLst>
          </p:nvPr>
        </p:nvGraphicFramePr>
        <p:xfrm>
          <a:off x="1766655" y="1450513"/>
          <a:ext cx="5610689" cy="5015882"/>
        </p:xfrm>
        <a:graphic>
          <a:graphicData uri="http://schemas.openxmlformats.org/drawingml/2006/table">
            <a:tbl>
              <a:tblPr firstRow="1" bandRow="1">
                <a:tableStyleId>{5C22544A-7EE6-4342-B048-85BDC9FD1C3A}</a:tableStyleId>
              </a:tblPr>
              <a:tblGrid>
                <a:gridCol w="667643">
                  <a:extLst>
                    <a:ext uri="{9D8B030D-6E8A-4147-A177-3AD203B41FA5}">
                      <a16:colId xmlns:a16="http://schemas.microsoft.com/office/drawing/2014/main" val="1489267688"/>
                    </a:ext>
                  </a:extLst>
                </a:gridCol>
                <a:gridCol w="1435536">
                  <a:extLst>
                    <a:ext uri="{9D8B030D-6E8A-4147-A177-3AD203B41FA5}">
                      <a16:colId xmlns:a16="http://schemas.microsoft.com/office/drawing/2014/main" val="3781612581"/>
                    </a:ext>
                  </a:extLst>
                </a:gridCol>
                <a:gridCol w="1534754">
                  <a:extLst>
                    <a:ext uri="{9D8B030D-6E8A-4147-A177-3AD203B41FA5}">
                      <a16:colId xmlns:a16="http://schemas.microsoft.com/office/drawing/2014/main" val="1733588543"/>
                    </a:ext>
                  </a:extLst>
                </a:gridCol>
                <a:gridCol w="1972756">
                  <a:extLst>
                    <a:ext uri="{9D8B030D-6E8A-4147-A177-3AD203B41FA5}">
                      <a16:colId xmlns:a16="http://schemas.microsoft.com/office/drawing/2014/main" val="256020935"/>
                    </a:ext>
                  </a:extLst>
                </a:gridCol>
              </a:tblGrid>
              <a:tr h="8398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一</a:t>
                      </a:r>
                      <a:endParaRPr lang="en-US" altLang="zh-CN"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5">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693E30"/>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金头</a:t>
                      </a:r>
                      <a:endParaRPr lang="en-US" altLang="zh-CN" sz="2400" b="0" kern="1200" dirty="0">
                        <a:solidFill>
                          <a:schemeClr val="dk1"/>
                        </a:solidFill>
                        <a:latin typeface="+mn-lt"/>
                        <a:ea typeface="汉仪大宋简" panose="02010609000101010101" pitchFamily="49" charset="-122"/>
                        <a:cs typeface="+mn-cs"/>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tc row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巴比伦</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566103345"/>
                  </a:ext>
                </a:extLst>
              </a:tr>
              <a:tr h="191493">
                <a:tc row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二</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银身</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波斯</a:t>
                      </a:r>
                      <a:endParaRPr lang="en-US" altLang="zh-CN" sz="2400" b="0" kern="1200" dirty="0">
                        <a:solidFill>
                          <a:schemeClr val="dk1"/>
                        </a:solidFill>
                        <a:latin typeface="+mn-lt"/>
                        <a:ea typeface="汉仪大宋简" panose="02010609000101010101" pitchFamily="49"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37150909"/>
                  </a:ext>
                </a:extLst>
              </a:tr>
              <a:tr h="972876">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a:ea typeface="汉仪大宋简" panose="02010609000101010101" pitchFamily="49" charset="-122"/>
                        </a:rPr>
                        <a:t>银身</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波斯</a:t>
                      </a:r>
                      <a:endParaRPr lang="en-US" altLang="zh-CN" sz="2400" b="0" kern="1200" dirty="0">
                        <a:solidFill>
                          <a:schemeClr val="dk1"/>
                        </a:solidFill>
                        <a:latin typeface="+mn-lt"/>
                        <a:ea typeface="汉仪大宋简" panose="02010609000101010101" pitchFamily="49"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901178021"/>
                  </a:ext>
                </a:extLst>
              </a:tr>
              <a:tr h="99626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三</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铜腰</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希腊</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67495470"/>
                  </a:ext>
                </a:extLst>
              </a:tr>
              <a:tr h="2015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四</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lnL w="12700" cap="flat" cmpd="sng" algn="ctr">
                      <a:solidFill>
                        <a:srgbClr val="55413B"/>
                      </a:solidFill>
                      <a:prstDash val="solid"/>
                      <a:round/>
                      <a:headEnd type="none" w="med" len="med"/>
                      <a:tailEnd type="none" w="med" len="med"/>
                    </a:lnL>
                    <a:lnT w="12700" cap="flat" cmpd="sng" algn="ctr">
                      <a:solidFill>
                        <a:srgbClr val="55413B"/>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铁腿</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罗马</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3880743652"/>
                  </a:ext>
                </a:extLst>
              </a:tr>
            </a:tbl>
          </a:graphicData>
        </a:graphic>
      </p:graphicFrame>
      <p:pic>
        <p:nvPicPr>
          <p:cNvPr id="8" name="图片 5">
            <a:extLst>
              <a:ext uri="{FF2B5EF4-FFF2-40B4-BE49-F238E27FC236}">
                <a16:creationId xmlns:a16="http://schemas.microsoft.com/office/drawing/2014/main" id="{72A370E4-1B5B-6949-8E36-88F822AE7EB0}"/>
              </a:ext>
            </a:extLst>
          </p:cNvPr>
          <p:cNvPicPr>
            <a:picLocks noChangeAspect="1"/>
          </p:cNvPicPr>
          <p:nvPr/>
        </p:nvPicPr>
        <p:blipFill>
          <a:blip r:embed="rId3"/>
          <a:stretch>
            <a:fillRect/>
          </a:stretch>
        </p:blipFill>
        <p:spPr>
          <a:xfrm>
            <a:off x="2386856" y="1444371"/>
            <a:ext cx="1575286" cy="5024965"/>
          </a:xfrm>
          <a:prstGeom prst="rect">
            <a:avLst/>
          </a:prstGeom>
        </p:spPr>
      </p:pic>
      <p:sp>
        <p:nvSpPr>
          <p:cNvPr id="3" name="标题 2">
            <a:extLst>
              <a:ext uri="{FF2B5EF4-FFF2-40B4-BE49-F238E27FC236}">
                <a16:creationId xmlns:a16="http://schemas.microsoft.com/office/drawing/2014/main" id="{96B929CD-C56D-4A11-91CD-76D4D023FFFA}"/>
              </a:ext>
            </a:extLst>
          </p:cNvPr>
          <p:cNvSpPr>
            <a:spLocks noGrp="1"/>
          </p:cNvSpPr>
          <p:nvPr>
            <p:ph type="title"/>
          </p:nvPr>
        </p:nvSpPr>
        <p:spPr/>
        <p:txBody>
          <a:bodyPr/>
          <a:lstStyle/>
          <a:p>
            <a:r>
              <a:rPr lang="zh-CN" altLang="en-US" dirty="0"/>
              <a:t>四个帝国的象征</a:t>
            </a:r>
            <a:br>
              <a:rPr lang="zh-CN" altLang="en-US" dirty="0"/>
            </a:br>
            <a:endParaRPr lang="zh-CN" altLang="en-US" dirty="0"/>
          </a:p>
        </p:txBody>
      </p:sp>
    </p:spTree>
    <p:extLst>
      <p:ext uri="{BB962C8B-B14F-4D97-AF65-F5344CB8AC3E}">
        <p14:creationId xmlns:p14="http://schemas.microsoft.com/office/powerpoint/2010/main" val="303092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235E3FB8-4210-5942-9326-1C26B78F556F}"/>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但以理的预言</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p:txBody>
      </p:sp>
      <p:pic>
        <p:nvPicPr>
          <p:cNvPr id="3" name="Picture 2">
            <a:extLst>
              <a:ext uri="{FF2B5EF4-FFF2-40B4-BE49-F238E27FC236}">
                <a16:creationId xmlns:a16="http://schemas.microsoft.com/office/drawing/2014/main" id="{4D880949-7A42-B248-8C5C-EF4FF303C072}"/>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166763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235E3FB8-4210-5942-9326-1C26B78F556F}"/>
              </a:ext>
            </a:extLst>
          </p:cNvPr>
          <p:cNvSpPr txBox="1"/>
          <p:nvPr/>
        </p:nvSpPr>
        <p:spPr>
          <a:xfrm>
            <a:off x="2873987" y="323165"/>
            <a:ext cx="462915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第二幕：四兽</a:t>
            </a:r>
            <a:endParaRPr lang="en-US" altLang="zh-CN" dirty="0"/>
          </a:p>
        </p:txBody>
      </p:sp>
      <p:sp>
        <p:nvSpPr>
          <p:cNvPr id="2" name="Rectangle 1">
            <a:extLst>
              <a:ext uri="{FF2B5EF4-FFF2-40B4-BE49-F238E27FC236}">
                <a16:creationId xmlns:a16="http://schemas.microsoft.com/office/drawing/2014/main" id="{A1080EBC-463A-104C-91D0-E702C325981C}"/>
              </a:ext>
            </a:extLst>
          </p:cNvPr>
          <p:cNvSpPr/>
          <p:nvPr/>
        </p:nvSpPr>
        <p:spPr>
          <a:xfrm>
            <a:off x="3802455" y="1196486"/>
            <a:ext cx="5063753" cy="5671595"/>
          </a:xfrm>
          <a:prstGeom prst="rect">
            <a:avLst/>
          </a:prstGeom>
        </p:spPr>
        <p:txBody>
          <a:bodyPr vert="horz" lIns="91440" tIns="45720" rIns="91440" bIns="45720" rtlCol="0">
            <a:normAutofit fontScale="92500"/>
          </a:bodyPr>
          <a:lstStyle/>
          <a:p>
            <a:pPr>
              <a:lnSpc>
                <a:spcPts val="3760"/>
              </a:lnSpc>
              <a:spcAft>
                <a:spcPts val="600"/>
              </a:spcAft>
            </a:pPr>
            <a:r>
              <a:rPr lang="zh-CN" altLang="en-US" sz="2800" dirty="0">
                <a:solidFill>
                  <a:schemeClr val="bg1"/>
                </a:solidFill>
                <a:latin typeface="Microsoft YaHei" panose="020B0503020204020204" pitchFamily="34" charset="-122"/>
                <a:ea typeface="Microsoft YaHei" panose="020B0503020204020204" pitchFamily="34" charset="-122"/>
              </a:rPr>
              <a:t>但以理书</a:t>
            </a:r>
            <a:r>
              <a:rPr lang="en-US" sz="2800" dirty="0">
                <a:solidFill>
                  <a:schemeClr val="bg1"/>
                </a:solidFill>
                <a:latin typeface="Microsoft YaHei" panose="020B0503020204020204" pitchFamily="34" charset="-122"/>
                <a:ea typeface="Microsoft YaHei" panose="020B0503020204020204" pitchFamily="34" charset="-122"/>
              </a:rPr>
              <a:t>7:3</a:t>
            </a:r>
            <a:r>
              <a:rPr lang="zh-CN" altLang="en-US" sz="2800" dirty="0">
                <a:solidFill>
                  <a:schemeClr val="bg1"/>
                </a:solidFill>
                <a:latin typeface="Microsoft YaHei" panose="020B0503020204020204" pitchFamily="34" charset="-122"/>
                <a:ea typeface="Microsoft YaHei" panose="020B0503020204020204" pitchFamily="34" charset="-122"/>
              </a:rPr>
              <a:t> 有四个大兽从海中上来，形状各有不同：</a:t>
            </a:r>
            <a:r>
              <a:rPr lang="en-US" sz="2800" dirty="0">
                <a:solidFill>
                  <a:schemeClr val="bg1"/>
                </a:solidFill>
                <a:latin typeface="Microsoft YaHei" panose="020B0503020204020204" pitchFamily="34" charset="-122"/>
                <a:ea typeface="Microsoft YaHei" panose="020B0503020204020204" pitchFamily="34" charset="-122"/>
              </a:rPr>
              <a:t>4 </a:t>
            </a:r>
            <a:r>
              <a:rPr lang="zh-CN" altLang="en-US" sz="2800" dirty="0">
                <a:solidFill>
                  <a:schemeClr val="bg1"/>
                </a:solidFill>
                <a:latin typeface="Microsoft YaHei" panose="020B0503020204020204" pitchFamily="34" charset="-122"/>
                <a:ea typeface="Microsoft YaHei" panose="020B0503020204020204" pitchFamily="34" charset="-122"/>
              </a:rPr>
              <a:t>头一个像狮子，有鹰的翅膀</a:t>
            </a:r>
            <a:r>
              <a:rPr lang="en-US" altLang="zh-CN" sz="2800" dirty="0">
                <a:solidFill>
                  <a:schemeClr val="bg1"/>
                </a:solidFill>
                <a:latin typeface="Microsoft YaHei" panose="020B0503020204020204" pitchFamily="34" charset="-122"/>
                <a:ea typeface="Microsoft YaHei" panose="020B0503020204020204" pitchFamily="34" charset="-122"/>
              </a:rPr>
              <a:t>……</a:t>
            </a:r>
            <a:r>
              <a:rPr lang="en-US" sz="2800" dirty="0">
                <a:solidFill>
                  <a:schemeClr val="bg1"/>
                </a:solidFill>
                <a:latin typeface="Microsoft YaHei" panose="020B0503020204020204" pitchFamily="34" charset="-122"/>
                <a:ea typeface="Microsoft YaHei" panose="020B0503020204020204" pitchFamily="34" charset="-122"/>
              </a:rPr>
              <a:t>5 </a:t>
            </a:r>
            <a:r>
              <a:rPr lang="zh-CN" altLang="en-US" sz="2800" dirty="0">
                <a:solidFill>
                  <a:schemeClr val="bg1"/>
                </a:solidFill>
                <a:latin typeface="Microsoft YaHei" panose="020B0503020204020204" pitchFamily="34" charset="-122"/>
                <a:ea typeface="Microsoft YaHei" panose="020B0503020204020204" pitchFamily="34" charset="-122"/>
              </a:rPr>
              <a:t>又有一兽如熊，就是第二兽，旁跨而坐</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挺着一边身躯</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，口齿内衔著三根肋骨。</a:t>
            </a:r>
            <a:r>
              <a:rPr lang="en-US" altLang="zh-CN" sz="2800" dirty="0">
                <a:solidFill>
                  <a:schemeClr val="bg1"/>
                </a:solidFill>
                <a:latin typeface="Microsoft YaHei" panose="020B0503020204020204" pitchFamily="34" charset="-122"/>
                <a:ea typeface="Microsoft YaHei" panose="020B0503020204020204" pitchFamily="34" charset="-122"/>
              </a:rPr>
              <a:t>…… </a:t>
            </a:r>
            <a:r>
              <a:rPr lang="en-US" sz="2800" dirty="0">
                <a:solidFill>
                  <a:schemeClr val="bg1"/>
                </a:solidFill>
                <a:latin typeface="Microsoft YaHei" panose="020B0503020204020204" pitchFamily="34" charset="-122"/>
                <a:ea typeface="Microsoft YaHei" panose="020B0503020204020204" pitchFamily="34" charset="-122"/>
              </a:rPr>
              <a:t>6 </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又有一兽如豹，背上有鸟的四个翅膀；这兽有四个头</a:t>
            </a:r>
            <a:r>
              <a:rPr lang="en-US" altLang="zh-CN" sz="2800" dirty="0">
                <a:solidFill>
                  <a:schemeClr val="bg1"/>
                </a:solidFill>
                <a:latin typeface="Microsoft YaHei" panose="020B0503020204020204" pitchFamily="34" charset="-122"/>
                <a:ea typeface="Microsoft YaHei" panose="020B0503020204020204" pitchFamily="34" charset="-122"/>
              </a:rPr>
              <a:t>…… </a:t>
            </a:r>
            <a:r>
              <a:rPr lang="en-US" sz="2800" dirty="0">
                <a:solidFill>
                  <a:schemeClr val="bg1"/>
                </a:solidFill>
                <a:latin typeface="Microsoft YaHei" panose="020B0503020204020204" pitchFamily="34" charset="-122"/>
                <a:ea typeface="Microsoft YaHei" panose="020B0503020204020204" pitchFamily="34" charset="-122"/>
              </a:rPr>
              <a:t>7 </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第四兽</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有大铁牙，吞吃嚼碎，所剩下的用脚践踏。这兽与前三兽大不相同，头有十角。</a:t>
            </a:r>
            <a:endParaRPr lang="en-US" sz="2800" dirty="0">
              <a:solidFill>
                <a:schemeClr val="bg1"/>
              </a:solidFill>
              <a:latin typeface="Microsoft YaHei" panose="020B0503020204020204" pitchFamily="34" charset="-122"/>
              <a:ea typeface="Microsoft YaHei" panose="020B0503020204020204" pitchFamily="34" charset="-122"/>
            </a:endParaRPr>
          </a:p>
        </p:txBody>
      </p:sp>
      <p:pic>
        <p:nvPicPr>
          <p:cNvPr id="6" name="图片 5">
            <a:extLst>
              <a:ext uri="{FF2B5EF4-FFF2-40B4-BE49-F238E27FC236}">
                <a16:creationId xmlns:a16="http://schemas.microsoft.com/office/drawing/2014/main" id="{3CD450ED-D3A0-CD43-9F4E-D1E756A5A003}"/>
              </a:ext>
            </a:extLst>
          </p:cNvPr>
          <p:cNvPicPr>
            <a:picLocks noChangeAspect="1"/>
          </p:cNvPicPr>
          <p:nvPr/>
        </p:nvPicPr>
        <p:blipFill>
          <a:blip r:embed="rId3"/>
          <a:stretch>
            <a:fillRect/>
          </a:stretch>
        </p:blipFill>
        <p:spPr>
          <a:xfrm>
            <a:off x="0" y="0"/>
            <a:ext cx="3496487"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75307288"/>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6551E9B6-E1E9-3D4C-9D41-6D8CA3D083A4}"/>
              </a:ext>
            </a:extLst>
          </p:cNvPr>
          <p:cNvSpPr txBox="1"/>
          <p:nvPr/>
        </p:nvSpPr>
        <p:spPr>
          <a:xfrm>
            <a:off x="0" y="219404"/>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四大帝国</a:t>
            </a:r>
            <a:endParaRPr lang="en-US" altLang="zh-CN" dirty="0"/>
          </a:p>
        </p:txBody>
      </p:sp>
      <p:graphicFrame>
        <p:nvGraphicFramePr>
          <p:cNvPr id="11" name="表格 10">
            <a:extLst>
              <a:ext uri="{FF2B5EF4-FFF2-40B4-BE49-F238E27FC236}">
                <a16:creationId xmlns:a16="http://schemas.microsoft.com/office/drawing/2014/main" id="{066FAC21-BA00-7C4B-9FDF-0C73F07CAD62}"/>
              </a:ext>
            </a:extLst>
          </p:cNvPr>
          <p:cNvGraphicFramePr>
            <a:graphicFrameLocks noGrp="1"/>
          </p:cNvGraphicFramePr>
          <p:nvPr>
            <p:extLst>
              <p:ext uri="{D42A27DB-BD31-4B8C-83A1-F6EECF244321}">
                <p14:modId xmlns:p14="http://schemas.microsoft.com/office/powerpoint/2010/main" val="3096181810"/>
              </p:ext>
            </p:extLst>
          </p:nvPr>
        </p:nvGraphicFramePr>
        <p:xfrm>
          <a:off x="0" y="1410189"/>
          <a:ext cx="9143999" cy="5447811"/>
        </p:xfrm>
        <a:graphic>
          <a:graphicData uri="http://schemas.openxmlformats.org/drawingml/2006/table">
            <a:tbl>
              <a:tblPr firstRow="1" bandRow="1">
                <a:tableStyleId>{5C22544A-7EE6-4342-B048-85BDC9FD1C3A}</a:tableStyleId>
              </a:tblPr>
              <a:tblGrid>
                <a:gridCol w="528199">
                  <a:extLst>
                    <a:ext uri="{9D8B030D-6E8A-4147-A177-3AD203B41FA5}">
                      <a16:colId xmlns:a16="http://schemas.microsoft.com/office/drawing/2014/main" val="1489267688"/>
                    </a:ext>
                  </a:extLst>
                </a:gridCol>
                <a:gridCol w="1135708">
                  <a:extLst>
                    <a:ext uri="{9D8B030D-6E8A-4147-A177-3AD203B41FA5}">
                      <a16:colId xmlns:a16="http://schemas.microsoft.com/office/drawing/2014/main" val="3781612581"/>
                    </a:ext>
                  </a:extLst>
                </a:gridCol>
                <a:gridCol w="1214204">
                  <a:extLst>
                    <a:ext uri="{9D8B030D-6E8A-4147-A177-3AD203B41FA5}">
                      <a16:colId xmlns:a16="http://schemas.microsoft.com/office/drawing/2014/main" val="1733588543"/>
                    </a:ext>
                  </a:extLst>
                </a:gridCol>
                <a:gridCol w="1436312">
                  <a:extLst>
                    <a:ext uri="{9D8B030D-6E8A-4147-A177-3AD203B41FA5}">
                      <a16:colId xmlns:a16="http://schemas.microsoft.com/office/drawing/2014/main" val="256020935"/>
                    </a:ext>
                  </a:extLst>
                </a:gridCol>
                <a:gridCol w="4829576">
                  <a:extLst>
                    <a:ext uri="{9D8B030D-6E8A-4147-A177-3AD203B41FA5}">
                      <a16:colId xmlns:a16="http://schemas.microsoft.com/office/drawing/2014/main" val="1185160038"/>
                    </a:ext>
                  </a:extLst>
                </a:gridCol>
              </a:tblGrid>
              <a:tr h="11050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一</a:t>
                      </a:r>
                      <a:endParaRPr lang="en-US" altLang="zh-CN"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4">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693E30"/>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金头</a:t>
                      </a:r>
                      <a:endParaRPr lang="en-US" altLang="zh-CN" sz="2400" b="0" kern="1200" dirty="0">
                        <a:solidFill>
                          <a:schemeClr val="dk1"/>
                        </a:solidFill>
                        <a:latin typeface="+mn-lt"/>
                        <a:ea typeface="汉仪大宋简" panose="02010609000101010101" pitchFamily="49" charset="-122"/>
                        <a:cs typeface="+mn-cs"/>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狮兽：鹰翅</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566103345"/>
                  </a:ext>
                </a:extLst>
              </a:tr>
              <a:tr h="116777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二</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银身</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熊兽：挺着一边身躯，</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口衔三骨</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37150909"/>
                  </a:ext>
                </a:extLst>
              </a:tr>
              <a:tr h="12954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三</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a:ea typeface="汉仪大宋简" panose="02010609000101010101" pitchFamily="49" charset="-122"/>
                        </a:rPr>
                        <a:t>铜腰</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豹兽：四头四翅</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473982016"/>
                  </a:ext>
                </a:extLst>
              </a:tr>
              <a:tr h="18796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四</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lnL w="12700" cap="flat" cmpd="sng" algn="ctr">
                      <a:solidFill>
                        <a:srgbClr val="55413B"/>
                      </a:solidFill>
                      <a:prstDash val="solid"/>
                      <a:round/>
                      <a:headEnd type="none" w="med" len="med"/>
                      <a:tailEnd type="none" w="med" len="med"/>
                    </a:lnL>
                    <a:lnT w="12700" cap="flat" cmpd="sng" algn="ctr">
                      <a:solidFill>
                        <a:srgbClr val="55413B"/>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铁腿</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十角兽：大铁牙、吞吃、</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践踏、头有十角</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3160717468"/>
                  </a:ext>
                </a:extLst>
              </a:tr>
            </a:tbl>
          </a:graphicData>
        </a:graphic>
      </p:graphicFrame>
      <p:pic>
        <p:nvPicPr>
          <p:cNvPr id="12" name="Picture 4">
            <a:extLst>
              <a:ext uri="{FF2B5EF4-FFF2-40B4-BE49-F238E27FC236}">
                <a16:creationId xmlns:a16="http://schemas.microsoft.com/office/drawing/2014/main" id="{85A4452B-3EE3-E449-87EA-B2E6CBD24401}"/>
              </a:ext>
            </a:extLst>
          </p:cNvPr>
          <p:cNvPicPr>
            <a:picLocks noChangeAspect="1"/>
          </p:cNvPicPr>
          <p:nvPr/>
        </p:nvPicPr>
        <p:blipFill rotWithShape="1">
          <a:blip r:embed="rId3"/>
          <a:srcRect l="27112" t="4755" r="24328" b="31327"/>
          <a:stretch/>
        </p:blipFill>
        <p:spPr>
          <a:xfrm>
            <a:off x="2894112" y="1410189"/>
            <a:ext cx="1446393" cy="1108992"/>
          </a:xfrm>
          <a:prstGeom prst="rect">
            <a:avLst/>
          </a:prstGeom>
        </p:spPr>
      </p:pic>
      <p:pic>
        <p:nvPicPr>
          <p:cNvPr id="14" name="Picture 5">
            <a:extLst>
              <a:ext uri="{FF2B5EF4-FFF2-40B4-BE49-F238E27FC236}">
                <a16:creationId xmlns:a16="http://schemas.microsoft.com/office/drawing/2014/main" id="{2CA5BA8B-EC3C-224F-A555-A65E5C7BD1BB}"/>
              </a:ext>
            </a:extLst>
          </p:cNvPr>
          <p:cNvPicPr>
            <a:picLocks noChangeAspect="1"/>
          </p:cNvPicPr>
          <p:nvPr/>
        </p:nvPicPr>
        <p:blipFill rotWithShape="1">
          <a:blip r:embed="rId4"/>
          <a:srcRect l="3127" r="15217" b="10934"/>
          <a:stretch/>
        </p:blipFill>
        <p:spPr>
          <a:xfrm>
            <a:off x="2894112" y="2539587"/>
            <a:ext cx="1446393" cy="1141428"/>
          </a:xfrm>
          <a:prstGeom prst="rect">
            <a:avLst/>
          </a:prstGeom>
        </p:spPr>
      </p:pic>
      <p:pic>
        <p:nvPicPr>
          <p:cNvPr id="15" name="Picture 6">
            <a:extLst>
              <a:ext uri="{FF2B5EF4-FFF2-40B4-BE49-F238E27FC236}">
                <a16:creationId xmlns:a16="http://schemas.microsoft.com/office/drawing/2014/main" id="{3D8F9EE9-412D-104F-B39C-6B6FE5883269}"/>
              </a:ext>
            </a:extLst>
          </p:cNvPr>
          <p:cNvPicPr>
            <a:picLocks noChangeAspect="1"/>
          </p:cNvPicPr>
          <p:nvPr/>
        </p:nvPicPr>
        <p:blipFill rotWithShape="1">
          <a:blip r:embed="rId5"/>
          <a:srcRect l="3564" r="3710" b="24253"/>
          <a:stretch/>
        </p:blipFill>
        <p:spPr>
          <a:xfrm>
            <a:off x="2894112" y="3688722"/>
            <a:ext cx="1446393" cy="1285962"/>
          </a:xfrm>
          <a:prstGeom prst="rect">
            <a:avLst/>
          </a:prstGeom>
        </p:spPr>
      </p:pic>
      <p:pic>
        <p:nvPicPr>
          <p:cNvPr id="16" name="Picture 7">
            <a:extLst>
              <a:ext uri="{FF2B5EF4-FFF2-40B4-BE49-F238E27FC236}">
                <a16:creationId xmlns:a16="http://schemas.microsoft.com/office/drawing/2014/main" id="{177B0E19-F5EC-D740-A4A3-84035A2F7092}"/>
              </a:ext>
            </a:extLst>
          </p:cNvPr>
          <p:cNvPicPr>
            <a:picLocks noChangeAspect="1"/>
          </p:cNvPicPr>
          <p:nvPr/>
        </p:nvPicPr>
        <p:blipFill rotWithShape="1">
          <a:blip r:embed="rId6"/>
          <a:srcRect l="22606" r="15474"/>
          <a:stretch/>
        </p:blipFill>
        <p:spPr>
          <a:xfrm>
            <a:off x="2894112" y="4982391"/>
            <a:ext cx="1446393" cy="1853885"/>
          </a:xfrm>
          <a:prstGeom prst="rect">
            <a:avLst/>
          </a:prstGeom>
        </p:spPr>
      </p:pic>
      <p:pic>
        <p:nvPicPr>
          <p:cNvPr id="17" name="图片 5">
            <a:extLst>
              <a:ext uri="{FF2B5EF4-FFF2-40B4-BE49-F238E27FC236}">
                <a16:creationId xmlns:a16="http://schemas.microsoft.com/office/drawing/2014/main" id="{FB769F19-3501-6D45-BFE2-FF0E9C476A5E}"/>
              </a:ext>
            </a:extLst>
          </p:cNvPr>
          <p:cNvPicPr>
            <a:picLocks noChangeAspect="1"/>
          </p:cNvPicPr>
          <p:nvPr/>
        </p:nvPicPr>
        <p:blipFill>
          <a:blip r:embed="rId7"/>
          <a:stretch>
            <a:fillRect/>
          </a:stretch>
        </p:blipFill>
        <p:spPr>
          <a:xfrm>
            <a:off x="229845" y="1399121"/>
            <a:ext cx="1743797" cy="5562493"/>
          </a:xfrm>
          <a:prstGeom prst="rect">
            <a:avLst/>
          </a:prstGeom>
          <a:noFill/>
        </p:spPr>
      </p:pic>
    </p:spTree>
    <p:extLst>
      <p:ext uri="{BB962C8B-B14F-4D97-AF65-F5344CB8AC3E}">
        <p14:creationId xmlns:p14="http://schemas.microsoft.com/office/powerpoint/2010/main" val="1700550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6551E9B6-E1E9-3D4C-9D41-6D8CA3D083A4}"/>
              </a:ext>
            </a:extLst>
          </p:cNvPr>
          <p:cNvSpPr txBox="1"/>
          <p:nvPr/>
        </p:nvSpPr>
        <p:spPr>
          <a:xfrm>
            <a:off x="0" y="219404"/>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第一帝国</a:t>
            </a:r>
            <a:endParaRPr lang="en-US" altLang="zh-CN" dirty="0"/>
          </a:p>
        </p:txBody>
      </p:sp>
      <p:graphicFrame>
        <p:nvGraphicFramePr>
          <p:cNvPr id="11" name="表格 10">
            <a:extLst>
              <a:ext uri="{FF2B5EF4-FFF2-40B4-BE49-F238E27FC236}">
                <a16:creationId xmlns:a16="http://schemas.microsoft.com/office/drawing/2014/main" id="{D63712C2-A876-3041-B745-F2FC21342E66}"/>
              </a:ext>
            </a:extLst>
          </p:cNvPr>
          <p:cNvGraphicFramePr>
            <a:graphicFrameLocks noGrp="1"/>
          </p:cNvGraphicFramePr>
          <p:nvPr>
            <p:extLst>
              <p:ext uri="{D42A27DB-BD31-4B8C-83A1-F6EECF244321}">
                <p14:modId xmlns:p14="http://schemas.microsoft.com/office/powerpoint/2010/main" val="2368293524"/>
              </p:ext>
            </p:extLst>
          </p:nvPr>
        </p:nvGraphicFramePr>
        <p:xfrm>
          <a:off x="0" y="1410189"/>
          <a:ext cx="9143999" cy="5447811"/>
        </p:xfrm>
        <a:graphic>
          <a:graphicData uri="http://schemas.openxmlformats.org/drawingml/2006/table">
            <a:tbl>
              <a:tblPr firstRow="1" bandRow="1">
                <a:tableStyleId>{5C22544A-7EE6-4342-B048-85BDC9FD1C3A}</a:tableStyleId>
              </a:tblPr>
              <a:tblGrid>
                <a:gridCol w="528199">
                  <a:extLst>
                    <a:ext uri="{9D8B030D-6E8A-4147-A177-3AD203B41FA5}">
                      <a16:colId xmlns:a16="http://schemas.microsoft.com/office/drawing/2014/main" val="1489267688"/>
                    </a:ext>
                  </a:extLst>
                </a:gridCol>
                <a:gridCol w="1135708">
                  <a:extLst>
                    <a:ext uri="{9D8B030D-6E8A-4147-A177-3AD203B41FA5}">
                      <a16:colId xmlns:a16="http://schemas.microsoft.com/office/drawing/2014/main" val="3781612581"/>
                    </a:ext>
                  </a:extLst>
                </a:gridCol>
                <a:gridCol w="1214204">
                  <a:extLst>
                    <a:ext uri="{9D8B030D-6E8A-4147-A177-3AD203B41FA5}">
                      <a16:colId xmlns:a16="http://schemas.microsoft.com/office/drawing/2014/main" val="1733588543"/>
                    </a:ext>
                  </a:extLst>
                </a:gridCol>
                <a:gridCol w="1436312">
                  <a:extLst>
                    <a:ext uri="{9D8B030D-6E8A-4147-A177-3AD203B41FA5}">
                      <a16:colId xmlns:a16="http://schemas.microsoft.com/office/drawing/2014/main" val="256020935"/>
                    </a:ext>
                  </a:extLst>
                </a:gridCol>
                <a:gridCol w="4829576">
                  <a:extLst>
                    <a:ext uri="{9D8B030D-6E8A-4147-A177-3AD203B41FA5}">
                      <a16:colId xmlns:a16="http://schemas.microsoft.com/office/drawing/2014/main" val="1185160038"/>
                    </a:ext>
                  </a:extLst>
                </a:gridCol>
              </a:tblGrid>
              <a:tr h="11050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一</a:t>
                      </a:r>
                      <a:endParaRPr lang="en-US" altLang="zh-CN"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4">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693E30"/>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金头</a:t>
                      </a:r>
                      <a:endParaRPr lang="en-US" altLang="zh-CN" sz="2400" b="0" kern="1200" dirty="0">
                        <a:solidFill>
                          <a:schemeClr val="dk1"/>
                        </a:solidFill>
                        <a:latin typeface="+mn-lt"/>
                        <a:ea typeface="汉仪大宋简" panose="02010609000101010101" pitchFamily="49" charset="-122"/>
                        <a:cs typeface="+mn-cs"/>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狮兽：鹰翅</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i="0" kern="1200" dirty="0">
                          <a:solidFill>
                            <a:schemeClr val="dk1"/>
                          </a:solidFill>
                          <a:effectLst/>
                          <a:latin typeface="Microsoft YaHei" panose="020B0503020204020204" pitchFamily="34" charset="-122"/>
                          <a:ea typeface="Microsoft YaHei" panose="020B0503020204020204" pitchFamily="34" charset="-122"/>
                          <a:cs typeface="+mn-cs"/>
                        </a:rPr>
                        <a:t>巴比伦帝国</a:t>
                      </a:r>
                      <a:endParaRPr lang="en-US" altLang="zh-CN" sz="2800" b="1"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566103345"/>
                  </a:ext>
                </a:extLst>
              </a:tr>
              <a:tr h="116777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二</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银身</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熊兽：挺着一边身躯，</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口衔三骨</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37150909"/>
                  </a:ext>
                </a:extLst>
              </a:tr>
              <a:tr h="12954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三</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a:ea typeface="汉仪大宋简" panose="02010609000101010101" pitchFamily="49" charset="-122"/>
                        </a:rPr>
                        <a:t>铜腰</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豹兽：四头四翅</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473982016"/>
                  </a:ext>
                </a:extLst>
              </a:tr>
              <a:tr h="18796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四</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lnL w="12700" cap="flat" cmpd="sng" algn="ctr">
                      <a:solidFill>
                        <a:srgbClr val="55413B"/>
                      </a:solidFill>
                      <a:prstDash val="solid"/>
                      <a:round/>
                      <a:headEnd type="none" w="med" len="med"/>
                      <a:tailEnd type="none" w="med" len="med"/>
                    </a:lnL>
                    <a:lnT w="12700" cap="flat" cmpd="sng" algn="ctr">
                      <a:solidFill>
                        <a:srgbClr val="55413B"/>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铁腿</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十角兽：大铁牙、吞吃、</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践踏、头有十角</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3160717468"/>
                  </a:ext>
                </a:extLst>
              </a:tr>
            </a:tbl>
          </a:graphicData>
        </a:graphic>
      </p:graphicFrame>
      <p:pic>
        <p:nvPicPr>
          <p:cNvPr id="12" name="Picture 4">
            <a:extLst>
              <a:ext uri="{FF2B5EF4-FFF2-40B4-BE49-F238E27FC236}">
                <a16:creationId xmlns:a16="http://schemas.microsoft.com/office/drawing/2014/main" id="{E217C6D0-B44D-844F-8A6E-2BDCEBBCE6FB}"/>
              </a:ext>
            </a:extLst>
          </p:cNvPr>
          <p:cNvPicPr>
            <a:picLocks noChangeAspect="1"/>
          </p:cNvPicPr>
          <p:nvPr/>
        </p:nvPicPr>
        <p:blipFill rotWithShape="1">
          <a:blip r:embed="rId3"/>
          <a:srcRect l="27112" t="4755" r="24328" b="31327"/>
          <a:stretch/>
        </p:blipFill>
        <p:spPr>
          <a:xfrm>
            <a:off x="2894112" y="1410189"/>
            <a:ext cx="1446393" cy="1108992"/>
          </a:xfrm>
          <a:prstGeom prst="rect">
            <a:avLst/>
          </a:prstGeom>
        </p:spPr>
      </p:pic>
      <p:pic>
        <p:nvPicPr>
          <p:cNvPr id="14" name="Picture 5">
            <a:extLst>
              <a:ext uri="{FF2B5EF4-FFF2-40B4-BE49-F238E27FC236}">
                <a16:creationId xmlns:a16="http://schemas.microsoft.com/office/drawing/2014/main" id="{FA2714C0-7BAC-1446-994D-41B8BF0BFAB2}"/>
              </a:ext>
            </a:extLst>
          </p:cNvPr>
          <p:cNvPicPr>
            <a:picLocks noChangeAspect="1"/>
          </p:cNvPicPr>
          <p:nvPr/>
        </p:nvPicPr>
        <p:blipFill rotWithShape="1">
          <a:blip r:embed="rId4"/>
          <a:srcRect l="3127" r="15217" b="10934"/>
          <a:stretch/>
        </p:blipFill>
        <p:spPr>
          <a:xfrm>
            <a:off x="2894112" y="2539587"/>
            <a:ext cx="1446393" cy="1141428"/>
          </a:xfrm>
          <a:prstGeom prst="rect">
            <a:avLst/>
          </a:prstGeom>
        </p:spPr>
      </p:pic>
      <p:pic>
        <p:nvPicPr>
          <p:cNvPr id="15" name="Picture 6">
            <a:extLst>
              <a:ext uri="{FF2B5EF4-FFF2-40B4-BE49-F238E27FC236}">
                <a16:creationId xmlns:a16="http://schemas.microsoft.com/office/drawing/2014/main" id="{94D52217-B4C9-034D-B71B-09C7D15A568F}"/>
              </a:ext>
            </a:extLst>
          </p:cNvPr>
          <p:cNvPicPr>
            <a:picLocks noChangeAspect="1"/>
          </p:cNvPicPr>
          <p:nvPr/>
        </p:nvPicPr>
        <p:blipFill rotWithShape="1">
          <a:blip r:embed="rId5"/>
          <a:srcRect l="3564" r="3710" b="24253"/>
          <a:stretch/>
        </p:blipFill>
        <p:spPr>
          <a:xfrm>
            <a:off x="2894112" y="3688722"/>
            <a:ext cx="1446393" cy="1285962"/>
          </a:xfrm>
          <a:prstGeom prst="rect">
            <a:avLst/>
          </a:prstGeom>
        </p:spPr>
      </p:pic>
      <p:pic>
        <p:nvPicPr>
          <p:cNvPr id="16" name="Picture 7">
            <a:extLst>
              <a:ext uri="{FF2B5EF4-FFF2-40B4-BE49-F238E27FC236}">
                <a16:creationId xmlns:a16="http://schemas.microsoft.com/office/drawing/2014/main" id="{030D6E8B-C403-154A-AE77-C7B4CBFA1FB6}"/>
              </a:ext>
            </a:extLst>
          </p:cNvPr>
          <p:cNvPicPr>
            <a:picLocks noChangeAspect="1"/>
          </p:cNvPicPr>
          <p:nvPr/>
        </p:nvPicPr>
        <p:blipFill rotWithShape="1">
          <a:blip r:embed="rId6"/>
          <a:srcRect l="22606" r="15474"/>
          <a:stretch/>
        </p:blipFill>
        <p:spPr>
          <a:xfrm>
            <a:off x="2894112" y="4982391"/>
            <a:ext cx="1446393" cy="1853885"/>
          </a:xfrm>
          <a:prstGeom prst="rect">
            <a:avLst/>
          </a:prstGeom>
        </p:spPr>
      </p:pic>
      <p:pic>
        <p:nvPicPr>
          <p:cNvPr id="17" name="图片 5">
            <a:extLst>
              <a:ext uri="{FF2B5EF4-FFF2-40B4-BE49-F238E27FC236}">
                <a16:creationId xmlns:a16="http://schemas.microsoft.com/office/drawing/2014/main" id="{7B11A610-9AA1-3146-89D9-6A030738D7B8}"/>
              </a:ext>
            </a:extLst>
          </p:cNvPr>
          <p:cNvPicPr>
            <a:picLocks noChangeAspect="1"/>
          </p:cNvPicPr>
          <p:nvPr/>
        </p:nvPicPr>
        <p:blipFill>
          <a:blip r:embed="rId7">
            <a:alphaModFix amt="41000"/>
          </a:blip>
          <a:stretch>
            <a:fillRect/>
          </a:stretch>
        </p:blipFill>
        <p:spPr>
          <a:xfrm>
            <a:off x="235477" y="1399121"/>
            <a:ext cx="1743797" cy="5562493"/>
          </a:xfrm>
          <a:prstGeom prst="rect">
            <a:avLst/>
          </a:prstGeom>
        </p:spPr>
      </p:pic>
      <p:pic>
        <p:nvPicPr>
          <p:cNvPr id="9" name="图片 8">
            <a:extLst>
              <a:ext uri="{FF2B5EF4-FFF2-40B4-BE49-F238E27FC236}">
                <a16:creationId xmlns:a16="http://schemas.microsoft.com/office/drawing/2014/main" id="{277EBD9F-8202-BE4D-82BF-F6CDF399735A}"/>
              </a:ext>
            </a:extLst>
          </p:cNvPr>
          <p:cNvPicPr>
            <a:picLocks noChangeAspect="1"/>
          </p:cNvPicPr>
          <p:nvPr/>
        </p:nvPicPr>
        <p:blipFill>
          <a:blip r:embed="rId8"/>
          <a:stretch>
            <a:fillRect/>
          </a:stretch>
        </p:blipFill>
        <p:spPr>
          <a:xfrm>
            <a:off x="235477" y="1399121"/>
            <a:ext cx="1739900" cy="5562600"/>
          </a:xfrm>
          <a:prstGeom prst="rect">
            <a:avLst/>
          </a:prstGeom>
        </p:spPr>
      </p:pic>
      <p:sp>
        <p:nvSpPr>
          <p:cNvPr id="2" name="矩形 1">
            <a:extLst>
              <a:ext uri="{FF2B5EF4-FFF2-40B4-BE49-F238E27FC236}">
                <a16:creationId xmlns:a16="http://schemas.microsoft.com/office/drawing/2014/main" id="{7E969FBB-7FA3-3148-8B52-5737D9E5768F}"/>
              </a:ext>
            </a:extLst>
          </p:cNvPr>
          <p:cNvSpPr/>
          <p:nvPr/>
        </p:nvSpPr>
        <p:spPr>
          <a:xfrm>
            <a:off x="0" y="2539587"/>
            <a:ext cx="9143999" cy="4318413"/>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Tree>
    <p:extLst>
      <p:ext uri="{BB962C8B-B14F-4D97-AF65-F5344CB8AC3E}">
        <p14:creationId xmlns:p14="http://schemas.microsoft.com/office/powerpoint/2010/main" val="904279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235E3FB8-4210-5942-9326-1C26B78F556F}"/>
              </a:ext>
            </a:extLst>
          </p:cNvPr>
          <p:cNvSpPr txBox="1"/>
          <p:nvPr/>
        </p:nvSpPr>
        <p:spPr>
          <a:xfrm>
            <a:off x="0" y="871657"/>
            <a:ext cx="3136739" cy="1200329"/>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第一帝国</a:t>
            </a:r>
            <a:endParaRPr lang="en-US" altLang="zh-CN" dirty="0"/>
          </a:p>
          <a:p>
            <a:r>
              <a:rPr lang="zh-CN" altLang="en-US" dirty="0"/>
              <a:t>巴比伦</a:t>
            </a:r>
            <a:endParaRPr lang="en-US" altLang="zh-CN" dirty="0"/>
          </a:p>
        </p:txBody>
      </p:sp>
      <p:grpSp>
        <p:nvGrpSpPr>
          <p:cNvPr id="3" name="组合 2">
            <a:extLst>
              <a:ext uri="{FF2B5EF4-FFF2-40B4-BE49-F238E27FC236}">
                <a16:creationId xmlns:a16="http://schemas.microsoft.com/office/drawing/2014/main" id="{3DC52B75-1581-7C4E-9083-53E053096D98}"/>
              </a:ext>
            </a:extLst>
          </p:cNvPr>
          <p:cNvGrpSpPr/>
          <p:nvPr/>
        </p:nvGrpSpPr>
        <p:grpSpPr>
          <a:xfrm>
            <a:off x="0" y="2837793"/>
            <a:ext cx="9144000" cy="4020207"/>
            <a:chOff x="0" y="3611301"/>
            <a:chExt cx="7384648" cy="3246699"/>
          </a:xfrm>
        </p:grpSpPr>
        <p:pic>
          <p:nvPicPr>
            <p:cNvPr id="2" name="Picture 1">
              <a:extLst>
                <a:ext uri="{FF2B5EF4-FFF2-40B4-BE49-F238E27FC236}">
                  <a16:creationId xmlns:a16="http://schemas.microsoft.com/office/drawing/2014/main" id="{C34E319C-E861-204D-9BD9-6F5D52C004CB}"/>
                </a:ext>
              </a:extLst>
            </p:cNvPr>
            <p:cNvPicPr>
              <a:picLocks noChangeAspect="1"/>
            </p:cNvPicPr>
            <p:nvPr/>
          </p:nvPicPr>
          <p:blipFill>
            <a:blip r:embed="rId3"/>
            <a:stretch>
              <a:fillRect/>
            </a:stretch>
          </p:blipFill>
          <p:spPr>
            <a:xfrm>
              <a:off x="0" y="3611301"/>
              <a:ext cx="4941405" cy="3246699"/>
            </a:xfrm>
            <a:prstGeom prst="rect">
              <a:avLst/>
            </a:prstGeom>
          </p:spPr>
        </p:pic>
        <p:pic>
          <p:nvPicPr>
            <p:cNvPr id="6" name="Picture 5">
              <a:extLst>
                <a:ext uri="{FF2B5EF4-FFF2-40B4-BE49-F238E27FC236}">
                  <a16:creationId xmlns:a16="http://schemas.microsoft.com/office/drawing/2014/main" id="{3B0FB833-BFA3-5F48-BE52-9ED2BA54929A}"/>
                </a:ext>
              </a:extLst>
            </p:cNvPr>
            <p:cNvPicPr>
              <a:picLocks noChangeAspect="1"/>
            </p:cNvPicPr>
            <p:nvPr/>
          </p:nvPicPr>
          <p:blipFill rotWithShape="1">
            <a:blip r:embed="rId4"/>
            <a:srcRect l="27112" t="4755" r="24328" b="7011"/>
            <a:stretch/>
          </p:blipFill>
          <p:spPr>
            <a:xfrm>
              <a:off x="5001124" y="3611301"/>
              <a:ext cx="2383524" cy="3244068"/>
            </a:xfrm>
            <a:prstGeom prst="rect">
              <a:avLst/>
            </a:prstGeom>
          </p:spPr>
        </p:pic>
      </p:grpSp>
      <p:pic>
        <p:nvPicPr>
          <p:cNvPr id="5" name="Picture 1" descr="page201image3833344">
            <a:extLst>
              <a:ext uri="{FF2B5EF4-FFF2-40B4-BE49-F238E27FC236}">
                <a16:creationId xmlns:a16="http://schemas.microsoft.com/office/drawing/2014/main" id="{F5656AF9-F570-F94A-96F6-3CFC7A7D0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6739" y="-3562"/>
            <a:ext cx="6001315" cy="2771908"/>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7" name="矩形 6">
            <a:extLst>
              <a:ext uri="{FF2B5EF4-FFF2-40B4-BE49-F238E27FC236}">
                <a16:creationId xmlns:a16="http://schemas.microsoft.com/office/drawing/2014/main" id="{9F5D30F4-BE5C-E04F-B900-E9728617E43A}"/>
              </a:ext>
            </a:extLst>
          </p:cNvPr>
          <p:cNvSpPr/>
          <p:nvPr/>
        </p:nvSpPr>
        <p:spPr>
          <a:xfrm>
            <a:off x="-11575" y="2837793"/>
            <a:ext cx="9155575" cy="402020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367920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6551E9B6-E1E9-3D4C-9D41-6D8CA3D083A4}"/>
              </a:ext>
            </a:extLst>
          </p:cNvPr>
          <p:cNvSpPr txBox="1"/>
          <p:nvPr/>
        </p:nvSpPr>
        <p:spPr>
          <a:xfrm>
            <a:off x="0" y="219404"/>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第二帝国：波斯</a:t>
            </a:r>
            <a:endParaRPr lang="en-US" altLang="zh-CN" dirty="0"/>
          </a:p>
        </p:txBody>
      </p:sp>
      <p:graphicFrame>
        <p:nvGraphicFramePr>
          <p:cNvPr id="12" name="表格 11">
            <a:extLst>
              <a:ext uri="{FF2B5EF4-FFF2-40B4-BE49-F238E27FC236}">
                <a16:creationId xmlns:a16="http://schemas.microsoft.com/office/drawing/2014/main" id="{A8EF45DE-BC65-6B41-ACFB-32EFC7AA8C55}"/>
              </a:ext>
            </a:extLst>
          </p:cNvPr>
          <p:cNvGraphicFramePr>
            <a:graphicFrameLocks noGrp="1"/>
          </p:cNvGraphicFramePr>
          <p:nvPr>
            <p:extLst>
              <p:ext uri="{D42A27DB-BD31-4B8C-83A1-F6EECF244321}">
                <p14:modId xmlns:p14="http://schemas.microsoft.com/office/powerpoint/2010/main" val="3087438875"/>
              </p:ext>
            </p:extLst>
          </p:nvPr>
        </p:nvGraphicFramePr>
        <p:xfrm>
          <a:off x="0" y="1410189"/>
          <a:ext cx="9143999" cy="5447811"/>
        </p:xfrm>
        <a:graphic>
          <a:graphicData uri="http://schemas.openxmlformats.org/drawingml/2006/table">
            <a:tbl>
              <a:tblPr firstRow="1" bandRow="1">
                <a:tableStyleId>{5C22544A-7EE6-4342-B048-85BDC9FD1C3A}</a:tableStyleId>
              </a:tblPr>
              <a:tblGrid>
                <a:gridCol w="528199">
                  <a:extLst>
                    <a:ext uri="{9D8B030D-6E8A-4147-A177-3AD203B41FA5}">
                      <a16:colId xmlns:a16="http://schemas.microsoft.com/office/drawing/2014/main" val="1489267688"/>
                    </a:ext>
                  </a:extLst>
                </a:gridCol>
                <a:gridCol w="1135708">
                  <a:extLst>
                    <a:ext uri="{9D8B030D-6E8A-4147-A177-3AD203B41FA5}">
                      <a16:colId xmlns:a16="http://schemas.microsoft.com/office/drawing/2014/main" val="3781612581"/>
                    </a:ext>
                  </a:extLst>
                </a:gridCol>
                <a:gridCol w="1214204">
                  <a:extLst>
                    <a:ext uri="{9D8B030D-6E8A-4147-A177-3AD203B41FA5}">
                      <a16:colId xmlns:a16="http://schemas.microsoft.com/office/drawing/2014/main" val="1733588543"/>
                    </a:ext>
                  </a:extLst>
                </a:gridCol>
                <a:gridCol w="1436312">
                  <a:extLst>
                    <a:ext uri="{9D8B030D-6E8A-4147-A177-3AD203B41FA5}">
                      <a16:colId xmlns:a16="http://schemas.microsoft.com/office/drawing/2014/main" val="256020935"/>
                    </a:ext>
                  </a:extLst>
                </a:gridCol>
                <a:gridCol w="4829576">
                  <a:extLst>
                    <a:ext uri="{9D8B030D-6E8A-4147-A177-3AD203B41FA5}">
                      <a16:colId xmlns:a16="http://schemas.microsoft.com/office/drawing/2014/main" val="1185160038"/>
                    </a:ext>
                  </a:extLst>
                </a:gridCol>
              </a:tblGrid>
              <a:tr h="11050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一</a:t>
                      </a:r>
                      <a:endParaRPr lang="en-US" altLang="zh-CN"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4">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693E30"/>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金头</a:t>
                      </a:r>
                      <a:endParaRPr lang="en-US" altLang="zh-CN" sz="2400" b="0" kern="1200" dirty="0">
                        <a:solidFill>
                          <a:schemeClr val="dk1"/>
                        </a:solidFill>
                        <a:latin typeface="+mn-lt"/>
                        <a:ea typeface="汉仪大宋简" panose="02010609000101010101" pitchFamily="49" charset="-122"/>
                        <a:cs typeface="+mn-cs"/>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狮兽：鹰翅</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巴比伦帝国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566103345"/>
                  </a:ext>
                </a:extLst>
              </a:tr>
              <a:tr h="116777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二</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银身</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熊兽：挺着一边身躯，</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口衔三骨，</a:t>
                      </a:r>
                      <a:r>
                        <a:rPr lang="zh-CN" altLang="en-US" sz="2800" b="1" i="0" kern="1200" dirty="0">
                          <a:solidFill>
                            <a:schemeClr val="dk1"/>
                          </a:solidFill>
                          <a:effectLst/>
                          <a:latin typeface="Microsoft YaHei" panose="020B0503020204020204" pitchFamily="34" charset="-122"/>
                          <a:ea typeface="Microsoft YaHei" panose="020B0503020204020204" pitchFamily="34" charset="-122"/>
                          <a:cs typeface="+mn-cs"/>
                        </a:rPr>
                        <a:t>波斯帝国</a:t>
                      </a:r>
                      <a:r>
                        <a:rPr lang="en-US" sz="2800" b="1" i="0" kern="1200" dirty="0">
                          <a:solidFill>
                            <a:schemeClr val="dk1"/>
                          </a:solidFill>
                          <a:effectLst/>
                          <a:latin typeface="Microsoft YaHei" panose="020B0503020204020204" pitchFamily="34" charset="-122"/>
                          <a:ea typeface="Microsoft YaHei" panose="020B0503020204020204" pitchFamily="34" charset="-122"/>
                          <a:cs typeface="+mn-cs"/>
                        </a:rPr>
                        <a:t> </a:t>
                      </a:r>
                      <a:endParaRPr lang="zh-CN" altLang="en-US" sz="2800" b="1"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37150909"/>
                  </a:ext>
                </a:extLst>
              </a:tr>
              <a:tr h="12954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三</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a:ea typeface="汉仪大宋简" panose="02010609000101010101" pitchFamily="49" charset="-122"/>
                        </a:rPr>
                        <a:t>铜腰</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豹兽：四头四翅</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473982016"/>
                  </a:ext>
                </a:extLst>
              </a:tr>
              <a:tr h="18796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四</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lnL w="12700" cap="flat" cmpd="sng" algn="ctr">
                      <a:solidFill>
                        <a:srgbClr val="55413B"/>
                      </a:solidFill>
                      <a:prstDash val="solid"/>
                      <a:round/>
                      <a:headEnd type="none" w="med" len="med"/>
                      <a:tailEnd type="none" w="med" len="med"/>
                    </a:lnL>
                    <a:lnT w="12700" cap="flat" cmpd="sng" algn="ctr">
                      <a:solidFill>
                        <a:srgbClr val="55413B"/>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铁腿</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十角兽：大铁牙、吞吃、</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践踏、头有十角</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3160717468"/>
                  </a:ext>
                </a:extLst>
              </a:tr>
            </a:tbl>
          </a:graphicData>
        </a:graphic>
      </p:graphicFrame>
      <p:pic>
        <p:nvPicPr>
          <p:cNvPr id="14" name="Picture 4">
            <a:extLst>
              <a:ext uri="{FF2B5EF4-FFF2-40B4-BE49-F238E27FC236}">
                <a16:creationId xmlns:a16="http://schemas.microsoft.com/office/drawing/2014/main" id="{A84D4688-980E-CF4A-BCAE-ECEFB7AF9EBD}"/>
              </a:ext>
            </a:extLst>
          </p:cNvPr>
          <p:cNvPicPr>
            <a:picLocks noChangeAspect="1"/>
          </p:cNvPicPr>
          <p:nvPr/>
        </p:nvPicPr>
        <p:blipFill rotWithShape="1">
          <a:blip r:embed="rId3"/>
          <a:srcRect l="27112" t="4755" r="24328" b="31327"/>
          <a:stretch/>
        </p:blipFill>
        <p:spPr>
          <a:xfrm>
            <a:off x="2894112" y="1410189"/>
            <a:ext cx="1446393" cy="1108992"/>
          </a:xfrm>
          <a:prstGeom prst="rect">
            <a:avLst/>
          </a:prstGeom>
        </p:spPr>
      </p:pic>
      <p:pic>
        <p:nvPicPr>
          <p:cNvPr id="15" name="Picture 5">
            <a:extLst>
              <a:ext uri="{FF2B5EF4-FFF2-40B4-BE49-F238E27FC236}">
                <a16:creationId xmlns:a16="http://schemas.microsoft.com/office/drawing/2014/main" id="{86D224E6-DE08-FA44-9DD7-1DEA2EA19072}"/>
              </a:ext>
            </a:extLst>
          </p:cNvPr>
          <p:cNvPicPr>
            <a:picLocks noChangeAspect="1"/>
          </p:cNvPicPr>
          <p:nvPr/>
        </p:nvPicPr>
        <p:blipFill rotWithShape="1">
          <a:blip r:embed="rId4"/>
          <a:srcRect l="3127" r="15217" b="10934"/>
          <a:stretch/>
        </p:blipFill>
        <p:spPr>
          <a:xfrm>
            <a:off x="2894112" y="2539587"/>
            <a:ext cx="1446393" cy="1141428"/>
          </a:xfrm>
          <a:prstGeom prst="rect">
            <a:avLst/>
          </a:prstGeom>
        </p:spPr>
      </p:pic>
      <p:pic>
        <p:nvPicPr>
          <p:cNvPr id="16" name="Picture 6">
            <a:extLst>
              <a:ext uri="{FF2B5EF4-FFF2-40B4-BE49-F238E27FC236}">
                <a16:creationId xmlns:a16="http://schemas.microsoft.com/office/drawing/2014/main" id="{15000100-94DE-BF4F-8EBE-E27DD73EC06D}"/>
              </a:ext>
            </a:extLst>
          </p:cNvPr>
          <p:cNvPicPr>
            <a:picLocks noChangeAspect="1"/>
          </p:cNvPicPr>
          <p:nvPr/>
        </p:nvPicPr>
        <p:blipFill rotWithShape="1">
          <a:blip r:embed="rId5"/>
          <a:srcRect l="3564" r="3710" b="24253"/>
          <a:stretch/>
        </p:blipFill>
        <p:spPr>
          <a:xfrm>
            <a:off x="2894112" y="3688722"/>
            <a:ext cx="1446393" cy="1285962"/>
          </a:xfrm>
          <a:prstGeom prst="rect">
            <a:avLst/>
          </a:prstGeom>
        </p:spPr>
      </p:pic>
      <p:pic>
        <p:nvPicPr>
          <p:cNvPr id="17" name="Picture 7">
            <a:extLst>
              <a:ext uri="{FF2B5EF4-FFF2-40B4-BE49-F238E27FC236}">
                <a16:creationId xmlns:a16="http://schemas.microsoft.com/office/drawing/2014/main" id="{6596EBB7-2852-3342-BAF4-09F90EB51AA0}"/>
              </a:ext>
            </a:extLst>
          </p:cNvPr>
          <p:cNvPicPr>
            <a:picLocks noChangeAspect="1"/>
          </p:cNvPicPr>
          <p:nvPr/>
        </p:nvPicPr>
        <p:blipFill rotWithShape="1">
          <a:blip r:embed="rId6"/>
          <a:srcRect l="22606" r="15474"/>
          <a:stretch/>
        </p:blipFill>
        <p:spPr>
          <a:xfrm>
            <a:off x="2894112" y="4982391"/>
            <a:ext cx="1446393" cy="1853885"/>
          </a:xfrm>
          <a:prstGeom prst="rect">
            <a:avLst/>
          </a:prstGeom>
        </p:spPr>
      </p:pic>
      <p:pic>
        <p:nvPicPr>
          <p:cNvPr id="18" name="图片 5">
            <a:extLst>
              <a:ext uri="{FF2B5EF4-FFF2-40B4-BE49-F238E27FC236}">
                <a16:creationId xmlns:a16="http://schemas.microsoft.com/office/drawing/2014/main" id="{9B1425B0-8CB7-2E47-AE89-244466B87F91}"/>
              </a:ext>
            </a:extLst>
          </p:cNvPr>
          <p:cNvPicPr>
            <a:picLocks noChangeAspect="1"/>
          </p:cNvPicPr>
          <p:nvPr/>
        </p:nvPicPr>
        <p:blipFill>
          <a:blip r:embed="rId7">
            <a:alphaModFix amt="41000"/>
          </a:blip>
          <a:stretch>
            <a:fillRect/>
          </a:stretch>
        </p:blipFill>
        <p:spPr>
          <a:xfrm>
            <a:off x="215902" y="1399121"/>
            <a:ext cx="1743797" cy="5562493"/>
          </a:xfrm>
          <a:prstGeom prst="rect">
            <a:avLst/>
          </a:prstGeom>
        </p:spPr>
      </p:pic>
      <p:pic>
        <p:nvPicPr>
          <p:cNvPr id="11" name="图片 10">
            <a:extLst>
              <a:ext uri="{FF2B5EF4-FFF2-40B4-BE49-F238E27FC236}">
                <a16:creationId xmlns:a16="http://schemas.microsoft.com/office/drawing/2014/main" id="{6014A7F0-8461-FD42-8877-4471E58539CE}"/>
              </a:ext>
            </a:extLst>
          </p:cNvPr>
          <p:cNvPicPr>
            <a:picLocks noChangeAspect="1"/>
          </p:cNvPicPr>
          <p:nvPr/>
        </p:nvPicPr>
        <p:blipFill>
          <a:blip r:embed="rId8"/>
          <a:stretch>
            <a:fillRect/>
          </a:stretch>
        </p:blipFill>
        <p:spPr>
          <a:xfrm>
            <a:off x="215902" y="1399121"/>
            <a:ext cx="1739900" cy="5562600"/>
          </a:xfrm>
          <a:prstGeom prst="rect">
            <a:avLst/>
          </a:prstGeom>
        </p:spPr>
      </p:pic>
      <p:sp>
        <p:nvSpPr>
          <p:cNvPr id="13" name="矩形 12">
            <a:extLst>
              <a:ext uri="{FF2B5EF4-FFF2-40B4-BE49-F238E27FC236}">
                <a16:creationId xmlns:a16="http://schemas.microsoft.com/office/drawing/2014/main" id="{CF635302-C930-C341-994B-3385FFA5C12C}"/>
              </a:ext>
            </a:extLst>
          </p:cNvPr>
          <p:cNvSpPr/>
          <p:nvPr/>
        </p:nvSpPr>
        <p:spPr>
          <a:xfrm>
            <a:off x="0" y="3701421"/>
            <a:ext cx="9143999" cy="315657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8EEB70FC-A49A-0B4A-A2C9-E2B67E1FFC40}"/>
              </a:ext>
            </a:extLst>
          </p:cNvPr>
          <p:cNvSpPr/>
          <p:nvPr/>
        </p:nvSpPr>
        <p:spPr>
          <a:xfrm>
            <a:off x="0" y="1408871"/>
            <a:ext cx="9143999" cy="110899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Tree>
    <p:extLst>
      <p:ext uri="{BB962C8B-B14F-4D97-AF65-F5344CB8AC3E}">
        <p14:creationId xmlns:p14="http://schemas.microsoft.com/office/powerpoint/2010/main" val="2010075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page201image3835136">
            <a:extLst>
              <a:ext uri="{FF2B5EF4-FFF2-40B4-BE49-F238E27FC236}">
                <a16:creationId xmlns:a16="http://schemas.microsoft.com/office/drawing/2014/main" id="{09B67A25-51A1-DA44-9DAC-14415FF6BB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 y="1848959"/>
            <a:ext cx="9143158" cy="46498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框 12">
            <a:extLst>
              <a:ext uri="{FF2B5EF4-FFF2-40B4-BE49-F238E27FC236}">
                <a16:creationId xmlns:a16="http://schemas.microsoft.com/office/drawing/2014/main" id="{235E3FB8-4210-5942-9326-1C26B78F556F}"/>
              </a:ext>
            </a:extLst>
          </p:cNvPr>
          <p:cNvSpPr txBox="1"/>
          <p:nvPr/>
        </p:nvSpPr>
        <p:spPr>
          <a:xfrm>
            <a:off x="0" y="285402"/>
            <a:ext cx="9144000" cy="1200329"/>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第二帝国</a:t>
            </a:r>
            <a:endParaRPr lang="en-US" altLang="zh-CN" dirty="0"/>
          </a:p>
          <a:p>
            <a:r>
              <a:rPr lang="zh-CN" altLang="en-US" dirty="0"/>
              <a:t>波斯</a:t>
            </a:r>
            <a:endParaRPr lang="en-US" altLang="zh-CN" dirty="0"/>
          </a:p>
        </p:txBody>
      </p:sp>
      <p:pic>
        <p:nvPicPr>
          <p:cNvPr id="6" name="Picture 5">
            <a:extLst>
              <a:ext uri="{FF2B5EF4-FFF2-40B4-BE49-F238E27FC236}">
                <a16:creationId xmlns:a16="http://schemas.microsoft.com/office/drawing/2014/main" id="{5DBC4998-42C0-DD4C-8D50-BC46260D49BF}"/>
              </a:ext>
            </a:extLst>
          </p:cNvPr>
          <p:cNvPicPr>
            <a:picLocks noChangeAspect="1"/>
          </p:cNvPicPr>
          <p:nvPr/>
        </p:nvPicPr>
        <p:blipFill rotWithShape="1">
          <a:blip r:embed="rId4"/>
          <a:srcRect l="16039" r="24754" b="10934"/>
          <a:stretch/>
        </p:blipFill>
        <p:spPr>
          <a:xfrm>
            <a:off x="6463174" y="0"/>
            <a:ext cx="2679984" cy="29168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虚尾箭头 2">
            <a:extLst>
              <a:ext uri="{FF2B5EF4-FFF2-40B4-BE49-F238E27FC236}">
                <a16:creationId xmlns:a16="http://schemas.microsoft.com/office/drawing/2014/main" id="{EF849472-D6DD-7F40-A68C-D6703B386260}"/>
              </a:ext>
            </a:extLst>
          </p:cNvPr>
          <p:cNvSpPr/>
          <p:nvPr/>
        </p:nvSpPr>
        <p:spPr>
          <a:xfrm>
            <a:off x="1643604" y="4153631"/>
            <a:ext cx="2025570" cy="775503"/>
          </a:xfrm>
          <a:prstGeom prst="strip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zh-CN" altLang="en-US" sz="2000" b="1" dirty="0">
                <a:latin typeface="Microsoft YaHei" panose="020B0503020204020204" pitchFamily="34" charset="-122"/>
                <a:ea typeface="Microsoft YaHei" panose="020B0503020204020204" pitchFamily="34" charset="-122"/>
              </a:rPr>
              <a:t>公元前</a:t>
            </a:r>
            <a:r>
              <a:rPr kumimoji="1" lang="en-US" altLang="zh-CN" sz="2000" b="1" dirty="0">
                <a:latin typeface="Microsoft YaHei" panose="020B0503020204020204" pitchFamily="34" charset="-122"/>
                <a:ea typeface="Microsoft YaHei" panose="020B0503020204020204" pitchFamily="34" charset="-122"/>
              </a:rPr>
              <a:t>539</a:t>
            </a:r>
            <a:r>
              <a:rPr kumimoji="1" lang="zh-CN" altLang="en-US" sz="2000" b="1" dirty="0">
                <a:latin typeface="Microsoft YaHei" panose="020B0503020204020204" pitchFamily="34" charset="-122"/>
                <a:ea typeface="Microsoft YaHei" panose="020B0503020204020204" pitchFamily="34" charset="-122"/>
              </a:rPr>
              <a:t>年</a:t>
            </a:r>
          </a:p>
        </p:txBody>
      </p:sp>
      <p:sp>
        <p:nvSpPr>
          <p:cNvPr id="4" name="椭圆 3">
            <a:extLst>
              <a:ext uri="{FF2B5EF4-FFF2-40B4-BE49-F238E27FC236}">
                <a16:creationId xmlns:a16="http://schemas.microsoft.com/office/drawing/2014/main" id="{27E89278-4C04-8C49-90B5-FCB1F34030BB}"/>
              </a:ext>
            </a:extLst>
          </p:cNvPr>
          <p:cNvSpPr/>
          <p:nvPr/>
        </p:nvSpPr>
        <p:spPr>
          <a:xfrm>
            <a:off x="3715474" y="4435610"/>
            <a:ext cx="208344" cy="208344"/>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a:p>
        </p:txBody>
      </p:sp>
      <p:sp>
        <p:nvSpPr>
          <p:cNvPr id="7" name="文本框 6">
            <a:extLst>
              <a:ext uri="{FF2B5EF4-FFF2-40B4-BE49-F238E27FC236}">
                <a16:creationId xmlns:a16="http://schemas.microsoft.com/office/drawing/2014/main" id="{11435F6A-386D-D640-ADEB-0F995B7E7197}"/>
              </a:ext>
            </a:extLst>
          </p:cNvPr>
          <p:cNvSpPr txBox="1"/>
          <p:nvPr/>
        </p:nvSpPr>
        <p:spPr>
          <a:xfrm>
            <a:off x="3445184" y="4720910"/>
            <a:ext cx="954107" cy="400110"/>
          </a:xfrm>
          <a:prstGeom prst="rect">
            <a:avLst/>
          </a:prstGeom>
          <a:noFill/>
          <a:effectLst/>
        </p:spPr>
        <p:txBody>
          <a:bodyPr wrap="none" rtlCol="0">
            <a:spAutoFit/>
          </a:bodyPr>
          <a:lstStyle/>
          <a:p>
            <a:r>
              <a:rPr kumimoji="1" lang="zh-CN" altLang="en-US" sz="2000" b="1" dirty="0">
                <a:solidFill>
                  <a:srgbClr val="E97D40"/>
                </a:solidFill>
                <a:latin typeface="Microsoft YaHei" panose="020B0503020204020204" pitchFamily="34" charset="-122"/>
                <a:ea typeface="Microsoft YaHei" panose="020B0503020204020204" pitchFamily="34" charset="-122"/>
              </a:rPr>
              <a:t>巴比伦</a:t>
            </a:r>
          </a:p>
        </p:txBody>
      </p:sp>
      <p:sp>
        <p:nvSpPr>
          <p:cNvPr id="10" name="虚尾箭头 9">
            <a:extLst>
              <a:ext uri="{FF2B5EF4-FFF2-40B4-BE49-F238E27FC236}">
                <a16:creationId xmlns:a16="http://schemas.microsoft.com/office/drawing/2014/main" id="{B5C408D4-AE5C-7B45-AE60-53758276FA7D}"/>
              </a:ext>
            </a:extLst>
          </p:cNvPr>
          <p:cNvSpPr/>
          <p:nvPr/>
        </p:nvSpPr>
        <p:spPr>
          <a:xfrm>
            <a:off x="842" y="3140137"/>
            <a:ext cx="1921398" cy="775503"/>
          </a:xfrm>
          <a:prstGeom prst="stripedRightArrow">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zh-CN" altLang="en-US" b="1" dirty="0">
                <a:latin typeface="Microsoft YaHei" panose="020B0503020204020204" pitchFamily="34" charset="-122"/>
                <a:ea typeface="Microsoft YaHei" panose="020B0503020204020204" pitchFamily="34" charset="-122"/>
              </a:rPr>
              <a:t>公元前</a:t>
            </a:r>
            <a:r>
              <a:rPr kumimoji="1" lang="en-US" altLang="zh-CN" b="1" dirty="0">
                <a:latin typeface="Microsoft YaHei" panose="020B0503020204020204" pitchFamily="34" charset="-122"/>
                <a:ea typeface="Microsoft YaHei" panose="020B0503020204020204" pitchFamily="34" charset="-122"/>
              </a:rPr>
              <a:t>546</a:t>
            </a:r>
            <a:r>
              <a:rPr kumimoji="1" lang="zh-CN" altLang="en-US" b="1" dirty="0">
                <a:latin typeface="Microsoft YaHei" panose="020B0503020204020204" pitchFamily="34" charset="-122"/>
                <a:ea typeface="Microsoft YaHei" panose="020B0503020204020204" pitchFamily="34" charset="-122"/>
              </a:rPr>
              <a:t>年</a:t>
            </a:r>
          </a:p>
        </p:txBody>
      </p:sp>
      <p:sp>
        <p:nvSpPr>
          <p:cNvPr id="11" name="椭圆 10">
            <a:extLst>
              <a:ext uri="{FF2B5EF4-FFF2-40B4-BE49-F238E27FC236}">
                <a16:creationId xmlns:a16="http://schemas.microsoft.com/office/drawing/2014/main" id="{478B5A3C-FDCB-4245-937E-D9A2A21F6526}"/>
              </a:ext>
            </a:extLst>
          </p:cNvPr>
          <p:cNvSpPr/>
          <p:nvPr/>
        </p:nvSpPr>
        <p:spPr>
          <a:xfrm>
            <a:off x="1922240" y="3423716"/>
            <a:ext cx="208344" cy="208344"/>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a:p>
        </p:txBody>
      </p:sp>
      <p:sp>
        <p:nvSpPr>
          <p:cNvPr id="12" name="文本框 11">
            <a:extLst>
              <a:ext uri="{FF2B5EF4-FFF2-40B4-BE49-F238E27FC236}">
                <a16:creationId xmlns:a16="http://schemas.microsoft.com/office/drawing/2014/main" id="{6C572272-F0B2-6D4B-B11F-08057F7DDD1B}"/>
              </a:ext>
            </a:extLst>
          </p:cNvPr>
          <p:cNvSpPr txBox="1"/>
          <p:nvPr/>
        </p:nvSpPr>
        <p:spPr>
          <a:xfrm>
            <a:off x="2107417" y="3327833"/>
            <a:ext cx="2236510" cy="400110"/>
          </a:xfrm>
          <a:prstGeom prst="rect">
            <a:avLst/>
          </a:prstGeom>
          <a:noFill/>
          <a:effectLst/>
        </p:spPr>
        <p:txBody>
          <a:bodyPr wrap="none" rtlCol="0">
            <a:spAutoFit/>
          </a:bodyPr>
          <a:lstStyle/>
          <a:p>
            <a:r>
              <a:rPr kumimoji="1" lang="zh-CN" altLang="en-US" sz="2000" b="1" dirty="0">
                <a:solidFill>
                  <a:srgbClr val="FF0000"/>
                </a:solidFill>
                <a:latin typeface="Microsoft YaHei" panose="020B0503020204020204" pitchFamily="34" charset="-122"/>
                <a:ea typeface="Microsoft YaHei" panose="020B0503020204020204" pitchFamily="34" charset="-122"/>
              </a:rPr>
              <a:t>吕底亚（土耳其）</a:t>
            </a:r>
          </a:p>
        </p:txBody>
      </p:sp>
      <p:sp>
        <p:nvSpPr>
          <p:cNvPr id="15" name="椭圆 14">
            <a:extLst>
              <a:ext uri="{FF2B5EF4-FFF2-40B4-BE49-F238E27FC236}">
                <a16:creationId xmlns:a16="http://schemas.microsoft.com/office/drawing/2014/main" id="{27755652-E90C-4E4E-A741-FA98BCD9802A}"/>
              </a:ext>
            </a:extLst>
          </p:cNvPr>
          <p:cNvSpPr/>
          <p:nvPr/>
        </p:nvSpPr>
        <p:spPr>
          <a:xfrm>
            <a:off x="1608218" y="5225148"/>
            <a:ext cx="208344" cy="208344"/>
          </a:xfrm>
          <a:prstGeom prst="ellipse">
            <a:avLst/>
          </a:prstGeom>
          <a:solidFill>
            <a:srgbClr val="4372C4"/>
          </a:solidFill>
          <a:ln>
            <a:solidFill>
              <a:schemeClr val="accent1">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F9D324F7-5C87-1E48-A398-24E9384F70E1}"/>
              </a:ext>
            </a:extLst>
          </p:cNvPr>
          <p:cNvSpPr txBox="1"/>
          <p:nvPr/>
        </p:nvSpPr>
        <p:spPr>
          <a:xfrm>
            <a:off x="995484" y="5135758"/>
            <a:ext cx="697627" cy="400110"/>
          </a:xfrm>
          <a:prstGeom prst="rect">
            <a:avLst/>
          </a:prstGeom>
          <a:noFill/>
          <a:effectLst/>
        </p:spPr>
        <p:txBody>
          <a:bodyPr wrap="none" rtlCol="0">
            <a:spAutoFit/>
          </a:bodyPr>
          <a:lstStyle/>
          <a:p>
            <a:r>
              <a:rPr kumimoji="1" lang="zh-CN" altLang="en-US" sz="2000" b="1" dirty="0">
                <a:solidFill>
                  <a:schemeClr val="accent1">
                    <a:lumMod val="75000"/>
                  </a:schemeClr>
                </a:solidFill>
                <a:latin typeface="Microsoft YaHei" panose="020B0503020204020204" pitchFamily="34" charset="-122"/>
                <a:ea typeface="Microsoft YaHei" panose="020B0503020204020204" pitchFamily="34" charset="-122"/>
              </a:rPr>
              <a:t>埃及</a:t>
            </a:r>
          </a:p>
        </p:txBody>
      </p:sp>
      <p:sp>
        <p:nvSpPr>
          <p:cNvPr id="8" name="虚尾箭头 7">
            <a:extLst>
              <a:ext uri="{FF2B5EF4-FFF2-40B4-BE49-F238E27FC236}">
                <a16:creationId xmlns:a16="http://schemas.microsoft.com/office/drawing/2014/main" id="{08C779AE-011F-7C4B-AC5D-441EA6C229DA}"/>
              </a:ext>
            </a:extLst>
          </p:cNvPr>
          <p:cNvSpPr/>
          <p:nvPr/>
        </p:nvSpPr>
        <p:spPr>
          <a:xfrm flipH="1">
            <a:off x="1886740" y="4943170"/>
            <a:ext cx="1875099" cy="75799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a:latin typeface="Microsoft YaHei" panose="020B0503020204020204" pitchFamily="34" charset="-122"/>
                <a:ea typeface="Microsoft YaHei" panose="020B0503020204020204" pitchFamily="34" charset="-122"/>
              </a:rPr>
              <a:t>公元前</a:t>
            </a:r>
            <a:r>
              <a:rPr kumimoji="1" lang="en-US" altLang="zh-CN" b="1" dirty="0">
                <a:latin typeface="Microsoft YaHei" panose="020B0503020204020204" pitchFamily="34" charset="-122"/>
                <a:ea typeface="Microsoft YaHei" panose="020B0503020204020204" pitchFamily="34" charset="-122"/>
              </a:rPr>
              <a:t>525</a:t>
            </a:r>
            <a:r>
              <a:rPr kumimoji="1" lang="zh-CN" altLang="en-US" b="1" dirty="0">
                <a:latin typeface="Microsoft YaHei" panose="020B0503020204020204" pitchFamily="34" charset="-122"/>
                <a:ea typeface="Microsoft YaHei" panose="020B0503020204020204" pitchFamily="34" charset="-122"/>
              </a:rPr>
              <a:t>年</a:t>
            </a:r>
          </a:p>
        </p:txBody>
      </p:sp>
      <p:sp>
        <p:nvSpPr>
          <p:cNvPr id="17" name="文本框 16">
            <a:extLst>
              <a:ext uri="{FF2B5EF4-FFF2-40B4-BE49-F238E27FC236}">
                <a16:creationId xmlns:a16="http://schemas.microsoft.com/office/drawing/2014/main" id="{7970CE1E-A39B-CD4B-A861-FCBCB082D6D2}"/>
              </a:ext>
            </a:extLst>
          </p:cNvPr>
          <p:cNvSpPr txBox="1"/>
          <p:nvPr/>
        </p:nvSpPr>
        <p:spPr>
          <a:xfrm>
            <a:off x="126356" y="648630"/>
            <a:ext cx="1994185" cy="369332"/>
          </a:xfrm>
          <a:prstGeom prst="rect">
            <a:avLst/>
          </a:prstGeom>
          <a:noFill/>
        </p:spPr>
        <p:txBody>
          <a:bodyPr wrap="square" rtlCol="0">
            <a:spAutoFit/>
          </a:bodyPr>
          <a:lstStyle/>
          <a:p>
            <a:r>
              <a:rPr lang="zh-CN" altLang="en-US" b="1" dirty="0">
                <a:latin typeface="Microsoft YaHei" panose="020B0503020204020204" pitchFamily="34" charset="-122"/>
                <a:ea typeface="Microsoft YaHei" panose="020B0503020204020204" pitchFamily="34" charset="-122"/>
              </a:rPr>
              <a:t>三大征服战役：</a:t>
            </a:r>
            <a:endParaRPr lang="en-US" altLang="zh-CN" b="1" dirty="0">
              <a:latin typeface="Microsoft YaHei" panose="020B0503020204020204" pitchFamily="34" charset="-122"/>
              <a:ea typeface="Microsoft YaHei" panose="020B0503020204020204" pitchFamily="34" charset="-122"/>
            </a:endParaRPr>
          </a:p>
        </p:txBody>
      </p:sp>
      <p:sp>
        <p:nvSpPr>
          <p:cNvPr id="18" name="虚尾箭头 17">
            <a:extLst>
              <a:ext uri="{FF2B5EF4-FFF2-40B4-BE49-F238E27FC236}">
                <a16:creationId xmlns:a16="http://schemas.microsoft.com/office/drawing/2014/main" id="{1A5BFC0E-38A5-8248-AAEE-55415B066F7A}"/>
              </a:ext>
            </a:extLst>
          </p:cNvPr>
          <p:cNvSpPr/>
          <p:nvPr/>
        </p:nvSpPr>
        <p:spPr>
          <a:xfrm flipV="1">
            <a:off x="268534" y="1252524"/>
            <a:ext cx="581518" cy="222638"/>
          </a:xfrm>
          <a:prstGeom prst="strip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sz="2000" b="1" dirty="0">
              <a:latin typeface="Microsoft YaHei" panose="020B0503020204020204" pitchFamily="34" charset="-122"/>
              <a:ea typeface="Microsoft YaHei" panose="020B0503020204020204" pitchFamily="34" charset="-122"/>
            </a:endParaRPr>
          </a:p>
        </p:txBody>
      </p:sp>
      <p:sp>
        <p:nvSpPr>
          <p:cNvPr id="19" name="虚尾箭头 18">
            <a:extLst>
              <a:ext uri="{FF2B5EF4-FFF2-40B4-BE49-F238E27FC236}">
                <a16:creationId xmlns:a16="http://schemas.microsoft.com/office/drawing/2014/main" id="{ED430C34-4BFC-BF4A-860E-A9870DFB31E5}"/>
              </a:ext>
            </a:extLst>
          </p:cNvPr>
          <p:cNvSpPr/>
          <p:nvPr/>
        </p:nvSpPr>
        <p:spPr>
          <a:xfrm flipV="1">
            <a:off x="268534" y="1016891"/>
            <a:ext cx="581518" cy="222638"/>
          </a:xfrm>
          <a:prstGeom prst="stripedRightArrow">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sz="2000" b="1" dirty="0">
              <a:latin typeface="Microsoft YaHei" panose="020B0503020204020204" pitchFamily="34" charset="-122"/>
              <a:ea typeface="Microsoft YaHei" panose="020B0503020204020204" pitchFamily="34" charset="-122"/>
            </a:endParaRPr>
          </a:p>
        </p:txBody>
      </p:sp>
      <p:sp>
        <p:nvSpPr>
          <p:cNvPr id="20" name="虚尾箭头 19">
            <a:extLst>
              <a:ext uri="{FF2B5EF4-FFF2-40B4-BE49-F238E27FC236}">
                <a16:creationId xmlns:a16="http://schemas.microsoft.com/office/drawing/2014/main" id="{49C05D81-232F-9D44-8173-E1F73A2CFAF4}"/>
              </a:ext>
            </a:extLst>
          </p:cNvPr>
          <p:cNvSpPr/>
          <p:nvPr/>
        </p:nvSpPr>
        <p:spPr>
          <a:xfrm rot="10800000" flipH="1" flipV="1">
            <a:off x="271906" y="1494402"/>
            <a:ext cx="578146" cy="22263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1593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right)">
                                      <p:cBhvr>
                                        <p:cTn id="29" dur="500"/>
                                        <p:tgtEl>
                                          <p:spTgt spid="8"/>
                                        </p:tgtEl>
                                      </p:cBhvr>
                                    </p:animEffec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par>
                          <p:cTn id="33" fill="hold">
                            <p:stCondLst>
                              <p:cond delay="500"/>
                            </p:stCondLst>
                            <p:childTnLst>
                              <p:par>
                                <p:cTn id="34" presetID="1"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p:bldP spid="10" grpId="0" animBg="1"/>
      <p:bldP spid="11" grpId="0" animBg="1"/>
      <p:bldP spid="12" grpId="0"/>
      <p:bldP spid="15" grpId="0" animBg="1"/>
      <p:bldP spid="16"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a:extLst>
              <a:ext uri="{FF2B5EF4-FFF2-40B4-BE49-F238E27FC236}">
                <a16:creationId xmlns:a16="http://schemas.microsoft.com/office/drawing/2014/main" id="{80D9E8CF-689A-BC45-991F-507BD2503866}"/>
              </a:ext>
            </a:extLst>
          </p:cNvPr>
          <p:cNvGraphicFramePr>
            <a:graphicFrameLocks noGrp="1"/>
          </p:cNvGraphicFramePr>
          <p:nvPr>
            <p:extLst>
              <p:ext uri="{D42A27DB-BD31-4B8C-83A1-F6EECF244321}">
                <p14:modId xmlns:p14="http://schemas.microsoft.com/office/powerpoint/2010/main" val="2189836789"/>
              </p:ext>
            </p:extLst>
          </p:nvPr>
        </p:nvGraphicFramePr>
        <p:xfrm>
          <a:off x="0" y="1410189"/>
          <a:ext cx="9143999" cy="5447811"/>
        </p:xfrm>
        <a:graphic>
          <a:graphicData uri="http://schemas.openxmlformats.org/drawingml/2006/table">
            <a:tbl>
              <a:tblPr firstRow="1" bandRow="1">
                <a:tableStyleId>{5C22544A-7EE6-4342-B048-85BDC9FD1C3A}</a:tableStyleId>
              </a:tblPr>
              <a:tblGrid>
                <a:gridCol w="528199">
                  <a:extLst>
                    <a:ext uri="{9D8B030D-6E8A-4147-A177-3AD203B41FA5}">
                      <a16:colId xmlns:a16="http://schemas.microsoft.com/office/drawing/2014/main" val="1489267688"/>
                    </a:ext>
                  </a:extLst>
                </a:gridCol>
                <a:gridCol w="1135708">
                  <a:extLst>
                    <a:ext uri="{9D8B030D-6E8A-4147-A177-3AD203B41FA5}">
                      <a16:colId xmlns:a16="http://schemas.microsoft.com/office/drawing/2014/main" val="3781612581"/>
                    </a:ext>
                  </a:extLst>
                </a:gridCol>
                <a:gridCol w="1214204">
                  <a:extLst>
                    <a:ext uri="{9D8B030D-6E8A-4147-A177-3AD203B41FA5}">
                      <a16:colId xmlns:a16="http://schemas.microsoft.com/office/drawing/2014/main" val="1733588543"/>
                    </a:ext>
                  </a:extLst>
                </a:gridCol>
                <a:gridCol w="1436312">
                  <a:extLst>
                    <a:ext uri="{9D8B030D-6E8A-4147-A177-3AD203B41FA5}">
                      <a16:colId xmlns:a16="http://schemas.microsoft.com/office/drawing/2014/main" val="256020935"/>
                    </a:ext>
                  </a:extLst>
                </a:gridCol>
                <a:gridCol w="4829576">
                  <a:extLst>
                    <a:ext uri="{9D8B030D-6E8A-4147-A177-3AD203B41FA5}">
                      <a16:colId xmlns:a16="http://schemas.microsoft.com/office/drawing/2014/main" val="1185160038"/>
                    </a:ext>
                  </a:extLst>
                </a:gridCol>
              </a:tblGrid>
              <a:tr h="11050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一</a:t>
                      </a:r>
                      <a:endParaRPr lang="en-US" altLang="zh-CN"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4">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金头</a:t>
                      </a:r>
                      <a:endParaRPr lang="en-US" altLang="zh-CN" sz="2400" b="0" kern="1200" dirty="0">
                        <a:solidFill>
                          <a:schemeClr val="dk1"/>
                        </a:solidFill>
                        <a:latin typeface="+mn-lt"/>
                        <a:ea typeface="汉仪大宋简" panose="02010609000101010101" pitchFamily="49"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狮兽：鹰翅</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巴比伦帝国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566103345"/>
                  </a:ext>
                </a:extLst>
              </a:tr>
              <a:tr h="116777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二</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银身</a:t>
                      </a: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熊兽：挺着一边身躯，</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口衔三骨，波斯帝国</a:t>
                      </a:r>
                      <a:r>
                        <a:rPr lang="en-US" sz="2800" b="0" i="0" kern="1200" dirty="0">
                          <a:solidFill>
                            <a:schemeClr val="dk1"/>
                          </a:solidFill>
                          <a:effectLst/>
                          <a:latin typeface="Microsoft YaHei" panose="020B0503020204020204" pitchFamily="34" charset="-122"/>
                          <a:ea typeface="Microsoft YaHei" panose="020B0503020204020204" pitchFamily="34" charset="-122"/>
                          <a:cs typeface="+mn-cs"/>
                        </a:rPr>
                        <a:t> </a:t>
                      </a:r>
                      <a:endPar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37150909"/>
                  </a:ext>
                </a:extLst>
              </a:tr>
              <a:tr h="12954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三</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a:ea typeface="汉仪大宋简" panose="02010609000101010101" pitchFamily="49" charset="-122"/>
                        </a:rPr>
                        <a:t>铜腰</a:t>
                      </a: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豹兽：四头四翅</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i="0" kern="1200" dirty="0">
                          <a:solidFill>
                            <a:schemeClr val="dk1"/>
                          </a:solidFill>
                          <a:effectLst/>
                          <a:latin typeface="Microsoft YaHei" panose="020B0503020204020204" pitchFamily="34" charset="-122"/>
                          <a:ea typeface="Microsoft YaHei" panose="020B0503020204020204" pitchFamily="34" charset="-122"/>
                          <a:cs typeface="+mn-cs"/>
                        </a:rPr>
                        <a:t>希腊帝国</a:t>
                      </a:r>
                      <a:endPar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473982016"/>
                  </a:ext>
                </a:extLst>
              </a:tr>
              <a:tr h="18796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四</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lnL w="12700" cap="flat" cmpd="sng" algn="ctr">
                      <a:solidFill>
                        <a:srgbClr val="55413B"/>
                      </a:solidFill>
                      <a:prstDash val="solid"/>
                      <a:round/>
                      <a:headEnd type="none" w="med" len="med"/>
                      <a:tailEnd type="none" w="med" len="med"/>
                    </a:lnL>
                    <a:lnT w="12700" cap="flat" cmpd="sng" algn="ctr">
                      <a:solidFill>
                        <a:srgbClr val="55413B"/>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铁腿</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十角兽：大铁牙、吞吃、</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践踏、头有十角</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3160717468"/>
                  </a:ext>
                </a:extLst>
              </a:tr>
            </a:tbl>
          </a:graphicData>
        </a:graphic>
      </p:graphicFrame>
      <p:pic>
        <p:nvPicPr>
          <p:cNvPr id="5" name="Picture 4">
            <a:extLst>
              <a:ext uri="{FF2B5EF4-FFF2-40B4-BE49-F238E27FC236}">
                <a16:creationId xmlns:a16="http://schemas.microsoft.com/office/drawing/2014/main" id="{136FC724-FC95-DA49-8D1C-A4F7E9C5A800}"/>
              </a:ext>
            </a:extLst>
          </p:cNvPr>
          <p:cNvPicPr>
            <a:picLocks noChangeAspect="1"/>
          </p:cNvPicPr>
          <p:nvPr/>
        </p:nvPicPr>
        <p:blipFill rotWithShape="1">
          <a:blip r:embed="rId3"/>
          <a:srcRect l="27112" t="4755" r="24328" b="31327"/>
          <a:stretch/>
        </p:blipFill>
        <p:spPr>
          <a:xfrm>
            <a:off x="2894112" y="1410189"/>
            <a:ext cx="1446393" cy="1108992"/>
          </a:xfrm>
          <a:prstGeom prst="rect">
            <a:avLst/>
          </a:prstGeom>
        </p:spPr>
      </p:pic>
      <p:pic>
        <p:nvPicPr>
          <p:cNvPr id="6" name="Picture 5">
            <a:extLst>
              <a:ext uri="{FF2B5EF4-FFF2-40B4-BE49-F238E27FC236}">
                <a16:creationId xmlns:a16="http://schemas.microsoft.com/office/drawing/2014/main" id="{3A0C6582-1C6B-8C46-9353-EA583DA74A26}"/>
              </a:ext>
            </a:extLst>
          </p:cNvPr>
          <p:cNvPicPr>
            <a:picLocks noChangeAspect="1"/>
          </p:cNvPicPr>
          <p:nvPr/>
        </p:nvPicPr>
        <p:blipFill rotWithShape="1">
          <a:blip r:embed="rId4"/>
          <a:srcRect l="3127" r="15217" b="10934"/>
          <a:stretch/>
        </p:blipFill>
        <p:spPr>
          <a:xfrm>
            <a:off x="2894112" y="2539587"/>
            <a:ext cx="1446393" cy="1141428"/>
          </a:xfrm>
          <a:prstGeom prst="rect">
            <a:avLst/>
          </a:prstGeom>
        </p:spPr>
      </p:pic>
      <p:pic>
        <p:nvPicPr>
          <p:cNvPr id="7" name="Picture 6">
            <a:extLst>
              <a:ext uri="{FF2B5EF4-FFF2-40B4-BE49-F238E27FC236}">
                <a16:creationId xmlns:a16="http://schemas.microsoft.com/office/drawing/2014/main" id="{B5C54A1F-F1CA-4C47-A95B-1A22EC100C20}"/>
              </a:ext>
            </a:extLst>
          </p:cNvPr>
          <p:cNvPicPr>
            <a:picLocks noChangeAspect="1"/>
          </p:cNvPicPr>
          <p:nvPr/>
        </p:nvPicPr>
        <p:blipFill rotWithShape="1">
          <a:blip r:embed="rId5"/>
          <a:srcRect l="3564" r="3710" b="24253"/>
          <a:stretch/>
        </p:blipFill>
        <p:spPr>
          <a:xfrm>
            <a:off x="2894112" y="3688722"/>
            <a:ext cx="1446393" cy="1285962"/>
          </a:xfrm>
          <a:prstGeom prst="rect">
            <a:avLst/>
          </a:prstGeom>
        </p:spPr>
      </p:pic>
      <p:pic>
        <p:nvPicPr>
          <p:cNvPr id="8" name="Picture 7">
            <a:extLst>
              <a:ext uri="{FF2B5EF4-FFF2-40B4-BE49-F238E27FC236}">
                <a16:creationId xmlns:a16="http://schemas.microsoft.com/office/drawing/2014/main" id="{998471CA-EB5D-BE48-A989-713CE1037A92}"/>
              </a:ext>
            </a:extLst>
          </p:cNvPr>
          <p:cNvPicPr>
            <a:picLocks noChangeAspect="1"/>
          </p:cNvPicPr>
          <p:nvPr/>
        </p:nvPicPr>
        <p:blipFill rotWithShape="1">
          <a:blip r:embed="rId6"/>
          <a:srcRect l="22606" r="15474"/>
          <a:stretch/>
        </p:blipFill>
        <p:spPr>
          <a:xfrm>
            <a:off x="2894112" y="4982391"/>
            <a:ext cx="1446393" cy="1853885"/>
          </a:xfrm>
          <a:prstGeom prst="rect">
            <a:avLst/>
          </a:prstGeom>
        </p:spPr>
      </p:pic>
      <p:sp>
        <p:nvSpPr>
          <p:cNvPr id="10" name="文本框 9">
            <a:extLst>
              <a:ext uri="{FF2B5EF4-FFF2-40B4-BE49-F238E27FC236}">
                <a16:creationId xmlns:a16="http://schemas.microsoft.com/office/drawing/2014/main" id="{6551E9B6-E1E9-3D4C-9D41-6D8CA3D083A4}"/>
              </a:ext>
            </a:extLst>
          </p:cNvPr>
          <p:cNvSpPr txBox="1"/>
          <p:nvPr/>
        </p:nvSpPr>
        <p:spPr>
          <a:xfrm>
            <a:off x="0" y="417289"/>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第三帝国</a:t>
            </a:r>
            <a:r>
              <a:rPr lang="zh-CN" altLang="en-US"/>
              <a:t>：希腊</a:t>
            </a:r>
            <a:endParaRPr lang="en-US" altLang="zh-CN" dirty="0"/>
          </a:p>
        </p:txBody>
      </p:sp>
      <p:pic>
        <p:nvPicPr>
          <p:cNvPr id="4" name="图片 5">
            <a:extLst>
              <a:ext uri="{FF2B5EF4-FFF2-40B4-BE49-F238E27FC236}">
                <a16:creationId xmlns:a16="http://schemas.microsoft.com/office/drawing/2014/main" id="{136C3ED1-9BD6-8D4D-BB30-64653AD231EC}"/>
              </a:ext>
            </a:extLst>
          </p:cNvPr>
          <p:cNvPicPr>
            <a:picLocks noChangeAspect="1"/>
          </p:cNvPicPr>
          <p:nvPr/>
        </p:nvPicPr>
        <p:blipFill>
          <a:blip r:embed="rId7">
            <a:alphaModFix amt="41000"/>
          </a:blip>
          <a:stretch>
            <a:fillRect/>
          </a:stretch>
        </p:blipFill>
        <p:spPr>
          <a:xfrm>
            <a:off x="198822" y="1387546"/>
            <a:ext cx="1743797" cy="5562493"/>
          </a:xfrm>
          <a:prstGeom prst="rect">
            <a:avLst/>
          </a:prstGeom>
        </p:spPr>
      </p:pic>
      <p:pic>
        <p:nvPicPr>
          <p:cNvPr id="9" name="图片 8">
            <a:extLst>
              <a:ext uri="{FF2B5EF4-FFF2-40B4-BE49-F238E27FC236}">
                <a16:creationId xmlns:a16="http://schemas.microsoft.com/office/drawing/2014/main" id="{C7829185-AEE4-C847-9BFE-5080DD24C0B7}"/>
              </a:ext>
            </a:extLst>
          </p:cNvPr>
          <p:cNvPicPr>
            <a:picLocks noChangeAspect="1"/>
          </p:cNvPicPr>
          <p:nvPr/>
        </p:nvPicPr>
        <p:blipFill>
          <a:blip r:embed="rId8"/>
          <a:stretch>
            <a:fillRect/>
          </a:stretch>
        </p:blipFill>
        <p:spPr>
          <a:xfrm>
            <a:off x="198822" y="1387546"/>
            <a:ext cx="1739900" cy="5562600"/>
          </a:xfrm>
          <a:prstGeom prst="rect">
            <a:avLst/>
          </a:prstGeom>
        </p:spPr>
      </p:pic>
      <p:sp>
        <p:nvSpPr>
          <p:cNvPr id="11" name="矩形 10">
            <a:extLst>
              <a:ext uri="{FF2B5EF4-FFF2-40B4-BE49-F238E27FC236}">
                <a16:creationId xmlns:a16="http://schemas.microsoft.com/office/drawing/2014/main" id="{15524F89-F6B9-7540-94C4-C9E0421A68B0}"/>
              </a:ext>
            </a:extLst>
          </p:cNvPr>
          <p:cNvSpPr/>
          <p:nvPr/>
        </p:nvSpPr>
        <p:spPr>
          <a:xfrm>
            <a:off x="0" y="4982391"/>
            <a:ext cx="9143999" cy="187560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2" name="矩形 11">
            <a:extLst>
              <a:ext uri="{FF2B5EF4-FFF2-40B4-BE49-F238E27FC236}">
                <a16:creationId xmlns:a16="http://schemas.microsoft.com/office/drawing/2014/main" id="{AAC74DA5-1AB6-5B46-B964-20267388819F}"/>
              </a:ext>
            </a:extLst>
          </p:cNvPr>
          <p:cNvSpPr/>
          <p:nvPr/>
        </p:nvSpPr>
        <p:spPr>
          <a:xfrm>
            <a:off x="0" y="1410082"/>
            <a:ext cx="9143999" cy="2270965"/>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Tree>
    <p:extLst>
      <p:ext uri="{BB962C8B-B14F-4D97-AF65-F5344CB8AC3E}">
        <p14:creationId xmlns:p14="http://schemas.microsoft.com/office/powerpoint/2010/main" val="1135829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D3019D66-66AD-F54C-92EE-ACE613466D6A}"/>
              </a:ext>
            </a:extLst>
          </p:cNvPr>
          <p:cNvPicPr>
            <a:picLocks noChangeAspect="1"/>
          </p:cNvPicPr>
          <p:nvPr/>
        </p:nvPicPr>
        <p:blipFill>
          <a:blip r:embed="rId3"/>
          <a:stretch>
            <a:fillRect/>
          </a:stretch>
        </p:blipFill>
        <p:spPr>
          <a:xfrm>
            <a:off x="-92597" y="1294294"/>
            <a:ext cx="9317620" cy="5344302"/>
          </a:xfrm>
          <a:prstGeom prst="rect">
            <a:avLst/>
          </a:prstGeom>
        </p:spPr>
      </p:pic>
      <p:pic>
        <p:nvPicPr>
          <p:cNvPr id="10" name="图片 9">
            <a:extLst>
              <a:ext uri="{FF2B5EF4-FFF2-40B4-BE49-F238E27FC236}">
                <a16:creationId xmlns:a16="http://schemas.microsoft.com/office/drawing/2014/main" id="{C4072639-06D1-574E-B249-60BDC96C4DCB}"/>
              </a:ext>
            </a:extLst>
          </p:cNvPr>
          <p:cNvPicPr>
            <a:picLocks noChangeAspect="1"/>
          </p:cNvPicPr>
          <p:nvPr/>
        </p:nvPicPr>
        <p:blipFill>
          <a:blip r:embed="rId4"/>
          <a:stretch>
            <a:fillRect/>
          </a:stretch>
        </p:blipFill>
        <p:spPr>
          <a:xfrm>
            <a:off x="-5581" y="4880404"/>
            <a:ext cx="1319514" cy="1758192"/>
          </a:xfrm>
          <a:prstGeom prst="ellipse">
            <a:avLst/>
          </a:prstGeom>
          <a:ln>
            <a:noFill/>
          </a:ln>
          <a:effectLst>
            <a:softEdge rad="112500"/>
          </a:effectLst>
        </p:spPr>
      </p:pic>
      <p:pic>
        <p:nvPicPr>
          <p:cNvPr id="19" name="Picture 6">
            <a:extLst>
              <a:ext uri="{FF2B5EF4-FFF2-40B4-BE49-F238E27FC236}">
                <a16:creationId xmlns:a16="http://schemas.microsoft.com/office/drawing/2014/main" id="{E145BE7A-0C3F-DA49-9B4C-A5F85579F149}"/>
              </a:ext>
            </a:extLst>
          </p:cNvPr>
          <p:cNvPicPr>
            <a:picLocks noChangeAspect="1"/>
          </p:cNvPicPr>
          <p:nvPr/>
        </p:nvPicPr>
        <p:blipFill rotWithShape="1">
          <a:blip r:embed="rId5"/>
          <a:srcRect l="3564" r="3710" b="-305"/>
          <a:stretch/>
        </p:blipFill>
        <p:spPr>
          <a:xfrm>
            <a:off x="6711676" y="1283024"/>
            <a:ext cx="1446393" cy="1702881"/>
          </a:xfrm>
          <a:prstGeom prst="ellipse">
            <a:avLst/>
          </a:prstGeom>
          <a:ln>
            <a:noFill/>
          </a:ln>
          <a:effectLst>
            <a:softEdge rad="112500"/>
          </a:effectLst>
        </p:spPr>
      </p:pic>
      <p:pic>
        <p:nvPicPr>
          <p:cNvPr id="7" name="图片 6">
            <a:extLst>
              <a:ext uri="{FF2B5EF4-FFF2-40B4-BE49-F238E27FC236}">
                <a16:creationId xmlns:a16="http://schemas.microsoft.com/office/drawing/2014/main" id="{E23106F7-BE4D-0947-A51E-DE2AD50C3E61}"/>
              </a:ext>
            </a:extLst>
          </p:cNvPr>
          <p:cNvPicPr>
            <a:picLocks noChangeAspect="1"/>
          </p:cNvPicPr>
          <p:nvPr/>
        </p:nvPicPr>
        <p:blipFill>
          <a:blip r:embed="rId6"/>
          <a:stretch>
            <a:fillRect/>
          </a:stretch>
        </p:blipFill>
        <p:spPr>
          <a:xfrm>
            <a:off x="-5581" y="1688500"/>
            <a:ext cx="9144000" cy="43936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文本框 10">
            <a:extLst>
              <a:ext uri="{FF2B5EF4-FFF2-40B4-BE49-F238E27FC236}">
                <a16:creationId xmlns:a16="http://schemas.microsoft.com/office/drawing/2014/main" id="{633FE5DE-0CAB-6A4F-883D-4C028AE0D418}"/>
              </a:ext>
            </a:extLst>
          </p:cNvPr>
          <p:cNvSpPr txBox="1"/>
          <p:nvPr/>
        </p:nvSpPr>
        <p:spPr>
          <a:xfrm>
            <a:off x="1758624" y="4741559"/>
            <a:ext cx="1261884" cy="523220"/>
          </a:xfrm>
          <a:prstGeom prst="rect">
            <a:avLst/>
          </a:prstGeom>
          <a:noFill/>
        </p:spPr>
        <p:txBody>
          <a:bodyPr wrap="none" rtlCol="0">
            <a:spAutoFit/>
          </a:bodyPr>
          <a:lstStyle/>
          <a:p>
            <a:r>
              <a:rPr kumimoji="1" lang="zh-CN" altLang="en-US" sz="2800" b="1" dirty="0">
                <a:solidFill>
                  <a:schemeClr val="bg1"/>
                </a:solidFill>
                <a:latin typeface="Microsoft YaHei" panose="020B0503020204020204" pitchFamily="34" charset="-122"/>
                <a:ea typeface="Microsoft YaHei" panose="020B0503020204020204" pitchFamily="34" charset="-122"/>
              </a:rPr>
              <a:t>托勒密</a:t>
            </a:r>
          </a:p>
        </p:txBody>
      </p:sp>
      <p:sp>
        <p:nvSpPr>
          <p:cNvPr id="14" name="文本框 13">
            <a:extLst>
              <a:ext uri="{FF2B5EF4-FFF2-40B4-BE49-F238E27FC236}">
                <a16:creationId xmlns:a16="http://schemas.microsoft.com/office/drawing/2014/main" id="{A0DF3A6E-FB54-E54C-BB7C-37018D40D568}"/>
              </a:ext>
            </a:extLst>
          </p:cNvPr>
          <p:cNvSpPr txBox="1"/>
          <p:nvPr/>
        </p:nvSpPr>
        <p:spPr>
          <a:xfrm>
            <a:off x="2091164" y="2881515"/>
            <a:ext cx="1261884" cy="523220"/>
          </a:xfrm>
          <a:prstGeom prst="rect">
            <a:avLst/>
          </a:prstGeom>
          <a:noFill/>
        </p:spPr>
        <p:txBody>
          <a:bodyPr wrap="none" rtlCol="0">
            <a:spAutoFit/>
          </a:bodyPr>
          <a:lstStyle/>
          <a:p>
            <a:r>
              <a:rPr kumimoji="1" lang="zh-CN" altLang="en-US" sz="2800" b="1" dirty="0">
                <a:solidFill>
                  <a:schemeClr val="bg1"/>
                </a:solidFill>
                <a:latin typeface="Microsoft YaHei" panose="020B0503020204020204" pitchFamily="34" charset="-122"/>
                <a:ea typeface="Microsoft YaHei" panose="020B0503020204020204" pitchFamily="34" charset="-122"/>
              </a:rPr>
              <a:t>安提柯</a:t>
            </a:r>
          </a:p>
        </p:txBody>
      </p:sp>
      <p:sp>
        <p:nvSpPr>
          <p:cNvPr id="15" name="文本框 14">
            <a:extLst>
              <a:ext uri="{FF2B5EF4-FFF2-40B4-BE49-F238E27FC236}">
                <a16:creationId xmlns:a16="http://schemas.microsoft.com/office/drawing/2014/main" id="{2027DEAB-62C6-9845-8673-FE9D1B5DF3AD}"/>
              </a:ext>
            </a:extLst>
          </p:cNvPr>
          <p:cNvSpPr txBox="1"/>
          <p:nvPr/>
        </p:nvSpPr>
        <p:spPr>
          <a:xfrm>
            <a:off x="5598432" y="3954247"/>
            <a:ext cx="1261884" cy="523220"/>
          </a:xfrm>
          <a:prstGeom prst="rect">
            <a:avLst/>
          </a:prstGeom>
          <a:noFill/>
        </p:spPr>
        <p:txBody>
          <a:bodyPr wrap="none" rtlCol="0">
            <a:spAutoFit/>
          </a:bodyPr>
          <a:lstStyle/>
          <a:p>
            <a:r>
              <a:rPr kumimoji="1" lang="zh-CN" altLang="en-US" sz="2800" b="1" dirty="0">
                <a:solidFill>
                  <a:schemeClr val="bg1"/>
                </a:solidFill>
                <a:latin typeface="Microsoft YaHei" panose="020B0503020204020204" pitchFamily="34" charset="-122"/>
                <a:ea typeface="Microsoft YaHei" panose="020B0503020204020204" pitchFamily="34" charset="-122"/>
              </a:rPr>
              <a:t>塞琉西</a:t>
            </a:r>
          </a:p>
        </p:txBody>
      </p:sp>
      <p:sp>
        <p:nvSpPr>
          <p:cNvPr id="16" name="文本框 15">
            <a:extLst>
              <a:ext uri="{FF2B5EF4-FFF2-40B4-BE49-F238E27FC236}">
                <a16:creationId xmlns:a16="http://schemas.microsoft.com/office/drawing/2014/main" id="{A5B7D060-FCC0-874D-A047-9FAF01D65D35}"/>
              </a:ext>
            </a:extLst>
          </p:cNvPr>
          <p:cNvSpPr txBox="1"/>
          <p:nvPr/>
        </p:nvSpPr>
        <p:spPr>
          <a:xfrm>
            <a:off x="45991" y="2622387"/>
            <a:ext cx="1980029" cy="523220"/>
          </a:xfrm>
          <a:prstGeom prst="rect">
            <a:avLst/>
          </a:prstGeom>
          <a:noFill/>
        </p:spPr>
        <p:txBody>
          <a:bodyPr wrap="none" rtlCol="0">
            <a:spAutoFit/>
          </a:bodyPr>
          <a:lstStyle/>
          <a:p>
            <a:r>
              <a:rPr kumimoji="1" lang="zh-CN" altLang="en-US" sz="2800" b="1" dirty="0">
                <a:solidFill>
                  <a:schemeClr val="bg1"/>
                </a:solidFill>
                <a:latin typeface="Microsoft YaHei" panose="020B0503020204020204" pitchFamily="34" charset="-122"/>
                <a:ea typeface="Microsoft YaHei" panose="020B0503020204020204" pitchFamily="34" charset="-122"/>
              </a:rPr>
              <a:t>利西马科斯</a:t>
            </a:r>
          </a:p>
        </p:txBody>
      </p:sp>
      <p:sp>
        <p:nvSpPr>
          <p:cNvPr id="21" name="文本框 20">
            <a:extLst>
              <a:ext uri="{FF2B5EF4-FFF2-40B4-BE49-F238E27FC236}">
                <a16:creationId xmlns:a16="http://schemas.microsoft.com/office/drawing/2014/main" id="{305D08E4-7831-CA43-8F3D-3F2D1D8AD99B}"/>
              </a:ext>
            </a:extLst>
          </p:cNvPr>
          <p:cNvSpPr txBox="1"/>
          <p:nvPr/>
        </p:nvSpPr>
        <p:spPr>
          <a:xfrm>
            <a:off x="0" y="417289"/>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第三帝国：希腊</a:t>
            </a:r>
            <a:endParaRPr lang="en-US" altLang="zh-CN" dirty="0"/>
          </a:p>
        </p:txBody>
      </p:sp>
      <p:pic>
        <p:nvPicPr>
          <p:cNvPr id="12" name="Picture 6">
            <a:extLst>
              <a:ext uri="{FF2B5EF4-FFF2-40B4-BE49-F238E27FC236}">
                <a16:creationId xmlns:a16="http://schemas.microsoft.com/office/drawing/2014/main" id="{F4A13C8E-5995-D047-9C8E-0BACC697CB4B}"/>
              </a:ext>
            </a:extLst>
          </p:cNvPr>
          <p:cNvPicPr>
            <a:picLocks noChangeAspect="1"/>
          </p:cNvPicPr>
          <p:nvPr/>
        </p:nvPicPr>
        <p:blipFill rotWithShape="1">
          <a:blip r:embed="rId5"/>
          <a:srcRect l="3564" r="3710" b="113"/>
          <a:stretch/>
        </p:blipFill>
        <p:spPr>
          <a:xfrm>
            <a:off x="9406600" y="148461"/>
            <a:ext cx="2110097" cy="2473926"/>
          </a:xfrm>
          <a:prstGeom prst="rect">
            <a:avLst/>
          </a:prstGeom>
        </p:spPr>
      </p:pic>
    </p:spTree>
    <p:extLst>
      <p:ext uri="{BB962C8B-B14F-4D97-AF65-F5344CB8AC3E}">
        <p14:creationId xmlns:p14="http://schemas.microsoft.com/office/powerpoint/2010/main" val="153664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9"/>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a:extLst>
              <a:ext uri="{FF2B5EF4-FFF2-40B4-BE49-F238E27FC236}">
                <a16:creationId xmlns:a16="http://schemas.microsoft.com/office/drawing/2014/main" id="{0570D41F-6080-AB4E-8183-E994B94DCFE2}"/>
              </a:ext>
            </a:extLst>
          </p:cNvPr>
          <p:cNvGraphicFramePr>
            <a:graphicFrameLocks noGrp="1"/>
          </p:cNvGraphicFramePr>
          <p:nvPr>
            <p:extLst>
              <p:ext uri="{D42A27DB-BD31-4B8C-83A1-F6EECF244321}">
                <p14:modId xmlns:p14="http://schemas.microsoft.com/office/powerpoint/2010/main" val="698609221"/>
              </p:ext>
            </p:extLst>
          </p:nvPr>
        </p:nvGraphicFramePr>
        <p:xfrm>
          <a:off x="0" y="1410189"/>
          <a:ext cx="9143999" cy="5447811"/>
        </p:xfrm>
        <a:graphic>
          <a:graphicData uri="http://schemas.openxmlformats.org/drawingml/2006/table">
            <a:tbl>
              <a:tblPr firstRow="1" bandRow="1">
                <a:tableStyleId>{5C22544A-7EE6-4342-B048-85BDC9FD1C3A}</a:tableStyleId>
              </a:tblPr>
              <a:tblGrid>
                <a:gridCol w="528199">
                  <a:extLst>
                    <a:ext uri="{9D8B030D-6E8A-4147-A177-3AD203B41FA5}">
                      <a16:colId xmlns:a16="http://schemas.microsoft.com/office/drawing/2014/main" val="1489267688"/>
                    </a:ext>
                  </a:extLst>
                </a:gridCol>
                <a:gridCol w="1135708">
                  <a:extLst>
                    <a:ext uri="{9D8B030D-6E8A-4147-A177-3AD203B41FA5}">
                      <a16:colId xmlns:a16="http://schemas.microsoft.com/office/drawing/2014/main" val="3781612581"/>
                    </a:ext>
                  </a:extLst>
                </a:gridCol>
                <a:gridCol w="1214204">
                  <a:extLst>
                    <a:ext uri="{9D8B030D-6E8A-4147-A177-3AD203B41FA5}">
                      <a16:colId xmlns:a16="http://schemas.microsoft.com/office/drawing/2014/main" val="1733588543"/>
                    </a:ext>
                  </a:extLst>
                </a:gridCol>
                <a:gridCol w="1436312">
                  <a:extLst>
                    <a:ext uri="{9D8B030D-6E8A-4147-A177-3AD203B41FA5}">
                      <a16:colId xmlns:a16="http://schemas.microsoft.com/office/drawing/2014/main" val="256020935"/>
                    </a:ext>
                  </a:extLst>
                </a:gridCol>
                <a:gridCol w="4829576">
                  <a:extLst>
                    <a:ext uri="{9D8B030D-6E8A-4147-A177-3AD203B41FA5}">
                      <a16:colId xmlns:a16="http://schemas.microsoft.com/office/drawing/2014/main" val="1185160038"/>
                    </a:ext>
                  </a:extLst>
                </a:gridCol>
              </a:tblGrid>
              <a:tr h="110504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一</a:t>
                      </a:r>
                      <a:endParaRPr lang="en-US" altLang="zh-CN"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4">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693E30"/>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金头</a:t>
                      </a:r>
                      <a:endParaRPr lang="en-US" altLang="zh-CN" sz="2400" b="0" kern="1200" dirty="0">
                        <a:solidFill>
                          <a:schemeClr val="dk1"/>
                        </a:solidFill>
                        <a:latin typeface="+mn-lt"/>
                        <a:ea typeface="汉仪大宋简" panose="02010609000101010101" pitchFamily="49" charset="-122"/>
                        <a:cs typeface="+mn-cs"/>
                      </a:endParaRPr>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狮兽：鹰翅</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巴比伦帝国</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566103345"/>
                  </a:ext>
                </a:extLst>
              </a:tr>
              <a:tr h="116777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二</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银身</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熊兽：挺着一边身躯，</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口衔三骨，波斯帝国</a:t>
                      </a:r>
                      <a:r>
                        <a:rPr lang="en-US" sz="2800" b="0" i="0" kern="1200" dirty="0">
                          <a:solidFill>
                            <a:schemeClr val="dk1"/>
                          </a:solidFill>
                          <a:effectLst/>
                          <a:latin typeface="Microsoft YaHei" panose="020B0503020204020204" pitchFamily="34" charset="-122"/>
                          <a:ea typeface="Microsoft YaHei" panose="020B0503020204020204" pitchFamily="34" charset="-122"/>
                          <a:cs typeface="+mn-cs"/>
                        </a:rPr>
                        <a:t> </a:t>
                      </a:r>
                      <a:endPar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37150909"/>
                  </a:ext>
                </a:extLst>
              </a:tr>
              <a:tr h="12954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三</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a:ea typeface="汉仪大宋简" panose="02010609000101010101" pitchFamily="49" charset="-122"/>
                        </a:rPr>
                        <a:t>铜腰</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豹兽：四头四翅</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希腊帝国</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473982016"/>
                  </a:ext>
                </a:extLst>
              </a:tr>
              <a:tr h="18796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四</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lnL w="12700" cap="flat" cmpd="sng" algn="ctr">
                      <a:solidFill>
                        <a:srgbClr val="55413B"/>
                      </a:solidFill>
                      <a:prstDash val="solid"/>
                      <a:round/>
                      <a:headEnd type="none" w="med" len="med"/>
                      <a:tailEnd type="none" w="med" len="med"/>
                    </a:lnL>
                    <a:lnT w="12700" cap="flat" cmpd="sng" algn="ctr">
                      <a:solidFill>
                        <a:srgbClr val="55413B"/>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铁腿</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十角兽：大铁牙、吞吃、</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践踏、头有十角</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i="0" kern="1200" dirty="0">
                          <a:solidFill>
                            <a:schemeClr val="dk1"/>
                          </a:solidFill>
                          <a:effectLst/>
                          <a:latin typeface="Microsoft YaHei" panose="020B0503020204020204" pitchFamily="34" charset="-122"/>
                          <a:ea typeface="Microsoft YaHei" panose="020B0503020204020204" pitchFamily="34" charset="-122"/>
                          <a:cs typeface="+mn-cs"/>
                        </a:rPr>
                        <a:t>罗马帝国</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3160717468"/>
                  </a:ext>
                </a:extLst>
              </a:tr>
            </a:tbl>
          </a:graphicData>
        </a:graphic>
      </p:graphicFrame>
      <p:sp>
        <p:nvSpPr>
          <p:cNvPr id="10" name="文本框 9">
            <a:extLst>
              <a:ext uri="{FF2B5EF4-FFF2-40B4-BE49-F238E27FC236}">
                <a16:creationId xmlns:a16="http://schemas.microsoft.com/office/drawing/2014/main" id="{6551E9B6-E1E9-3D4C-9D41-6D8CA3D083A4}"/>
              </a:ext>
            </a:extLst>
          </p:cNvPr>
          <p:cNvSpPr txBox="1"/>
          <p:nvPr/>
        </p:nvSpPr>
        <p:spPr>
          <a:xfrm>
            <a:off x="0" y="148295"/>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第四帝国：罗马</a:t>
            </a:r>
            <a:endParaRPr lang="en-US" altLang="zh-CN" dirty="0"/>
          </a:p>
        </p:txBody>
      </p:sp>
      <p:pic>
        <p:nvPicPr>
          <p:cNvPr id="14" name="Picture 4">
            <a:extLst>
              <a:ext uri="{FF2B5EF4-FFF2-40B4-BE49-F238E27FC236}">
                <a16:creationId xmlns:a16="http://schemas.microsoft.com/office/drawing/2014/main" id="{B5777D4A-5C03-6F42-97A0-8403DAC45102}"/>
              </a:ext>
            </a:extLst>
          </p:cNvPr>
          <p:cNvPicPr>
            <a:picLocks noChangeAspect="1"/>
          </p:cNvPicPr>
          <p:nvPr/>
        </p:nvPicPr>
        <p:blipFill rotWithShape="1">
          <a:blip r:embed="rId3"/>
          <a:srcRect l="27112" t="4755" r="24328" b="31327"/>
          <a:stretch/>
        </p:blipFill>
        <p:spPr>
          <a:xfrm>
            <a:off x="2894112" y="1410189"/>
            <a:ext cx="1446393" cy="1108992"/>
          </a:xfrm>
          <a:prstGeom prst="rect">
            <a:avLst/>
          </a:prstGeom>
        </p:spPr>
      </p:pic>
      <p:pic>
        <p:nvPicPr>
          <p:cNvPr id="15" name="Picture 5">
            <a:extLst>
              <a:ext uri="{FF2B5EF4-FFF2-40B4-BE49-F238E27FC236}">
                <a16:creationId xmlns:a16="http://schemas.microsoft.com/office/drawing/2014/main" id="{2091C40C-9C19-624D-A560-97F44CDE8E8B}"/>
              </a:ext>
            </a:extLst>
          </p:cNvPr>
          <p:cNvPicPr>
            <a:picLocks noChangeAspect="1"/>
          </p:cNvPicPr>
          <p:nvPr/>
        </p:nvPicPr>
        <p:blipFill rotWithShape="1">
          <a:blip r:embed="rId4"/>
          <a:srcRect l="3127" r="15217" b="10934"/>
          <a:stretch/>
        </p:blipFill>
        <p:spPr>
          <a:xfrm>
            <a:off x="2894112" y="2539587"/>
            <a:ext cx="1446393" cy="1141428"/>
          </a:xfrm>
          <a:prstGeom prst="rect">
            <a:avLst/>
          </a:prstGeom>
        </p:spPr>
      </p:pic>
      <p:pic>
        <p:nvPicPr>
          <p:cNvPr id="16" name="Picture 6">
            <a:extLst>
              <a:ext uri="{FF2B5EF4-FFF2-40B4-BE49-F238E27FC236}">
                <a16:creationId xmlns:a16="http://schemas.microsoft.com/office/drawing/2014/main" id="{4CD4E3B5-E2CD-2D40-900C-006047091154}"/>
              </a:ext>
            </a:extLst>
          </p:cNvPr>
          <p:cNvPicPr>
            <a:picLocks noChangeAspect="1"/>
          </p:cNvPicPr>
          <p:nvPr/>
        </p:nvPicPr>
        <p:blipFill rotWithShape="1">
          <a:blip r:embed="rId5"/>
          <a:srcRect l="3564" r="3710" b="24253"/>
          <a:stretch/>
        </p:blipFill>
        <p:spPr>
          <a:xfrm>
            <a:off x="2894112" y="3688722"/>
            <a:ext cx="1446393" cy="1285962"/>
          </a:xfrm>
          <a:prstGeom prst="rect">
            <a:avLst/>
          </a:prstGeom>
        </p:spPr>
      </p:pic>
      <p:pic>
        <p:nvPicPr>
          <p:cNvPr id="17" name="Picture 7">
            <a:extLst>
              <a:ext uri="{FF2B5EF4-FFF2-40B4-BE49-F238E27FC236}">
                <a16:creationId xmlns:a16="http://schemas.microsoft.com/office/drawing/2014/main" id="{325FEBB1-6CCB-DB47-8B1D-5A8906E92AB4}"/>
              </a:ext>
            </a:extLst>
          </p:cNvPr>
          <p:cNvPicPr>
            <a:picLocks noChangeAspect="1"/>
          </p:cNvPicPr>
          <p:nvPr/>
        </p:nvPicPr>
        <p:blipFill rotWithShape="1">
          <a:blip r:embed="rId6"/>
          <a:srcRect l="22606" r="15474"/>
          <a:stretch/>
        </p:blipFill>
        <p:spPr>
          <a:xfrm>
            <a:off x="2894112" y="4982391"/>
            <a:ext cx="1446393" cy="1853885"/>
          </a:xfrm>
          <a:prstGeom prst="rect">
            <a:avLst/>
          </a:prstGeom>
        </p:spPr>
      </p:pic>
      <p:pic>
        <p:nvPicPr>
          <p:cNvPr id="18" name="图片 5">
            <a:extLst>
              <a:ext uri="{FF2B5EF4-FFF2-40B4-BE49-F238E27FC236}">
                <a16:creationId xmlns:a16="http://schemas.microsoft.com/office/drawing/2014/main" id="{311F8ADD-F7D4-1B4F-9A33-9D8D122F3ACD}"/>
              </a:ext>
            </a:extLst>
          </p:cNvPr>
          <p:cNvPicPr>
            <a:picLocks noChangeAspect="1"/>
          </p:cNvPicPr>
          <p:nvPr/>
        </p:nvPicPr>
        <p:blipFill>
          <a:blip r:embed="rId7">
            <a:alphaModFix amt="41000"/>
          </a:blip>
          <a:stretch>
            <a:fillRect/>
          </a:stretch>
        </p:blipFill>
        <p:spPr>
          <a:xfrm>
            <a:off x="223900" y="1387549"/>
            <a:ext cx="1743797" cy="5562493"/>
          </a:xfrm>
          <a:prstGeom prst="rect">
            <a:avLst/>
          </a:prstGeom>
        </p:spPr>
      </p:pic>
      <p:pic>
        <p:nvPicPr>
          <p:cNvPr id="20" name="图片 19">
            <a:extLst>
              <a:ext uri="{FF2B5EF4-FFF2-40B4-BE49-F238E27FC236}">
                <a16:creationId xmlns:a16="http://schemas.microsoft.com/office/drawing/2014/main" id="{57B8625E-60D6-484B-967F-74AA2A0AA463}"/>
              </a:ext>
            </a:extLst>
          </p:cNvPr>
          <p:cNvPicPr>
            <a:picLocks noChangeAspect="1"/>
          </p:cNvPicPr>
          <p:nvPr/>
        </p:nvPicPr>
        <p:blipFill>
          <a:blip r:embed="rId8"/>
          <a:stretch>
            <a:fillRect/>
          </a:stretch>
        </p:blipFill>
        <p:spPr>
          <a:xfrm>
            <a:off x="223900" y="1387549"/>
            <a:ext cx="1739900" cy="5562600"/>
          </a:xfrm>
          <a:prstGeom prst="rect">
            <a:avLst/>
          </a:prstGeom>
        </p:spPr>
      </p:pic>
      <p:sp>
        <p:nvSpPr>
          <p:cNvPr id="19" name="矩形 18">
            <a:extLst>
              <a:ext uri="{FF2B5EF4-FFF2-40B4-BE49-F238E27FC236}">
                <a16:creationId xmlns:a16="http://schemas.microsoft.com/office/drawing/2014/main" id="{ED0FEFAE-EB6C-2749-B2E9-9404B61C700C}"/>
              </a:ext>
            </a:extLst>
          </p:cNvPr>
          <p:cNvSpPr/>
          <p:nvPr/>
        </p:nvSpPr>
        <p:spPr>
          <a:xfrm>
            <a:off x="0" y="1410083"/>
            <a:ext cx="9143999" cy="356460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TextBox 2">
            <a:extLst>
              <a:ext uri="{FF2B5EF4-FFF2-40B4-BE49-F238E27FC236}">
                <a16:creationId xmlns:a16="http://schemas.microsoft.com/office/drawing/2014/main" id="{23BCDA27-E553-1944-AB10-E3A485586EB5}"/>
              </a:ext>
            </a:extLst>
          </p:cNvPr>
          <p:cNvSpPr txBox="1"/>
          <p:nvPr/>
        </p:nvSpPr>
        <p:spPr>
          <a:xfrm>
            <a:off x="1" y="1997311"/>
            <a:ext cx="9143999" cy="2517952"/>
          </a:xfrm>
          <a:prstGeom prst="rect">
            <a:avLst/>
          </a:prstGeom>
          <a:solidFill>
            <a:schemeClr val="bg1">
              <a:lumMod val="85000"/>
            </a:schemeClr>
          </a:solidFill>
          <a:ln w="38100">
            <a:solidFill>
              <a:schemeClr val="accent1">
                <a:lumMod val="50000"/>
              </a:schemeClr>
            </a:solidFill>
          </a:ln>
        </p:spPr>
        <p:txBody>
          <a:bodyPr wrap="square" lIns="180000" tIns="180000" rIns="180000" bIns="180000" rtlCol="0">
            <a:spAutoFit/>
          </a:bodyPr>
          <a:lstStyle/>
          <a:p>
            <a:pPr algn="ct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第四国：</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marL="742950" indent="-742950" algn="ctr" eaLnBrk="0" hangingPunct="0">
              <a:lnSpc>
                <a:spcPts val="4160"/>
              </a:lnSpc>
              <a:buAutoNum type="arabicPeriod"/>
            </a:pPr>
            <a:r>
              <a:rPr lang="zh-CN" altLang="en-US" sz="3600" dirty="0">
                <a:latin typeface="Arial" panose="020B0604020202020204" pitchFamily="34" charset="0"/>
                <a:ea typeface="汉仪大宋简" panose="02010609000101010101" pitchFamily="49" charset="-122"/>
                <a:cs typeface="Arial" panose="020B0604020202020204" pitchFamily="34" charset="0"/>
              </a:rPr>
              <a:t>铁</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marL="742950" indent="-742950" algn="ctr" eaLnBrk="0" hangingPunct="0">
              <a:lnSpc>
                <a:spcPts val="4160"/>
              </a:lnSpc>
              <a:buAutoNum type="arabicPeriod"/>
            </a:pPr>
            <a:r>
              <a:rPr lang="zh-CN" altLang="en-US" sz="3600" dirty="0">
                <a:latin typeface="Arial" panose="020B0604020202020204" pitchFamily="34" charset="0"/>
                <a:ea typeface="汉仪大宋简" panose="02010609000101010101" pitchFamily="49" charset="-122"/>
                <a:cs typeface="Arial" panose="020B0604020202020204" pitchFamily="34" charset="0"/>
              </a:rPr>
              <a:t>吞</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marL="742950" indent="-742950" algn="ctr" eaLnBrk="0" hangingPunct="0">
              <a:lnSpc>
                <a:spcPts val="4160"/>
              </a:lnSpc>
              <a:buAutoNum type="arabicPeriod"/>
            </a:pPr>
            <a:r>
              <a:rPr lang="zh-CN" altLang="en-US" sz="3600" dirty="0">
                <a:latin typeface="Arial" panose="020B0604020202020204" pitchFamily="34" charset="0"/>
                <a:ea typeface="汉仪大宋简" panose="02010609000101010101" pitchFamily="49" charset="-122"/>
                <a:cs typeface="Arial" panose="020B0604020202020204" pitchFamily="34" charset="0"/>
              </a:rPr>
              <a:t>十</a:t>
            </a:r>
          </a:p>
        </p:txBody>
      </p:sp>
    </p:spTree>
    <p:extLst>
      <p:ext uri="{BB962C8B-B14F-4D97-AF65-F5344CB8AC3E}">
        <p14:creationId xmlns:p14="http://schemas.microsoft.com/office/powerpoint/2010/main" val="4176393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235E3FB8-4210-5942-9326-1C26B78F556F}"/>
              </a:ext>
            </a:extLst>
          </p:cNvPr>
          <p:cNvSpPr txBox="1"/>
          <p:nvPr/>
        </p:nvSpPr>
        <p:spPr>
          <a:xfrm>
            <a:off x="0" y="414183"/>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第四帝国：罗马</a:t>
            </a:r>
            <a:endParaRPr lang="en-US" altLang="zh-CN" dirty="0"/>
          </a:p>
        </p:txBody>
      </p:sp>
      <p:pic>
        <p:nvPicPr>
          <p:cNvPr id="5121" name="Picture 1" descr="page203image3838720">
            <a:extLst>
              <a:ext uri="{FF2B5EF4-FFF2-40B4-BE49-F238E27FC236}">
                <a16:creationId xmlns:a16="http://schemas.microsoft.com/office/drawing/2014/main" id="{745E2E73-1FB5-2E48-8A5F-0812D54839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8873"/>
            <a:ext cx="9144000" cy="54091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5AD6C53A-EFC9-6947-BE14-5F1DA73C7A96}"/>
              </a:ext>
            </a:extLst>
          </p:cNvPr>
          <p:cNvPicPr>
            <a:picLocks noChangeAspect="1"/>
          </p:cNvPicPr>
          <p:nvPr/>
        </p:nvPicPr>
        <p:blipFill>
          <a:blip r:embed="rId4"/>
          <a:stretch>
            <a:fillRect/>
          </a:stretch>
        </p:blipFill>
        <p:spPr>
          <a:xfrm>
            <a:off x="6575702" y="0"/>
            <a:ext cx="2568298" cy="2038332"/>
          </a:xfrm>
          <a:prstGeom prst="rect">
            <a:avLst/>
          </a:prstGeom>
          <a:noFill/>
        </p:spPr>
      </p:pic>
    </p:spTree>
    <p:extLst>
      <p:ext uri="{BB962C8B-B14F-4D97-AF65-F5344CB8AC3E}">
        <p14:creationId xmlns:p14="http://schemas.microsoft.com/office/powerpoint/2010/main" val="286454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F2138E-46BA-7D4F-A66E-265198E1D38A}"/>
              </a:ext>
            </a:extLst>
          </p:cNvPr>
          <p:cNvPicPr>
            <a:picLocks noChangeAspect="1"/>
          </p:cNvPicPr>
          <p:nvPr/>
        </p:nvPicPr>
        <p:blipFill>
          <a:blip r:embed="rId3"/>
          <a:stretch>
            <a:fillRect/>
          </a:stretch>
        </p:blipFill>
        <p:spPr>
          <a:xfrm>
            <a:off x="-23151" y="984738"/>
            <a:ext cx="9167151" cy="528886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41109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C9FB016-B082-7247-AE5C-5494314DF553}"/>
              </a:ext>
            </a:extLst>
          </p:cNvPr>
          <p:cNvPicPr>
            <a:picLocks noChangeAspect="1"/>
          </p:cNvPicPr>
          <p:nvPr/>
        </p:nvPicPr>
        <p:blipFill rotWithShape="1">
          <a:blip r:embed="rId3"/>
          <a:srcRect l="2222" r="2222"/>
          <a:stretch/>
        </p:blipFill>
        <p:spPr>
          <a:xfrm>
            <a:off x="0" y="0"/>
            <a:ext cx="9144000" cy="6858000"/>
          </a:xfrm>
          <a:prstGeom prst="rect">
            <a:avLst/>
          </a:prstGeom>
        </p:spPr>
      </p:pic>
    </p:spTree>
    <p:extLst>
      <p:ext uri="{BB962C8B-B14F-4D97-AF65-F5344CB8AC3E}">
        <p14:creationId xmlns:p14="http://schemas.microsoft.com/office/powerpoint/2010/main" val="2326556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59B027-A7FC-CC48-8147-6DC73DBF7791}"/>
              </a:ext>
            </a:extLst>
          </p:cNvPr>
          <p:cNvSpPr txBox="1"/>
          <p:nvPr/>
        </p:nvSpPr>
        <p:spPr>
          <a:xfrm>
            <a:off x="481458" y="5557205"/>
            <a:ext cx="8274868" cy="954107"/>
          </a:xfrm>
          <a:prstGeom prst="rect">
            <a:avLst/>
          </a:prstGeom>
          <a:noFill/>
        </p:spPr>
        <p:txBody>
          <a:bodyPr wrap="square" rtlCol="0">
            <a:spAutoFit/>
          </a:bodyPr>
          <a:lstStyle/>
          <a:p>
            <a:r>
              <a:rPr lang="zh-CN" altLang="en-US" sz="2800" dirty="0">
                <a:latin typeface="Microsoft YaHei" panose="020B0503020204020204" pitchFamily="34" charset="-122"/>
                <a:ea typeface="Microsoft YaHei" panose="020B0503020204020204" pitchFamily="34" charset="-122"/>
              </a:rPr>
              <a:t>但以理书</a:t>
            </a:r>
            <a:r>
              <a:rPr lang="en-US" altLang="zh-CN" sz="2800" dirty="0">
                <a:latin typeface="Microsoft YaHei" panose="020B0503020204020204" pitchFamily="34" charset="-122"/>
                <a:ea typeface="Microsoft YaHei" panose="020B0503020204020204" pitchFamily="34" charset="-122"/>
              </a:rPr>
              <a:t>2:41 </a:t>
            </a:r>
            <a:r>
              <a:rPr lang="zh-CN" altLang="en-US" sz="2800" dirty="0">
                <a:latin typeface="Microsoft YaHei" panose="020B0503020204020204" pitchFamily="34" charset="-122"/>
                <a:ea typeface="Microsoft YaHei" panose="020B0503020204020204" pitchFamily="34" charset="-122"/>
              </a:rPr>
              <a:t>你既见像的脚和脚指头，一半是窑匠的泥，一半是铁，那国将来也必分开。</a:t>
            </a:r>
            <a:endParaRPr lang="en-US" sz="2800" dirty="0">
              <a:latin typeface="Microsoft YaHei" panose="020B0503020204020204" pitchFamily="34" charset="-122"/>
              <a:ea typeface="Microsoft YaHei" panose="020B0503020204020204" pitchFamily="34" charset="-122"/>
            </a:endParaRPr>
          </a:p>
        </p:txBody>
      </p:sp>
      <p:pic>
        <p:nvPicPr>
          <p:cNvPr id="6" name="图片 5">
            <a:extLst>
              <a:ext uri="{FF2B5EF4-FFF2-40B4-BE49-F238E27FC236}">
                <a16:creationId xmlns:a16="http://schemas.microsoft.com/office/drawing/2014/main" id="{5BCE7A29-A6F4-C645-A1B5-E6138160989F}"/>
              </a:ext>
            </a:extLst>
          </p:cNvPr>
          <p:cNvPicPr>
            <a:picLocks noChangeAspect="1"/>
          </p:cNvPicPr>
          <p:nvPr/>
        </p:nvPicPr>
        <p:blipFill rotWithShape="1">
          <a:blip r:embed="rId3"/>
          <a:srcRect l="10813" t="8986" r="10813" b="3994"/>
          <a:stretch/>
        </p:blipFill>
        <p:spPr>
          <a:xfrm>
            <a:off x="0" y="0"/>
            <a:ext cx="9143999" cy="529627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2C2F6161-45C1-804B-9414-24FDB86BCA92}"/>
              </a:ext>
            </a:extLst>
          </p:cNvPr>
          <p:cNvSpPr txBox="1"/>
          <p:nvPr/>
        </p:nvSpPr>
        <p:spPr>
          <a:xfrm>
            <a:off x="3157626" y="1793305"/>
            <a:ext cx="738664" cy="2400657"/>
          </a:xfrm>
          <a:prstGeom prst="rect">
            <a:avLst/>
          </a:prstGeom>
          <a:noFill/>
          <a:effectLst>
            <a:outerShdw blurRad="50800" dist="38100" dir="2700000" algn="tl" rotWithShape="0">
              <a:prstClr val="black">
                <a:alpha val="40000"/>
              </a:prstClr>
            </a:outerShdw>
          </a:effectLst>
        </p:spPr>
        <p:txBody>
          <a:bodyPr vert="eaVert" wrap="none" rtlCol="0">
            <a:spAutoFit/>
          </a:bodyPr>
          <a:lstStyle/>
          <a:p>
            <a:r>
              <a:rPr kumimoji="1" lang="zh-CN" altLang="en-US" sz="3600" b="1" dirty="0">
                <a:solidFill>
                  <a:srgbClr val="FF0000"/>
                </a:solidFill>
                <a:latin typeface="Microsoft YaHei" panose="020B0503020204020204" pitchFamily="34" charset="-122"/>
                <a:ea typeface="Microsoft YaHei" panose="020B0503020204020204" pitchFamily="34" charset="-122"/>
              </a:rPr>
              <a:t>西罗马帝国</a:t>
            </a:r>
          </a:p>
        </p:txBody>
      </p:sp>
      <p:sp>
        <p:nvSpPr>
          <p:cNvPr id="8" name="文本框 7">
            <a:extLst>
              <a:ext uri="{FF2B5EF4-FFF2-40B4-BE49-F238E27FC236}">
                <a16:creationId xmlns:a16="http://schemas.microsoft.com/office/drawing/2014/main" id="{EF50911E-99AD-504B-95BA-CA60B0042F81}"/>
              </a:ext>
            </a:extLst>
          </p:cNvPr>
          <p:cNvSpPr txBox="1"/>
          <p:nvPr/>
        </p:nvSpPr>
        <p:spPr>
          <a:xfrm>
            <a:off x="6792743" y="2150492"/>
            <a:ext cx="738664" cy="2400657"/>
          </a:xfrm>
          <a:prstGeom prst="rect">
            <a:avLst/>
          </a:prstGeom>
          <a:noFill/>
          <a:effectLst>
            <a:outerShdw blurRad="50800" dist="38100" dir="2700000" algn="tl" rotWithShape="0">
              <a:prstClr val="black">
                <a:alpha val="40000"/>
              </a:prstClr>
            </a:outerShdw>
          </a:effectLst>
        </p:spPr>
        <p:txBody>
          <a:bodyPr vert="eaVert" wrap="none" rtlCol="0">
            <a:spAutoFit/>
          </a:bodyPr>
          <a:lstStyle/>
          <a:p>
            <a:r>
              <a:rPr kumimoji="1" lang="zh-CN" altLang="en-US" sz="3600" b="1" dirty="0">
                <a:solidFill>
                  <a:srgbClr val="002060"/>
                </a:solidFill>
                <a:latin typeface="Microsoft YaHei" panose="020B0503020204020204" pitchFamily="34" charset="-122"/>
                <a:ea typeface="Microsoft YaHei" panose="020B0503020204020204" pitchFamily="34" charset="-122"/>
              </a:rPr>
              <a:t>东罗马帝国</a:t>
            </a:r>
          </a:p>
        </p:txBody>
      </p:sp>
      <p:sp>
        <p:nvSpPr>
          <p:cNvPr id="9" name="椭圆 8">
            <a:extLst>
              <a:ext uri="{FF2B5EF4-FFF2-40B4-BE49-F238E27FC236}">
                <a16:creationId xmlns:a16="http://schemas.microsoft.com/office/drawing/2014/main" id="{476073A2-2908-C345-81F3-9DC349E083BC}"/>
              </a:ext>
            </a:extLst>
          </p:cNvPr>
          <p:cNvSpPr/>
          <p:nvPr/>
        </p:nvSpPr>
        <p:spPr>
          <a:xfrm>
            <a:off x="4000500" y="2487769"/>
            <a:ext cx="157162" cy="157162"/>
          </a:xfrm>
          <a:prstGeom prst="ellipse">
            <a:avLst/>
          </a:prstGeom>
          <a:solidFill>
            <a:srgbClr val="FF0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3442E6A1-5909-164E-8410-F88293616066}"/>
              </a:ext>
            </a:extLst>
          </p:cNvPr>
          <p:cNvSpPr txBox="1"/>
          <p:nvPr/>
        </p:nvSpPr>
        <p:spPr>
          <a:xfrm>
            <a:off x="3802082" y="2644931"/>
            <a:ext cx="553998" cy="707886"/>
          </a:xfrm>
          <a:prstGeom prst="rect">
            <a:avLst/>
          </a:prstGeom>
          <a:noFill/>
        </p:spPr>
        <p:txBody>
          <a:bodyPr vert="eaVert" wrap="none" rtlCol="0">
            <a:spAutoFit/>
          </a:bodyPr>
          <a:lstStyle/>
          <a:p>
            <a:r>
              <a:rPr kumimoji="1" lang="zh-CN" altLang="en-US" sz="2400" b="1" dirty="0">
                <a:solidFill>
                  <a:srgbClr val="FF0000"/>
                </a:solidFill>
                <a:latin typeface="Microsoft YaHei" panose="020B0503020204020204" pitchFamily="34" charset="-122"/>
                <a:ea typeface="Microsoft YaHei" panose="020B0503020204020204" pitchFamily="34" charset="-122"/>
              </a:rPr>
              <a:t>罗马</a:t>
            </a:r>
          </a:p>
        </p:txBody>
      </p:sp>
      <p:sp>
        <p:nvSpPr>
          <p:cNvPr id="11" name="椭圆 10">
            <a:extLst>
              <a:ext uri="{FF2B5EF4-FFF2-40B4-BE49-F238E27FC236}">
                <a16:creationId xmlns:a16="http://schemas.microsoft.com/office/drawing/2014/main" id="{9FC5F8A8-CDAD-7B4F-BB7F-C450F5FE885B}"/>
              </a:ext>
            </a:extLst>
          </p:cNvPr>
          <p:cNvSpPr/>
          <p:nvPr/>
        </p:nvSpPr>
        <p:spPr>
          <a:xfrm>
            <a:off x="6372229" y="2373465"/>
            <a:ext cx="157162" cy="157162"/>
          </a:xfrm>
          <a:prstGeom prst="ellipse">
            <a:avLst/>
          </a:prstGeom>
          <a:solidFill>
            <a:srgbClr val="002060"/>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矩形 1">
            <a:extLst>
              <a:ext uri="{FF2B5EF4-FFF2-40B4-BE49-F238E27FC236}">
                <a16:creationId xmlns:a16="http://schemas.microsoft.com/office/drawing/2014/main" id="{4897527B-20F5-FB48-9C16-E2CD8B5D1417}"/>
              </a:ext>
            </a:extLst>
          </p:cNvPr>
          <p:cNvSpPr/>
          <p:nvPr/>
        </p:nvSpPr>
        <p:spPr>
          <a:xfrm>
            <a:off x="5129213" y="0"/>
            <a:ext cx="3751015" cy="829785"/>
          </a:xfrm>
          <a:prstGeom prst="rect">
            <a:avLst/>
          </a:prstGeom>
          <a:solidFill>
            <a:srgbClr val="9EBB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文本框 11">
            <a:extLst>
              <a:ext uri="{FF2B5EF4-FFF2-40B4-BE49-F238E27FC236}">
                <a16:creationId xmlns:a16="http://schemas.microsoft.com/office/drawing/2014/main" id="{B039D519-D31E-8444-9D24-D4D958C0A1D3}"/>
              </a:ext>
            </a:extLst>
          </p:cNvPr>
          <p:cNvSpPr txBox="1"/>
          <p:nvPr/>
        </p:nvSpPr>
        <p:spPr>
          <a:xfrm>
            <a:off x="6173811" y="674531"/>
            <a:ext cx="553998" cy="1631216"/>
          </a:xfrm>
          <a:prstGeom prst="rect">
            <a:avLst/>
          </a:prstGeom>
          <a:noFill/>
        </p:spPr>
        <p:txBody>
          <a:bodyPr vert="eaVert" wrap="none" rtlCol="0">
            <a:spAutoFit/>
          </a:bodyPr>
          <a:lstStyle/>
          <a:p>
            <a:r>
              <a:rPr kumimoji="1" lang="zh-CN" altLang="en-US" sz="2400" b="1" dirty="0">
                <a:solidFill>
                  <a:srgbClr val="002060"/>
                </a:solidFill>
                <a:latin typeface="Microsoft YaHei" panose="020B0503020204020204" pitchFamily="34" charset="-122"/>
                <a:ea typeface="Microsoft YaHei" panose="020B0503020204020204" pitchFamily="34" charset="-122"/>
              </a:rPr>
              <a:t>君士坦丁堡</a:t>
            </a:r>
          </a:p>
        </p:txBody>
      </p:sp>
      <p:cxnSp>
        <p:nvCxnSpPr>
          <p:cNvPr id="14" name="直线连接符 13">
            <a:extLst>
              <a:ext uri="{FF2B5EF4-FFF2-40B4-BE49-F238E27FC236}">
                <a16:creationId xmlns:a16="http://schemas.microsoft.com/office/drawing/2014/main" id="{F54EA4ED-6A0C-3E4D-B578-B4AB739DCE0A}"/>
              </a:ext>
            </a:extLst>
          </p:cNvPr>
          <p:cNvCxnSpPr>
            <a:cxnSpLocks/>
          </p:cNvCxnSpPr>
          <p:nvPr/>
        </p:nvCxnSpPr>
        <p:spPr>
          <a:xfrm>
            <a:off x="5129213" y="0"/>
            <a:ext cx="0" cy="5296277"/>
          </a:xfrm>
          <a:prstGeom prst="line">
            <a:avLst/>
          </a:prstGeom>
          <a:ln w="104775">
            <a:solidFill>
              <a:schemeClr val="tx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33305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29934972-4A2B-5A41-99F4-DDE6F898724B}"/>
              </a:ext>
            </a:extLst>
          </p:cNvPr>
          <p:cNvPicPr>
            <a:picLocks noChangeAspect="1"/>
          </p:cNvPicPr>
          <p:nvPr/>
        </p:nvPicPr>
        <p:blipFill rotWithShape="1">
          <a:blip r:embed="rId3"/>
          <a:srcRect l="16022" r="8867"/>
          <a:stretch/>
        </p:blipFill>
        <p:spPr>
          <a:xfrm>
            <a:off x="-29060" y="0"/>
            <a:ext cx="9173060" cy="6858000"/>
          </a:xfrm>
          <a:prstGeom prst="rect">
            <a:avLst/>
          </a:prstGeom>
        </p:spPr>
      </p:pic>
      <p:pic>
        <p:nvPicPr>
          <p:cNvPr id="6" name="Picture 3">
            <a:extLst>
              <a:ext uri="{FF2B5EF4-FFF2-40B4-BE49-F238E27FC236}">
                <a16:creationId xmlns:a16="http://schemas.microsoft.com/office/drawing/2014/main" id="{8A5E7B87-26BB-5541-ADC8-6954BF6D1CCB}"/>
              </a:ext>
            </a:extLst>
          </p:cNvPr>
          <p:cNvPicPr>
            <a:picLocks noChangeAspect="1"/>
          </p:cNvPicPr>
          <p:nvPr/>
        </p:nvPicPr>
        <p:blipFill>
          <a:blip r:embed="rId4"/>
          <a:stretch>
            <a:fillRect/>
          </a:stretch>
        </p:blipFill>
        <p:spPr>
          <a:xfrm>
            <a:off x="4823460" y="0"/>
            <a:ext cx="4320540" cy="3429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5">
            <a:extLst>
              <a:ext uri="{FF2B5EF4-FFF2-40B4-BE49-F238E27FC236}">
                <a16:creationId xmlns:a16="http://schemas.microsoft.com/office/drawing/2014/main" id="{A66250FA-6C57-A24C-8C3E-3A42761039B2}"/>
              </a:ext>
            </a:extLst>
          </p:cNvPr>
          <p:cNvPicPr>
            <a:picLocks noChangeAspect="1"/>
          </p:cNvPicPr>
          <p:nvPr/>
        </p:nvPicPr>
        <p:blipFill>
          <a:blip r:embed="rId5"/>
          <a:stretch>
            <a:fillRect/>
          </a:stretch>
        </p:blipFill>
        <p:spPr>
          <a:xfrm>
            <a:off x="428260" y="987707"/>
            <a:ext cx="1575286" cy="502496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30060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5BF9033-5B4D-EF41-818E-1A821335E3F8}"/>
              </a:ext>
            </a:extLst>
          </p:cNvPr>
          <p:cNvPicPr>
            <a:picLocks noChangeAspect="1"/>
          </p:cNvPicPr>
          <p:nvPr/>
        </p:nvPicPr>
        <p:blipFill>
          <a:blip r:embed="rId3"/>
          <a:stretch>
            <a:fillRect/>
          </a:stretch>
        </p:blipFill>
        <p:spPr>
          <a:xfrm>
            <a:off x="0" y="0"/>
            <a:ext cx="4881631"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5">
            <a:extLst>
              <a:ext uri="{FF2B5EF4-FFF2-40B4-BE49-F238E27FC236}">
                <a16:creationId xmlns:a16="http://schemas.microsoft.com/office/drawing/2014/main" id="{87998501-4D2D-E043-937B-E81D1FD5454A}"/>
              </a:ext>
            </a:extLst>
          </p:cNvPr>
          <p:cNvPicPr>
            <a:picLocks noChangeAspect="1"/>
          </p:cNvPicPr>
          <p:nvPr/>
        </p:nvPicPr>
        <p:blipFill>
          <a:blip r:embed="rId4">
            <a:alphaModFix/>
          </a:blip>
          <a:stretch>
            <a:fillRect/>
          </a:stretch>
        </p:blipFill>
        <p:spPr>
          <a:xfrm>
            <a:off x="6153848" y="647753"/>
            <a:ext cx="1743797" cy="55624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2893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4C824CBC-87EA-4BEC-BD09-5FFC128A291D}"/>
              </a:ext>
            </a:extLst>
          </p:cNvPr>
          <p:cNvSpPr txBox="1"/>
          <p:nvPr/>
        </p:nvSpPr>
        <p:spPr>
          <a:xfrm>
            <a:off x="0" y="421045"/>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任务一</a:t>
            </a:r>
            <a:endParaRPr lang="en-US" altLang="zh-CN" dirty="0"/>
          </a:p>
        </p:txBody>
      </p:sp>
      <p:sp>
        <p:nvSpPr>
          <p:cNvPr id="4" name="文本框 3">
            <a:extLst>
              <a:ext uri="{FF2B5EF4-FFF2-40B4-BE49-F238E27FC236}">
                <a16:creationId xmlns:a16="http://schemas.microsoft.com/office/drawing/2014/main" id="{BFD738D7-8421-4601-A89A-A3DC4EB97B60}"/>
              </a:ext>
            </a:extLst>
          </p:cNvPr>
          <p:cNvSpPr txBox="1"/>
          <p:nvPr/>
        </p:nvSpPr>
        <p:spPr>
          <a:xfrm>
            <a:off x="648929" y="1620586"/>
            <a:ext cx="2236510" cy="584775"/>
          </a:xfrm>
          <a:prstGeom prst="rect">
            <a:avLst/>
          </a:prstGeom>
          <a:noFill/>
        </p:spPr>
        <p:txBody>
          <a:bodyPr wrap="none" rtlCol="0">
            <a:spAutoFit/>
          </a:bodyPr>
          <a:lstStyle/>
          <a:p>
            <a:r>
              <a:rPr lang="zh-CN" altLang="en-US" sz="3200" dirty="0">
                <a:latin typeface="Microsoft YaHei UI" panose="020B0503020204020204" pitchFamily="34" charset="-122"/>
                <a:ea typeface="Microsoft YaHei UI" panose="020B0503020204020204" pitchFamily="34" charset="-122"/>
              </a:rPr>
              <a:t>一、连线题</a:t>
            </a:r>
            <a:endParaRPr lang="en-US" altLang="zh-CN" sz="3200" dirty="0">
              <a:latin typeface="Microsoft YaHei UI" panose="020B0503020204020204" pitchFamily="34" charset="-122"/>
              <a:ea typeface="Microsoft YaHei UI" panose="020B0503020204020204" pitchFamily="34" charset="-122"/>
            </a:endParaRPr>
          </a:p>
        </p:txBody>
      </p:sp>
      <p:sp>
        <p:nvSpPr>
          <p:cNvPr id="5" name="文本框 4">
            <a:extLst>
              <a:ext uri="{FF2B5EF4-FFF2-40B4-BE49-F238E27FC236}">
                <a16:creationId xmlns:a16="http://schemas.microsoft.com/office/drawing/2014/main" id="{5D272BE2-AD6D-43A7-8996-C7CD01C9D2E7}"/>
              </a:ext>
            </a:extLst>
          </p:cNvPr>
          <p:cNvSpPr txBox="1"/>
          <p:nvPr/>
        </p:nvSpPr>
        <p:spPr>
          <a:xfrm>
            <a:off x="4959191" y="2485725"/>
            <a:ext cx="2890535" cy="3539430"/>
          </a:xfrm>
          <a:prstGeom prst="rect">
            <a:avLst/>
          </a:prstGeom>
          <a:noFill/>
        </p:spPr>
        <p:txBody>
          <a:bodyPr wrap="none" rtlCol="0">
            <a:spAutoFit/>
          </a:bodyPr>
          <a:lstStyle/>
          <a:p>
            <a:r>
              <a:rPr lang="zh-CN" altLang="en-US" sz="3200" b="1" dirty="0">
                <a:latin typeface="Microsoft YaHei UI" panose="020B0503020204020204" pitchFamily="34" charset="-122"/>
                <a:ea typeface="Microsoft YaHei UI" panose="020B0503020204020204" pitchFamily="34" charset="-122"/>
              </a:rPr>
              <a:t>铜腰 和 豹兽</a:t>
            </a:r>
            <a:endParaRPr lang="en-US" altLang="zh-CN" sz="3200" b="1" dirty="0">
              <a:latin typeface="Microsoft YaHei UI" panose="020B0503020204020204" pitchFamily="34" charset="-122"/>
              <a:ea typeface="Microsoft YaHei UI" panose="020B0503020204020204" pitchFamily="34" charset="-122"/>
            </a:endParaRPr>
          </a:p>
          <a:p>
            <a:endParaRPr lang="en-US" altLang="zh-CN" sz="3200" b="1" dirty="0">
              <a:latin typeface="Microsoft YaHei UI" panose="020B0503020204020204" pitchFamily="34" charset="-122"/>
              <a:ea typeface="Microsoft YaHei UI" panose="020B0503020204020204" pitchFamily="34" charset="-122"/>
            </a:endParaRPr>
          </a:p>
          <a:p>
            <a:r>
              <a:rPr lang="zh-CN" altLang="en-US" sz="3200" b="1" dirty="0">
                <a:latin typeface="Microsoft YaHei UI" panose="020B0503020204020204" pitchFamily="34" charset="-122"/>
                <a:ea typeface="Microsoft YaHei UI" panose="020B0503020204020204" pitchFamily="34" charset="-122"/>
              </a:rPr>
              <a:t>银身 和 熊兽</a:t>
            </a:r>
            <a:endParaRPr lang="en-US" altLang="zh-CN" sz="3200" b="1" dirty="0">
              <a:latin typeface="Microsoft YaHei UI" panose="020B0503020204020204" pitchFamily="34" charset="-122"/>
              <a:ea typeface="Microsoft YaHei UI" panose="020B0503020204020204" pitchFamily="34" charset="-122"/>
            </a:endParaRPr>
          </a:p>
          <a:p>
            <a:endParaRPr lang="en-US" altLang="zh-CN" sz="3200" b="1" dirty="0">
              <a:latin typeface="Microsoft YaHei UI" panose="020B0503020204020204" pitchFamily="34" charset="-122"/>
              <a:ea typeface="Microsoft YaHei UI" panose="020B0503020204020204" pitchFamily="34" charset="-122"/>
            </a:endParaRPr>
          </a:p>
          <a:p>
            <a:r>
              <a:rPr lang="zh-CN" altLang="en-US" sz="3200" b="1" dirty="0">
                <a:latin typeface="Microsoft YaHei UI" panose="020B0503020204020204" pitchFamily="34" charset="-122"/>
                <a:ea typeface="Microsoft YaHei UI" panose="020B0503020204020204" pitchFamily="34" charset="-122"/>
              </a:rPr>
              <a:t>铁腿 和 十角兽</a:t>
            </a:r>
            <a:endParaRPr lang="en-US" altLang="zh-CN" sz="3200" b="1" dirty="0">
              <a:latin typeface="Microsoft YaHei UI" panose="020B0503020204020204" pitchFamily="34" charset="-122"/>
              <a:ea typeface="Microsoft YaHei UI" panose="020B0503020204020204" pitchFamily="34" charset="-122"/>
            </a:endParaRPr>
          </a:p>
          <a:p>
            <a:endParaRPr lang="en-US" altLang="zh-CN" sz="3200" b="1" dirty="0">
              <a:latin typeface="Microsoft YaHei UI" panose="020B0503020204020204" pitchFamily="34" charset="-122"/>
              <a:ea typeface="Microsoft YaHei UI" panose="020B0503020204020204" pitchFamily="34" charset="-122"/>
            </a:endParaRPr>
          </a:p>
          <a:p>
            <a:r>
              <a:rPr lang="zh-CN" altLang="en-US" sz="3200" b="1" dirty="0">
                <a:latin typeface="Microsoft YaHei UI" panose="020B0503020204020204" pitchFamily="34" charset="-122"/>
                <a:ea typeface="Microsoft YaHei UI" panose="020B0503020204020204" pitchFamily="34" charset="-122"/>
              </a:rPr>
              <a:t>金头 和 狮兽</a:t>
            </a:r>
            <a:endParaRPr lang="en-US" altLang="zh-CN" sz="3200" b="1" dirty="0">
              <a:latin typeface="Microsoft YaHei UI" panose="020B0503020204020204" pitchFamily="34" charset="-122"/>
              <a:ea typeface="Microsoft YaHei UI" panose="020B0503020204020204" pitchFamily="34" charset="-122"/>
            </a:endParaRPr>
          </a:p>
        </p:txBody>
      </p:sp>
      <p:sp>
        <p:nvSpPr>
          <p:cNvPr id="7" name="文本框 6">
            <a:extLst>
              <a:ext uri="{FF2B5EF4-FFF2-40B4-BE49-F238E27FC236}">
                <a16:creationId xmlns:a16="http://schemas.microsoft.com/office/drawing/2014/main" id="{849F88AC-5C1D-44FC-BE0A-13B6F22A5F0F}"/>
              </a:ext>
            </a:extLst>
          </p:cNvPr>
          <p:cNvSpPr txBox="1"/>
          <p:nvPr/>
        </p:nvSpPr>
        <p:spPr>
          <a:xfrm>
            <a:off x="1802462" y="2485725"/>
            <a:ext cx="1415772" cy="3539430"/>
          </a:xfrm>
          <a:prstGeom prst="rect">
            <a:avLst/>
          </a:prstGeom>
          <a:noFill/>
        </p:spPr>
        <p:txBody>
          <a:bodyPr wrap="none" rtlCol="0">
            <a:spAutoFit/>
          </a:bodyPr>
          <a:lstStyle/>
          <a:p>
            <a:r>
              <a:rPr lang="zh-CN" altLang="en-US" sz="3200" b="1" dirty="0">
                <a:latin typeface="Microsoft YaHei UI" panose="020B0503020204020204" pitchFamily="34" charset="-122"/>
                <a:ea typeface="Microsoft YaHei UI" panose="020B0503020204020204" pitchFamily="34" charset="-122"/>
              </a:rPr>
              <a:t>巴比伦</a:t>
            </a:r>
            <a:endParaRPr lang="en-US" altLang="zh-CN" sz="3200" b="1" dirty="0">
              <a:latin typeface="Microsoft YaHei UI" panose="020B0503020204020204" pitchFamily="34" charset="-122"/>
              <a:ea typeface="Microsoft YaHei UI" panose="020B0503020204020204" pitchFamily="34" charset="-122"/>
            </a:endParaRPr>
          </a:p>
          <a:p>
            <a:endParaRPr lang="en-US" altLang="zh-CN" sz="3200" b="1" dirty="0">
              <a:latin typeface="Microsoft YaHei UI" panose="020B0503020204020204" pitchFamily="34" charset="-122"/>
              <a:ea typeface="Microsoft YaHei UI" panose="020B0503020204020204" pitchFamily="34" charset="-122"/>
            </a:endParaRPr>
          </a:p>
          <a:p>
            <a:r>
              <a:rPr lang="zh-CN" altLang="en-US" sz="3200" b="1" dirty="0">
                <a:latin typeface="Microsoft YaHei UI" panose="020B0503020204020204" pitchFamily="34" charset="-122"/>
                <a:ea typeface="Microsoft YaHei UI" panose="020B0503020204020204" pitchFamily="34" charset="-122"/>
              </a:rPr>
              <a:t>波斯</a:t>
            </a:r>
            <a:endParaRPr lang="en-US" altLang="zh-CN" sz="3200" b="1" dirty="0">
              <a:latin typeface="Microsoft YaHei UI" panose="020B0503020204020204" pitchFamily="34" charset="-122"/>
              <a:ea typeface="Microsoft YaHei UI" panose="020B0503020204020204" pitchFamily="34" charset="-122"/>
            </a:endParaRPr>
          </a:p>
          <a:p>
            <a:endParaRPr lang="en-US" altLang="zh-CN" sz="3200" b="1" dirty="0">
              <a:latin typeface="Microsoft YaHei UI" panose="020B0503020204020204" pitchFamily="34" charset="-122"/>
              <a:ea typeface="Microsoft YaHei UI" panose="020B0503020204020204" pitchFamily="34" charset="-122"/>
            </a:endParaRPr>
          </a:p>
          <a:p>
            <a:r>
              <a:rPr lang="zh-CN" altLang="en-US" sz="3200" b="1" dirty="0">
                <a:latin typeface="Microsoft YaHei UI" panose="020B0503020204020204" pitchFamily="34" charset="-122"/>
                <a:ea typeface="Microsoft YaHei UI" panose="020B0503020204020204" pitchFamily="34" charset="-122"/>
              </a:rPr>
              <a:t>希腊</a:t>
            </a:r>
            <a:endParaRPr lang="en-US" altLang="zh-CN" sz="3200" b="1" dirty="0">
              <a:latin typeface="Microsoft YaHei UI" panose="020B0503020204020204" pitchFamily="34" charset="-122"/>
              <a:ea typeface="Microsoft YaHei UI" panose="020B0503020204020204" pitchFamily="34" charset="-122"/>
            </a:endParaRPr>
          </a:p>
          <a:p>
            <a:endParaRPr lang="en-US" altLang="zh-CN" sz="3200" b="1" dirty="0">
              <a:latin typeface="Microsoft YaHei UI" panose="020B0503020204020204" pitchFamily="34" charset="-122"/>
              <a:ea typeface="Microsoft YaHei UI" panose="020B0503020204020204" pitchFamily="34" charset="-122"/>
            </a:endParaRPr>
          </a:p>
          <a:p>
            <a:r>
              <a:rPr lang="zh-CN" altLang="en-US" sz="3200" b="1" dirty="0">
                <a:latin typeface="Microsoft YaHei UI" panose="020B0503020204020204" pitchFamily="34" charset="-122"/>
                <a:ea typeface="Microsoft YaHei UI" panose="020B0503020204020204" pitchFamily="34" charset="-122"/>
              </a:rPr>
              <a:t>罗马</a:t>
            </a:r>
            <a:endParaRPr lang="en-US" altLang="zh-CN" sz="3200" b="1" dirty="0">
              <a:latin typeface="Microsoft YaHei UI" panose="020B0503020204020204" pitchFamily="34" charset="-122"/>
              <a:ea typeface="Microsoft YaHei UI" panose="020B0503020204020204" pitchFamily="34" charset="-122"/>
            </a:endParaRPr>
          </a:p>
        </p:txBody>
      </p:sp>
      <p:cxnSp>
        <p:nvCxnSpPr>
          <p:cNvPr id="9" name="直接连接符 8">
            <a:extLst>
              <a:ext uri="{FF2B5EF4-FFF2-40B4-BE49-F238E27FC236}">
                <a16:creationId xmlns:a16="http://schemas.microsoft.com/office/drawing/2014/main" id="{717A4E06-AA05-4468-A4B7-F39F098705E9}"/>
              </a:ext>
            </a:extLst>
          </p:cNvPr>
          <p:cNvCxnSpPr/>
          <p:nvPr/>
        </p:nvCxnSpPr>
        <p:spPr>
          <a:xfrm>
            <a:off x="3251140" y="2800350"/>
            <a:ext cx="1740957" cy="283169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A546048B-879A-4CEB-8FAB-FFB5E51AD948}"/>
              </a:ext>
            </a:extLst>
          </p:cNvPr>
          <p:cNvCxnSpPr/>
          <p:nvPr/>
        </p:nvCxnSpPr>
        <p:spPr>
          <a:xfrm>
            <a:off x="2802194" y="3790335"/>
            <a:ext cx="215699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9E71EDF7-C17D-4F55-A168-F2A0F1F95963}"/>
              </a:ext>
            </a:extLst>
          </p:cNvPr>
          <p:cNvCxnSpPr>
            <a:cxnSpLocks/>
          </p:cNvCxnSpPr>
          <p:nvPr/>
        </p:nvCxnSpPr>
        <p:spPr>
          <a:xfrm flipV="1">
            <a:off x="2802194" y="2861187"/>
            <a:ext cx="2156997" cy="190254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C87DA098-1CE3-4D7E-BE02-E3C278DDEC52}"/>
              </a:ext>
            </a:extLst>
          </p:cNvPr>
          <p:cNvCxnSpPr>
            <a:cxnSpLocks/>
          </p:cNvCxnSpPr>
          <p:nvPr/>
        </p:nvCxnSpPr>
        <p:spPr>
          <a:xfrm flipV="1">
            <a:off x="2802193" y="4701048"/>
            <a:ext cx="2156998" cy="101395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702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descr="page214image1739104">
            <a:extLst>
              <a:ext uri="{FF2B5EF4-FFF2-40B4-BE49-F238E27FC236}">
                <a16:creationId xmlns:a16="http://schemas.microsoft.com/office/drawing/2014/main" id="{65BDD689-2FD4-0C48-8F0A-228644EBDD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650"/>
          <a:stretch/>
        </p:blipFill>
        <p:spPr bwMode="auto">
          <a:xfrm>
            <a:off x="570837" y="1747777"/>
            <a:ext cx="8002326" cy="44331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56A770C1-B090-694C-9078-8D48F8783685}"/>
              </a:ext>
            </a:extLst>
          </p:cNvPr>
          <p:cNvSpPr txBox="1"/>
          <p:nvPr/>
        </p:nvSpPr>
        <p:spPr>
          <a:xfrm>
            <a:off x="0" y="421045"/>
            <a:ext cx="9144000" cy="1200329"/>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死海古卷中的但以理书抄本残片</a:t>
            </a:r>
            <a:endParaRPr lang="en-US" altLang="zh-CN" dirty="0"/>
          </a:p>
          <a:p>
            <a:r>
              <a:rPr lang="zh-CN" altLang="en-US" dirty="0"/>
              <a:t>公元前</a:t>
            </a:r>
            <a:r>
              <a:rPr lang="en-US" altLang="zh-CN" dirty="0"/>
              <a:t>125</a:t>
            </a:r>
            <a:r>
              <a:rPr lang="zh-CN" altLang="en-US" dirty="0"/>
              <a:t>年</a:t>
            </a:r>
            <a:endParaRPr lang="en-US" altLang="zh-CN" dirty="0"/>
          </a:p>
        </p:txBody>
      </p:sp>
      <p:sp>
        <p:nvSpPr>
          <p:cNvPr id="2" name="Rectangle 1">
            <a:extLst>
              <a:ext uri="{FF2B5EF4-FFF2-40B4-BE49-F238E27FC236}">
                <a16:creationId xmlns:a16="http://schemas.microsoft.com/office/drawing/2014/main" id="{0D8D4E67-DDE2-7C4F-BA29-2F1A19251691}"/>
              </a:ext>
            </a:extLst>
          </p:cNvPr>
          <p:cNvSpPr/>
          <p:nvPr/>
        </p:nvSpPr>
        <p:spPr>
          <a:xfrm>
            <a:off x="0" y="6265330"/>
            <a:ext cx="9144000" cy="523220"/>
          </a:xfrm>
          <a:prstGeom prst="rect">
            <a:avLst/>
          </a:prstGeom>
        </p:spPr>
        <p:txBody>
          <a:bodyPr wrap="square">
            <a:spAutoFit/>
          </a:bodyPr>
          <a:lstStyle/>
          <a:p>
            <a:pPr algn="ctr"/>
            <a:r>
              <a:rPr lang="en-US" sz="2800" dirty="0" err="1">
                <a:latin typeface="Microsoft YaHei" panose="020B0503020204020204" pitchFamily="34" charset="-122"/>
                <a:ea typeface="Microsoft YaHei" panose="020B0503020204020204" pitchFamily="34" charset="-122"/>
              </a:rPr>
              <a:t>编号</a:t>
            </a:r>
            <a:r>
              <a:rPr lang="zh-CN" altLang="en-US" sz="2800" dirty="0">
                <a:latin typeface="Microsoft YaHei" panose="020B0503020204020204" pitchFamily="34" charset="-122"/>
                <a:ea typeface="Microsoft YaHei" panose="020B0503020204020204" pitchFamily="34" charset="-122"/>
              </a:rPr>
              <a:t>：</a:t>
            </a:r>
            <a:r>
              <a:rPr lang="en-US" sz="2800" dirty="0">
                <a:latin typeface="Microsoft YaHei" panose="020B0503020204020204" pitchFamily="34" charset="-122"/>
                <a:ea typeface="Microsoft YaHei" panose="020B0503020204020204" pitchFamily="34" charset="-122"/>
              </a:rPr>
              <a:t>4QDanC (4Q113) </a:t>
            </a:r>
            <a:endParaRPr lang="en-US" sz="2800" dirty="0">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797344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6B2A80BF-1A7C-2742-8B25-C383F721DC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95" t="34397" r="33810" b="14358"/>
          <a:stretch/>
        </p:blipFill>
        <p:spPr bwMode="auto">
          <a:xfrm>
            <a:off x="4673533" y="3044733"/>
            <a:ext cx="4355142" cy="26528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56A770C1-B090-694C-9078-8D48F8783685}"/>
              </a:ext>
            </a:extLst>
          </p:cNvPr>
          <p:cNvSpPr txBox="1"/>
          <p:nvPr/>
        </p:nvSpPr>
        <p:spPr>
          <a:xfrm>
            <a:off x="0" y="421045"/>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TW" altLang="en-US" dirty="0"/>
              <a:t>写抄本的时候罗马人尚未占领巴勒斯坦</a:t>
            </a:r>
            <a:endParaRPr lang="en-US" altLang="zh-CN" dirty="0"/>
          </a:p>
        </p:txBody>
      </p:sp>
      <p:sp>
        <p:nvSpPr>
          <p:cNvPr id="2" name="Rectangle 1">
            <a:extLst>
              <a:ext uri="{FF2B5EF4-FFF2-40B4-BE49-F238E27FC236}">
                <a16:creationId xmlns:a16="http://schemas.microsoft.com/office/drawing/2014/main" id="{0D8D4E67-DDE2-7C4F-BA29-2F1A19251691}"/>
              </a:ext>
            </a:extLst>
          </p:cNvPr>
          <p:cNvSpPr/>
          <p:nvPr/>
        </p:nvSpPr>
        <p:spPr>
          <a:xfrm>
            <a:off x="227646" y="5452965"/>
            <a:ext cx="4148258" cy="400110"/>
          </a:xfrm>
          <a:prstGeom prst="rect">
            <a:avLst/>
          </a:prstGeom>
        </p:spPr>
        <p:txBody>
          <a:bodyPr wrap="square">
            <a:spAutoFit/>
          </a:bodyPr>
          <a:lstStyle/>
          <a:p>
            <a:pPr algn="ctr"/>
            <a:r>
              <a:rPr lang="en-US" sz="2000" dirty="0" err="1">
                <a:latin typeface="Microsoft YaHei UI" panose="020B0503020204020204" pitchFamily="34" charset="-122"/>
                <a:ea typeface="Microsoft YaHei UI" panose="020B0503020204020204" pitchFamily="34" charset="-122"/>
              </a:rPr>
              <a:t>编号</a:t>
            </a:r>
            <a:r>
              <a:rPr lang="zh-CN" altLang="en-US" sz="2000" dirty="0">
                <a:latin typeface="Microsoft YaHei UI" panose="020B0503020204020204" pitchFamily="34" charset="-122"/>
                <a:ea typeface="Microsoft YaHei UI" panose="020B0503020204020204" pitchFamily="34" charset="-122"/>
              </a:rPr>
              <a:t>：</a:t>
            </a:r>
            <a:r>
              <a:rPr lang="en-US" sz="2000" dirty="0">
                <a:latin typeface="Microsoft YaHei UI" panose="020B0503020204020204" pitchFamily="34" charset="-122"/>
                <a:ea typeface="Microsoft YaHei UI" panose="020B0503020204020204" pitchFamily="34" charset="-122"/>
              </a:rPr>
              <a:t>4QDanC (4Q113) </a:t>
            </a:r>
            <a:endParaRPr lang="en-US" sz="2000" dirty="0">
              <a:effectLst/>
              <a:latin typeface="Microsoft YaHei UI" panose="020B0503020204020204" pitchFamily="34" charset="-122"/>
              <a:ea typeface="Microsoft YaHei UI" panose="020B0503020204020204" pitchFamily="34" charset="-122"/>
            </a:endParaRPr>
          </a:p>
        </p:txBody>
      </p:sp>
      <p:pic>
        <p:nvPicPr>
          <p:cNvPr id="7" name="Picture 1" descr="page214image1739104">
            <a:extLst>
              <a:ext uri="{FF2B5EF4-FFF2-40B4-BE49-F238E27FC236}">
                <a16:creationId xmlns:a16="http://schemas.microsoft.com/office/drawing/2014/main" id="{65BDD689-2FD4-0C48-8F0A-228644EBDD4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50"/>
          <a:stretch/>
        </p:blipFill>
        <p:spPr bwMode="auto">
          <a:xfrm>
            <a:off x="124204" y="3044733"/>
            <a:ext cx="4355142" cy="24126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字方塊 4">
            <a:extLst>
              <a:ext uri="{FF2B5EF4-FFF2-40B4-BE49-F238E27FC236}">
                <a16:creationId xmlns:a16="http://schemas.microsoft.com/office/drawing/2014/main" id="{98BAF104-6ADC-464C-86C5-9E023F6D0998}"/>
              </a:ext>
            </a:extLst>
          </p:cNvPr>
          <p:cNvSpPr txBox="1"/>
          <p:nvPr/>
        </p:nvSpPr>
        <p:spPr>
          <a:xfrm>
            <a:off x="967115" y="1952114"/>
            <a:ext cx="2669320" cy="1077218"/>
          </a:xfrm>
          <a:prstGeom prst="rect">
            <a:avLst/>
          </a:prstGeom>
          <a:noFill/>
        </p:spPr>
        <p:txBody>
          <a:bodyPr wrap="none" rtlCol="0">
            <a:spAutoFit/>
          </a:bodyPr>
          <a:lstStyle/>
          <a:p>
            <a:pPr algn="ctr"/>
            <a:r>
              <a:rPr kumimoji="1" lang="zh-TW" altLang="en-US" sz="3200" dirty="0">
                <a:latin typeface="Microsoft YaHei UI" panose="020B0503020204020204" pitchFamily="34" charset="-122"/>
                <a:ea typeface="Microsoft YaHei UI" panose="020B0503020204020204" pitchFamily="34" charset="-122"/>
              </a:rPr>
              <a:t>公元前</a:t>
            </a:r>
            <a:r>
              <a:rPr kumimoji="1" lang="zh-CN" altLang="en-US" sz="3200" dirty="0">
                <a:latin typeface="Microsoft YaHei UI" panose="020B0503020204020204" pitchFamily="34" charset="-122"/>
                <a:ea typeface="Microsoft YaHei UI" panose="020B0503020204020204" pitchFamily="34" charset="-122"/>
              </a:rPr>
              <a:t> </a:t>
            </a:r>
            <a:r>
              <a:rPr kumimoji="1" lang="en-US" altLang="zh-CN" sz="3200" dirty="0">
                <a:latin typeface="Microsoft YaHei UI" panose="020B0503020204020204" pitchFamily="34" charset="-122"/>
                <a:ea typeface="Microsoft YaHei UI" panose="020B0503020204020204" pitchFamily="34" charset="-122"/>
              </a:rPr>
              <a:t>125</a:t>
            </a:r>
            <a:r>
              <a:rPr kumimoji="1" lang="zh-CN" altLang="en-US" sz="3200" dirty="0">
                <a:latin typeface="Microsoft YaHei UI" panose="020B0503020204020204" pitchFamily="34" charset="-122"/>
                <a:ea typeface="Microsoft YaHei UI" panose="020B0503020204020204" pitchFamily="34" charset="-122"/>
              </a:rPr>
              <a:t>年</a:t>
            </a:r>
            <a:endParaRPr kumimoji="1" lang="en-US" altLang="zh-CN" sz="3200" dirty="0">
              <a:latin typeface="Microsoft YaHei UI" panose="020B0503020204020204" pitchFamily="34" charset="-122"/>
              <a:ea typeface="Microsoft YaHei UI" panose="020B0503020204020204" pitchFamily="34" charset="-122"/>
            </a:endParaRPr>
          </a:p>
          <a:p>
            <a:pPr algn="ctr"/>
            <a:r>
              <a:rPr kumimoji="1" lang="zh-CN" altLang="en-US" sz="3200" dirty="0">
                <a:latin typeface="Microsoft YaHei UI" panose="020B0503020204020204" pitchFamily="34" charset="-122"/>
                <a:ea typeface="Microsoft YaHei UI" panose="020B0503020204020204" pitchFamily="34" charset="-122"/>
              </a:rPr>
              <a:t>完成抄本</a:t>
            </a:r>
            <a:endParaRPr kumimoji="1" lang="zh-TW" altLang="en-US" sz="3200" dirty="0">
              <a:latin typeface="Microsoft YaHei UI" panose="020B0503020204020204" pitchFamily="34" charset="-122"/>
              <a:ea typeface="Microsoft YaHei UI" panose="020B0503020204020204" pitchFamily="34" charset="-122"/>
            </a:endParaRPr>
          </a:p>
        </p:txBody>
      </p:sp>
      <p:sp>
        <p:nvSpPr>
          <p:cNvPr id="8" name="文字方塊 7">
            <a:extLst>
              <a:ext uri="{FF2B5EF4-FFF2-40B4-BE49-F238E27FC236}">
                <a16:creationId xmlns:a16="http://schemas.microsoft.com/office/drawing/2014/main" id="{A3EC8B84-5712-A144-ADDF-1E9E6C080B05}"/>
              </a:ext>
            </a:extLst>
          </p:cNvPr>
          <p:cNvSpPr txBox="1"/>
          <p:nvPr/>
        </p:nvSpPr>
        <p:spPr>
          <a:xfrm>
            <a:off x="5311259" y="1952114"/>
            <a:ext cx="3079689" cy="1077218"/>
          </a:xfrm>
          <a:prstGeom prst="rect">
            <a:avLst/>
          </a:prstGeom>
          <a:noFill/>
        </p:spPr>
        <p:txBody>
          <a:bodyPr wrap="none" rtlCol="0">
            <a:spAutoFit/>
          </a:bodyPr>
          <a:lstStyle/>
          <a:p>
            <a:r>
              <a:rPr kumimoji="1" lang="zh-TW" altLang="en-US" sz="3200" dirty="0">
                <a:latin typeface="Microsoft YaHei UI" panose="020B0503020204020204" pitchFamily="34" charset="-122"/>
                <a:ea typeface="Microsoft YaHei UI" panose="020B0503020204020204" pitchFamily="34" charset="-122"/>
              </a:rPr>
              <a:t>公元</a:t>
            </a:r>
            <a:r>
              <a:rPr kumimoji="1" lang="zh-CN" altLang="en-US" sz="3200" dirty="0">
                <a:latin typeface="Microsoft YaHei UI" panose="020B0503020204020204" pitchFamily="34" charset="-122"/>
                <a:ea typeface="Microsoft YaHei UI" panose="020B0503020204020204" pitchFamily="34" charset="-122"/>
              </a:rPr>
              <a:t>前 </a:t>
            </a:r>
            <a:r>
              <a:rPr kumimoji="1" lang="en-US" altLang="zh-CN" sz="3200" dirty="0">
                <a:latin typeface="Microsoft YaHei UI" panose="020B0503020204020204" pitchFamily="34" charset="-122"/>
                <a:ea typeface="Microsoft YaHei UI" panose="020B0503020204020204" pitchFamily="34" charset="-122"/>
              </a:rPr>
              <a:t>100</a:t>
            </a:r>
            <a:r>
              <a:rPr kumimoji="1" lang="zh-CN" altLang="en-US" sz="3200" dirty="0">
                <a:latin typeface="Microsoft YaHei UI" panose="020B0503020204020204" pitchFamily="34" charset="-122"/>
                <a:ea typeface="Microsoft YaHei UI" panose="020B0503020204020204" pitchFamily="34" charset="-122"/>
              </a:rPr>
              <a:t>年的</a:t>
            </a:r>
            <a:endParaRPr kumimoji="1" lang="en-US" altLang="zh-CN" sz="3200" dirty="0">
              <a:latin typeface="Microsoft YaHei UI" panose="020B0503020204020204" pitchFamily="34" charset="-122"/>
              <a:ea typeface="Microsoft YaHei UI" panose="020B0503020204020204" pitchFamily="34" charset="-122"/>
            </a:endParaRPr>
          </a:p>
          <a:p>
            <a:pPr algn="ctr"/>
            <a:r>
              <a:rPr kumimoji="1" lang="zh-CN" altLang="en-US" sz="3200" dirty="0">
                <a:latin typeface="Microsoft YaHei UI" panose="020B0503020204020204" pitchFamily="34" charset="-122"/>
                <a:ea typeface="Microsoft YaHei UI" panose="020B0503020204020204" pitchFamily="34" charset="-122"/>
              </a:rPr>
              <a:t>罗马帝国</a:t>
            </a:r>
            <a:endParaRPr kumimoji="1" lang="zh-TW" altLang="en-US" sz="3200" dirty="0">
              <a:latin typeface="Microsoft YaHei UI" panose="020B0503020204020204" pitchFamily="34" charset="-122"/>
              <a:ea typeface="Microsoft YaHei UI" panose="020B0503020204020204" pitchFamily="34" charset="-122"/>
            </a:endParaRPr>
          </a:p>
        </p:txBody>
      </p:sp>
      <p:sp>
        <p:nvSpPr>
          <p:cNvPr id="6" name="橢圓 5">
            <a:extLst>
              <a:ext uri="{FF2B5EF4-FFF2-40B4-BE49-F238E27FC236}">
                <a16:creationId xmlns:a16="http://schemas.microsoft.com/office/drawing/2014/main" id="{EBDD6C99-1CB5-4240-9BA5-DDA4D5EA2787}"/>
              </a:ext>
            </a:extLst>
          </p:cNvPr>
          <p:cNvSpPr/>
          <p:nvPr/>
        </p:nvSpPr>
        <p:spPr>
          <a:xfrm rot="1312268">
            <a:off x="7601737" y="4648708"/>
            <a:ext cx="407327" cy="60351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TW" altLang="en-US" dirty="0">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endParaRPr>
          </a:p>
        </p:txBody>
      </p:sp>
      <p:sp>
        <p:nvSpPr>
          <p:cNvPr id="9" name="文字方塊 8">
            <a:extLst>
              <a:ext uri="{FF2B5EF4-FFF2-40B4-BE49-F238E27FC236}">
                <a16:creationId xmlns:a16="http://schemas.microsoft.com/office/drawing/2014/main" id="{6479765B-FA87-FE41-AC50-528A43033455}"/>
              </a:ext>
            </a:extLst>
          </p:cNvPr>
          <p:cNvSpPr txBox="1"/>
          <p:nvPr/>
        </p:nvSpPr>
        <p:spPr>
          <a:xfrm>
            <a:off x="6491925" y="5006689"/>
            <a:ext cx="1107996" cy="646331"/>
          </a:xfrm>
          <a:prstGeom prst="rect">
            <a:avLst/>
          </a:prstGeom>
          <a:noFill/>
        </p:spPr>
        <p:txBody>
          <a:bodyPr wrap="none" rtlCol="0">
            <a:spAutoFit/>
          </a:bodyPr>
          <a:lstStyle/>
          <a:p>
            <a:r>
              <a:rPr kumimoji="1" lang="zh-TW" altLang="en-US" b="1" dirty="0">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rPr>
              <a:t>巴勒斯坦</a:t>
            </a:r>
            <a:endParaRPr kumimoji="1" lang="en-US" altLang="zh-TW" b="1" dirty="0">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endParaRPr>
          </a:p>
          <a:p>
            <a:pPr algn="ctr"/>
            <a:r>
              <a:rPr kumimoji="1" lang="zh-TW" altLang="en-US" b="1" dirty="0">
                <a:effectLst>
                  <a:outerShdw blurRad="38100" dist="38100" dir="2700000" algn="tl">
                    <a:srgbClr val="000000">
                      <a:alpha val="43137"/>
                    </a:srgbClr>
                  </a:outerShdw>
                </a:effectLst>
                <a:latin typeface="Microsoft YaHei UI" panose="020B0503020204020204" pitchFamily="34" charset="-122"/>
                <a:ea typeface="Microsoft YaHei UI" panose="020B0503020204020204" pitchFamily="34" charset="-122"/>
              </a:rPr>
              <a:t>地区</a:t>
            </a:r>
          </a:p>
        </p:txBody>
      </p:sp>
      <p:cxnSp>
        <p:nvCxnSpPr>
          <p:cNvPr id="11" name="直線箭頭接點 10">
            <a:extLst>
              <a:ext uri="{FF2B5EF4-FFF2-40B4-BE49-F238E27FC236}">
                <a16:creationId xmlns:a16="http://schemas.microsoft.com/office/drawing/2014/main" id="{67F1A558-81A3-2847-AAB4-25693EBB9F00}"/>
              </a:ext>
            </a:extLst>
          </p:cNvPr>
          <p:cNvCxnSpPr>
            <a:cxnSpLocks/>
            <a:endCxn id="6" idx="4"/>
          </p:cNvCxnSpPr>
          <p:nvPr/>
        </p:nvCxnSpPr>
        <p:spPr>
          <a:xfrm flipV="1">
            <a:off x="7373444" y="5230506"/>
            <a:ext cx="319546" cy="199517"/>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8335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但以理书的</a:t>
            </a:r>
            <a:r>
              <a:rPr lang="zh-CN" altLang="en-US"/>
              <a:t>语言风格</a:t>
            </a:r>
            <a:endParaRPr lang="en-US" altLang="zh-CN" dirty="0"/>
          </a:p>
        </p:txBody>
      </p:sp>
      <p:sp>
        <p:nvSpPr>
          <p:cNvPr id="12" name="TextBox 1">
            <a:extLst>
              <a:ext uri="{FF2B5EF4-FFF2-40B4-BE49-F238E27FC236}">
                <a16:creationId xmlns:a16="http://schemas.microsoft.com/office/drawing/2014/main" id="{3AE153EC-87B8-FB4F-984D-1F348BD67E79}"/>
              </a:ext>
            </a:extLst>
          </p:cNvPr>
          <p:cNvSpPr txBox="1"/>
          <p:nvPr/>
        </p:nvSpPr>
        <p:spPr>
          <a:xfrm>
            <a:off x="977990" y="2022504"/>
            <a:ext cx="7404009" cy="4029436"/>
          </a:xfrm>
          <a:prstGeom prst="rect">
            <a:avLst/>
          </a:prstGeom>
          <a:noFill/>
        </p:spPr>
        <p:txBody>
          <a:bodyPr wrap="square" rtlCol="0">
            <a:spAutoFit/>
          </a:bodyPr>
          <a:lstStyle/>
          <a:p>
            <a:pPr>
              <a:lnSpc>
                <a:spcPts val="3860"/>
              </a:lnSpc>
            </a:pPr>
            <a:r>
              <a:rPr lang="zh-CN" altLang="en-US" sz="2800" dirty="0">
                <a:latin typeface="Microsoft YaHei" panose="020B0503020204020204" pitchFamily="34" charset="-122"/>
                <a:ea typeface="Microsoft YaHei" panose="020B0503020204020204" pitchFamily="34" charset="-122"/>
              </a:rPr>
              <a:t>自创世以來、上帝之永能神性、即所莫见者、已明见矣、乃由所造之物而知之、致人末由推诿。 </a:t>
            </a:r>
            <a:r>
              <a:rPr lang="en-US" altLang="zh-CN" sz="2000" b="1" dirty="0">
                <a:latin typeface="Microsoft YaHei" panose="020B0503020204020204" pitchFamily="34" charset="-122"/>
                <a:ea typeface="Microsoft YaHei" panose="020B0503020204020204" pitchFamily="34" charset="-122"/>
              </a:rPr>
              <a:t>【</a:t>
            </a:r>
            <a:r>
              <a:rPr lang="zh-CN" altLang="en-US" sz="2000" b="1" dirty="0">
                <a:latin typeface="Microsoft YaHei" panose="020B0503020204020204" pitchFamily="34" charset="-122"/>
                <a:ea typeface="Microsoft YaHei" panose="020B0503020204020204" pitchFamily="34" charset="-122"/>
              </a:rPr>
              <a:t>罗马书</a:t>
            </a:r>
            <a:r>
              <a:rPr lang="en-US" altLang="zh-CN" sz="2000" b="1" dirty="0">
                <a:latin typeface="Microsoft YaHei" panose="020B0503020204020204" pitchFamily="34" charset="-122"/>
                <a:ea typeface="Microsoft YaHei" panose="020B0503020204020204" pitchFamily="34" charset="-122"/>
              </a:rPr>
              <a:t>1:20 </a:t>
            </a:r>
            <a:r>
              <a:rPr lang="zh-CN" altLang="en-US" sz="2000" b="1" dirty="0">
                <a:latin typeface="Microsoft YaHei" panose="020B0503020204020204" pitchFamily="34" charset="-122"/>
                <a:ea typeface="Microsoft YaHei" panose="020B0503020204020204" pitchFamily="34" charset="-122"/>
              </a:rPr>
              <a:t>文理译本 </a:t>
            </a:r>
            <a:r>
              <a:rPr lang="en-US" altLang="zh-CN" sz="2000" b="1" dirty="0">
                <a:latin typeface="Microsoft YaHei" panose="020B0503020204020204" pitchFamily="34" charset="-122"/>
                <a:ea typeface="Microsoft YaHei" panose="020B0503020204020204" pitchFamily="34" charset="-122"/>
              </a:rPr>
              <a:t>1919</a:t>
            </a:r>
            <a:r>
              <a:rPr lang="zh-CN" altLang="en-US" sz="2000" b="1" dirty="0">
                <a:latin typeface="Microsoft YaHei" panose="020B0503020204020204" pitchFamily="34" charset="-122"/>
                <a:ea typeface="Microsoft YaHei" panose="020B0503020204020204" pitchFamily="34" charset="-122"/>
              </a:rPr>
              <a:t>年</a:t>
            </a:r>
            <a:r>
              <a:rPr lang="en-US" altLang="zh-CN" sz="2000" b="1" dirty="0">
                <a:latin typeface="Microsoft YaHei" panose="020B0503020204020204" pitchFamily="34" charset="-122"/>
                <a:ea typeface="Microsoft YaHei" panose="020B0503020204020204" pitchFamily="34" charset="-122"/>
              </a:rPr>
              <a:t>】</a:t>
            </a:r>
          </a:p>
          <a:p>
            <a:pPr>
              <a:lnSpc>
                <a:spcPts val="3860"/>
              </a:lnSpc>
            </a:pPr>
            <a:endParaRPr lang="en-US" altLang="zh-CN" sz="16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其实自从创世以来，神那看不见的事，就如他永恒的大能和神性，都是看得见的，就是从他所造的万物中可以领悟，叫人没有办法推诿。</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en-US" altLang="zh-CN" sz="2000" b="1" dirty="0">
                <a:latin typeface="Microsoft YaHei" panose="020B0503020204020204" pitchFamily="34" charset="-122"/>
                <a:ea typeface="Microsoft YaHei" panose="020B0503020204020204" pitchFamily="34" charset="-122"/>
              </a:rPr>
              <a:t>【</a:t>
            </a:r>
            <a:r>
              <a:rPr lang="zh-CN" altLang="en-US" sz="2000" b="1" dirty="0">
                <a:latin typeface="Microsoft YaHei" panose="020B0503020204020204" pitchFamily="34" charset="-122"/>
                <a:ea typeface="Microsoft YaHei" panose="020B0503020204020204" pitchFamily="34" charset="-122"/>
              </a:rPr>
              <a:t>罗马书</a:t>
            </a:r>
            <a:r>
              <a:rPr lang="en-US" altLang="zh-CN" sz="2000" b="1" dirty="0">
                <a:latin typeface="Microsoft YaHei" panose="020B0503020204020204" pitchFamily="34" charset="-122"/>
                <a:ea typeface="Microsoft YaHei" panose="020B0503020204020204" pitchFamily="34" charset="-122"/>
              </a:rPr>
              <a:t>1:20 </a:t>
            </a:r>
            <a:r>
              <a:rPr lang="zh-CN" altLang="en-US" sz="2000" b="1" dirty="0">
                <a:latin typeface="Microsoft YaHei" panose="020B0503020204020204" pitchFamily="34" charset="-122"/>
                <a:ea typeface="Microsoft YaHei" panose="020B0503020204020204" pitchFamily="34" charset="-122"/>
              </a:rPr>
              <a:t>新译本 </a:t>
            </a:r>
            <a:r>
              <a:rPr lang="en-US" altLang="zh-CN" sz="2000" b="1" dirty="0">
                <a:latin typeface="Microsoft YaHei" panose="020B0503020204020204" pitchFamily="34" charset="-122"/>
                <a:ea typeface="Microsoft YaHei" panose="020B0503020204020204" pitchFamily="34" charset="-122"/>
              </a:rPr>
              <a:t>1972</a:t>
            </a:r>
            <a:r>
              <a:rPr lang="zh-CN" altLang="en-US" sz="2000" b="1" dirty="0">
                <a:latin typeface="Microsoft YaHei" panose="020B0503020204020204" pitchFamily="34" charset="-122"/>
                <a:ea typeface="Microsoft YaHei" panose="020B0503020204020204" pitchFamily="34" charset="-122"/>
              </a:rPr>
              <a:t>年</a:t>
            </a:r>
            <a:r>
              <a:rPr lang="en-US" altLang="zh-CN" sz="2000" b="1" dirty="0">
                <a:latin typeface="Microsoft YaHei" panose="020B0503020204020204" pitchFamily="34" charset="-122"/>
                <a:ea typeface="Microsoft YaHei" panose="020B0503020204020204" pitchFamily="34" charset="-122"/>
              </a:rPr>
              <a:t>】</a:t>
            </a:r>
            <a:endParaRPr lang="en-US" sz="2000" b="1" dirty="0">
              <a:latin typeface="Microsoft YaHei" panose="020B0503020204020204" pitchFamily="34" charset="-122"/>
              <a:ea typeface="Microsoft YaHei" panose="020B0503020204020204" pitchFamily="34" charset="-122"/>
            </a:endParaRPr>
          </a:p>
        </p:txBody>
      </p:sp>
      <p:sp>
        <p:nvSpPr>
          <p:cNvPr id="13" name="直线连接符 20">
            <a:extLst>
              <a:ext uri="{FF2B5EF4-FFF2-40B4-BE49-F238E27FC236}">
                <a16:creationId xmlns:a16="http://schemas.microsoft.com/office/drawing/2014/main" id="{1102DCB9-7843-473D-9ADF-98758889ED64}"/>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ACBA4FC9-146D-40ED-B846-9E24EF894A4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EFFD99C0-F8B4-4200-B27B-7A6599A3212F}"/>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99B5B17B-B739-446D-A03D-F40CB4754DF5}"/>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4C0D2424-EC5D-43F8-AF94-32F86E1ED37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3BBF123A-FC4D-4370-98AA-BC5B16D4B04F}"/>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581050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A8350A-65DF-F94E-A8C5-05B41CCB9B1C}"/>
              </a:ext>
            </a:extLst>
          </p:cNvPr>
          <p:cNvPicPr>
            <a:picLocks noChangeAspect="1"/>
          </p:cNvPicPr>
          <p:nvPr/>
        </p:nvPicPr>
        <p:blipFill>
          <a:blip r:embed="rId3"/>
          <a:stretch>
            <a:fillRect/>
          </a:stretch>
        </p:blipFill>
        <p:spPr>
          <a:xfrm>
            <a:off x="218110" y="728883"/>
            <a:ext cx="5050382" cy="32506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FA1F7023-3BCF-B64B-9912-BC4276660646}"/>
              </a:ext>
            </a:extLst>
          </p:cNvPr>
          <p:cNvSpPr txBox="1"/>
          <p:nvPr/>
        </p:nvSpPr>
        <p:spPr>
          <a:xfrm>
            <a:off x="1301144" y="98792"/>
            <a:ext cx="2723823" cy="369332"/>
          </a:xfrm>
          <a:prstGeom prst="rect">
            <a:avLst/>
          </a:prstGeom>
          <a:noFill/>
        </p:spPr>
        <p:txBody>
          <a:bodyPr wrap="none" rtlCol="0">
            <a:spAutoFit/>
          </a:bodyPr>
          <a:lstStyle/>
          <a:p>
            <a:pPr algn="ctr"/>
            <a:r>
              <a:rPr lang="zh-CN" altLang="en-US" b="1" dirty="0">
                <a:latin typeface="Microsoft YaHei" panose="020B0503020204020204" pitchFamily="34" charset="-122"/>
                <a:ea typeface="Microsoft YaHei" panose="020B0503020204020204" pitchFamily="34" charset="-122"/>
              </a:rPr>
              <a:t>少年但以理在巴比伦受训</a:t>
            </a:r>
            <a:endParaRPr lang="en-US" b="1" dirty="0">
              <a:latin typeface="Microsoft YaHei" panose="020B0503020204020204" pitchFamily="34" charset="-122"/>
              <a:ea typeface="Microsoft YaHei" panose="020B0503020204020204" pitchFamily="34" charset="-122"/>
            </a:endParaRPr>
          </a:p>
        </p:txBody>
      </p:sp>
      <p:sp>
        <p:nvSpPr>
          <p:cNvPr id="10" name="TextBox 9">
            <a:extLst>
              <a:ext uri="{FF2B5EF4-FFF2-40B4-BE49-F238E27FC236}">
                <a16:creationId xmlns:a16="http://schemas.microsoft.com/office/drawing/2014/main" id="{61B28EF1-1B8D-3547-B644-0B307ABBAA3D}"/>
              </a:ext>
            </a:extLst>
          </p:cNvPr>
          <p:cNvSpPr txBox="1"/>
          <p:nvPr/>
        </p:nvSpPr>
        <p:spPr>
          <a:xfrm>
            <a:off x="6231332" y="94680"/>
            <a:ext cx="2031325" cy="369332"/>
          </a:xfrm>
          <a:prstGeom prst="rect">
            <a:avLst/>
          </a:prstGeom>
          <a:noFill/>
        </p:spPr>
        <p:txBody>
          <a:bodyPr wrap="none" rtlCol="0">
            <a:spAutoFit/>
          </a:bodyPr>
          <a:lstStyle/>
          <a:p>
            <a:r>
              <a:rPr lang="zh-TW" altLang="en-US" b="1" dirty="0">
                <a:latin typeface="Microsoft YaHei" panose="020B0503020204020204" pitchFamily="34" charset="-122"/>
                <a:ea typeface="Microsoft YaHei" panose="020B0503020204020204" pitchFamily="34" charset="-122"/>
              </a:rPr>
              <a:t>中年服侍巴比伦王</a:t>
            </a:r>
            <a:endParaRPr lang="en-US" b="1" dirty="0">
              <a:latin typeface="Microsoft YaHei" panose="020B0503020204020204" pitchFamily="34" charset="-122"/>
              <a:ea typeface="Microsoft YaHei" panose="020B0503020204020204" pitchFamily="34" charset="-122"/>
            </a:endParaRPr>
          </a:p>
        </p:txBody>
      </p:sp>
      <p:pic>
        <p:nvPicPr>
          <p:cNvPr id="12" name="Picture 11">
            <a:extLst>
              <a:ext uri="{FF2B5EF4-FFF2-40B4-BE49-F238E27FC236}">
                <a16:creationId xmlns:a16="http://schemas.microsoft.com/office/drawing/2014/main" id="{3410CE95-40C1-AF47-93B8-AA3C9912D0AB}"/>
              </a:ext>
            </a:extLst>
          </p:cNvPr>
          <p:cNvPicPr>
            <a:picLocks noChangeAspect="1"/>
          </p:cNvPicPr>
          <p:nvPr/>
        </p:nvPicPr>
        <p:blipFill rotWithShape="1">
          <a:blip r:embed="rId4"/>
          <a:srcRect b="6007"/>
          <a:stretch/>
        </p:blipFill>
        <p:spPr>
          <a:xfrm>
            <a:off x="218110" y="4104805"/>
            <a:ext cx="5050382" cy="25680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18264677-A5B0-CB45-B92B-05AC626D7F1F}"/>
              </a:ext>
            </a:extLst>
          </p:cNvPr>
          <p:cNvSpPr txBox="1"/>
          <p:nvPr/>
        </p:nvSpPr>
        <p:spPr>
          <a:xfrm>
            <a:off x="5533699" y="6303524"/>
            <a:ext cx="1800493" cy="369332"/>
          </a:xfrm>
          <a:prstGeom prst="rect">
            <a:avLst/>
          </a:prstGeom>
          <a:noFill/>
        </p:spPr>
        <p:txBody>
          <a:bodyPr wrap="none" rtlCol="0">
            <a:spAutoFit/>
          </a:bodyPr>
          <a:lstStyle/>
          <a:p>
            <a:r>
              <a:rPr kumimoji="1" lang="zh-TW" altLang="en-US" b="1" dirty="0">
                <a:latin typeface="Microsoft YaHei" panose="020B0503020204020204" pitchFamily="34" charset="-122"/>
                <a:ea typeface="Microsoft YaHei" panose="020B0503020204020204" pitchFamily="34" charset="-122"/>
              </a:rPr>
              <a:t>老年服侍波斯王</a:t>
            </a:r>
            <a:endParaRPr kumimoji="1" lang="zh-CN" altLang="en-US" b="1" dirty="0">
              <a:latin typeface="Microsoft YaHei" panose="020B0503020204020204" pitchFamily="34" charset="-122"/>
              <a:ea typeface="Microsoft YaHei" panose="020B0503020204020204" pitchFamily="34" charset="-122"/>
            </a:endParaRPr>
          </a:p>
        </p:txBody>
      </p:sp>
      <p:sp>
        <p:nvSpPr>
          <p:cNvPr id="5" name="三角形 4">
            <a:extLst>
              <a:ext uri="{FF2B5EF4-FFF2-40B4-BE49-F238E27FC236}">
                <a16:creationId xmlns:a16="http://schemas.microsoft.com/office/drawing/2014/main" id="{38EFDB5F-BBF2-984E-B40F-F67C59AB7797}"/>
              </a:ext>
            </a:extLst>
          </p:cNvPr>
          <p:cNvSpPr/>
          <p:nvPr/>
        </p:nvSpPr>
        <p:spPr>
          <a:xfrm rot="16200000">
            <a:off x="5283563" y="6343175"/>
            <a:ext cx="325878" cy="28092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三角形 12">
            <a:extLst>
              <a:ext uri="{FF2B5EF4-FFF2-40B4-BE49-F238E27FC236}">
                <a16:creationId xmlns:a16="http://schemas.microsoft.com/office/drawing/2014/main" id="{399E633F-47B5-D846-9EEB-B4CF9C987CC5}"/>
              </a:ext>
            </a:extLst>
          </p:cNvPr>
          <p:cNvSpPr/>
          <p:nvPr/>
        </p:nvSpPr>
        <p:spPr>
          <a:xfrm rot="10800000">
            <a:off x="2517328" y="440722"/>
            <a:ext cx="291452" cy="25125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三角形 13">
            <a:extLst>
              <a:ext uri="{FF2B5EF4-FFF2-40B4-BE49-F238E27FC236}">
                <a16:creationId xmlns:a16="http://schemas.microsoft.com/office/drawing/2014/main" id="{DC7D5F65-9991-6E40-A951-9462550E69FD}"/>
              </a:ext>
            </a:extLst>
          </p:cNvPr>
          <p:cNvSpPr/>
          <p:nvPr/>
        </p:nvSpPr>
        <p:spPr>
          <a:xfrm rot="10800000">
            <a:off x="7101268" y="430719"/>
            <a:ext cx="291452" cy="251252"/>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1" name="Picture 8">
            <a:extLst>
              <a:ext uri="{FF2B5EF4-FFF2-40B4-BE49-F238E27FC236}">
                <a16:creationId xmlns:a16="http://schemas.microsoft.com/office/drawing/2014/main" id="{84A87C5C-5FCC-B44F-8570-0E7057C81357}"/>
              </a:ext>
            </a:extLst>
          </p:cNvPr>
          <p:cNvPicPr>
            <a:picLocks noChangeAspect="1"/>
          </p:cNvPicPr>
          <p:nvPr/>
        </p:nvPicPr>
        <p:blipFill>
          <a:blip r:embed="rId5"/>
          <a:stretch>
            <a:fillRect/>
          </a:stretch>
        </p:blipFill>
        <p:spPr>
          <a:xfrm>
            <a:off x="5446502" y="727252"/>
            <a:ext cx="3492223" cy="49149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2513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2BF083AA-2180-294F-8D81-D1A9A78DEFCC}"/>
              </a:ext>
            </a:extLst>
          </p:cNvPr>
          <p:cNvPicPr>
            <a:picLocks noChangeAspect="1"/>
          </p:cNvPicPr>
          <p:nvPr/>
        </p:nvPicPr>
        <p:blipFill>
          <a:blip r:embed="rId3"/>
          <a:stretch>
            <a:fillRect/>
          </a:stretch>
        </p:blipFill>
        <p:spPr>
          <a:xfrm>
            <a:off x="0" y="2671341"/>
            <a:ext cx="9144000" cy="1907719"/>
          </a:xfrm>
          <a:prstGeom prst="rect">
            <a:avLst/>
          </a:prstGeom>
          <a:ln>
            <a:noFill/>
          </a:ln>
          <a:effectLst>
            <a:outerShdw blurRad="292100" dist="139700" dir="2700000" algn="tl" rotWithShape="0">
              <a:srgbClr val="333333">
                <a:alpha val="65000"/>
              </a:srgbClr>
            </a:outerShdw>
          </a:effectLst>
        </p:spPr>
      </p:pic>
      <p:sp>
        <p:nvSpPr>
          <p:cNvPr id="30" name="矩形 29">
            <a:extLst>
              <a:ext uri="{FF2B5EF4-FFF2-40B4-BE49-F238E27FC236}">
                <a16:creationId xmlns:a16="http://schemas.microsoft.com/office/drawing/2014/main" id="{61427555-AC10-1442-B678-B7D99FD38A92}"/>
              </a:ext>
            </a:extLst>
          </p:cNvPr>
          <p:cNvSpPr/>
          <p:nvPr/>
        </p:nvSpPr>
        <p:spPr>
          <a:xfrm>
            <a:off x="1717201" y="2635211"/>
            <a:ext cx="4156060" cy="397260"/>
          </a:xfrm>
          <a:prstGeom prst="rect">
            <a:avLst/>
          </a:prstGeom>
          <a:solidFill>
            <a:srgbClr val="DCDA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highlight>
                <a:srgbClr val="008000"/>
              </a:highlight>
            </a:endParaRPr>
          </a:p>
        </p:txBody>
      </p:sp>
      <p:sp>
        <p:nvSpPr>
          <p:cNvPr id="9" name="TextBox 8">
            <a:extLst>
              <a:ext uri="{FF2B5EF4-FFF2-40B4-BE49-F238E27FC236}">
                <a16:creationId xmlns:a16="http://schemas.microsoft.com/office/drawing/2014/main" id="{B4B06837-8B27-3F4D-9128-F334EEC60199}"/>
              </a:ext>
            </a:extLst>
          </p:cNvPr>
          <p:cNvSpPr txBox="1"/>
          <p:nvPr/>
        </p:nvSpPr>
        <p:spPr>
          <a:xfrm>
            <a:off x="62109" y="5144228"/>
            <a:ext cx="1882247" cy="461665"/>
          </a:xfrm>
          <a:prstGeom prst="rect">
            <a:avLst/>
          </a:prstGeom>
          <a:noFill/>
        </p:spPr>
        <p:txBody>
          <a:bodyPr wrap="none" rtlCol="0">
            <a:spAutoFit/>
          </a:bodyPr>
          <a:lstStyle/>
          <a:p>
            <a:r>
              <a:rPr lang="zh-CN" altLang="en-US" sz="2400" b="1" dirty="0">
                <a:latin typeface="Microsoft YaHei" panose="020B0503020204020204" pitchFamily="34" charset="-122"/>
                <a:ea typeface="Microsoft YaHei" panose="020B0503020204020204" pitchFamily="34" charset="-122"/>
              </a:rPr>
              <a:t>但以理书</a:t>
            </a:r>
            <a:r>
              <a:rPr lang="en-US" altLang="zh-CN" sz="2400" b="1" dirty="0">
                <a:latin typeface="Microsoft YaHei" panose="020B0503020204020204" pitchFamily="34" charset="-122"/>
                <a:ea typeface="Microsoft YaHei" panose="020B0503020204020204" pitchFamily="34" charset="-122"/>
              </a:rPr>
              <a:t>2:4</a:t>
            </a:r>
            <a:endParaRPr lang="en-US" sz="2400" b="1" dirty="0">
              <a:latin typeface="Microsoft YaHei" panose="020B0503020204020204" pitchFamily="34" charset="-122"/>
              <a:ea typeface="Microsoft YaHei" panose="020B0503020204020204" pitchFamily="34" charset="-122"/>
            </a:endParaRPr>
          </a:p>
        </p:txBody>
      </p:sp>
      <p:cxnSp>
        <p:nvCxnSpPr>
          <p:cNvPr id="11" name="Straight Arrow Connector 10">
            <a:extLst>
              <a:ext uri="{FF2B5EF4-FFF2-40B4-BE49-F238E27FC236}">
                <a16:creationId xmlns:a16="http://schemas.microsoft.com/office/drawing/2014/main" id="{8A9269F2-42FD-664D-AB68-FBD1C28E7EE7}"/>
              </a:ext>
            </a:extLst>
          </p:cNvPr>
          <p:cNvCxnSpPr>
            <a:cxnSpLocks/>
          </p:cNvCxnSpPr>
          <p:nvPr/>
        </p:nvCxnSpPr>
        <p:spPr>
          <a:xfrm>
            <a:off x="1003233" y="3837482"/>
            <a:ext cx="0" cy="125689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B3F1AFF-AF69-414B-94D3-6901B28A9043}"/>
              </a:ext>
            </a:extLst>
          </p:cNvPr>
          <p:cNvSpPr txBox="1"/>
          <p:nvPr/>
        </p:nvSpPr>
        <p:spPr>
          <a:xfrm>
            <a:off x="4292194" y="5140750"/>
            <a:ext cx="2071401" cy="461665"/>
          </a:xfrm>
          <a:prstGeom prst="rect">
            <a:avLst/>
          </a:prstGeom>
          <a:noFill/>
        </p:spPr>
        <p:txBody>
          <a:bodyPr wrap="none" rtlCol="0">
            <a:spAutoFit/>
          </a:bodyPr>
          <a:lstStyle/>
          <a:p>
            <a:r>
              <a:rPr lang="zh-CN" altLang="en-US" sz="2400" b="1" dirty="0">
                <a:latin typeface="Microsoft YaHei" panose="020B0503020204020204" pitchFamily="34" charset="-122"/>
                <a:ea typeface="Microsoft YaHei" panose="020B0503020204020204" pitchFamily="34" charset="-122"/>
              </a:rPr>
              <a:t>但以理书</a:t>
            </a:r>
            <a:r>
              <a:rPr lang="en-US" altLang="zh-CN" sz="2400" b="1" dirty="0">
                <a:latin typeface="Microsoft YaHei" panose="020B0503020204020204" pitchFamily="34" charset="-122"/>
                <a:ea typeface="Microsoft YaHei" panose="020B0503020204020204" pitchFamily="34" charset="-122"/>
              </a:rPr>
              <a:t>7:28</a:t>
            </a:r>
            <a:endParaRPr lang="en-US" sz="2400" b="1" dirty="0">
              <a:latin typeface="Microsoft YaHei" panose="020B0503020204020204" pitchFamily="34" charset="-122"/>
              <a:ea typeface="Microsoft YaHei" panose="020B0503020204020204" pitchFamily="34" charset="-122"/>
            </a:endParaRPr>
          </a:p>
        </p:txBody>
      </p:sp>
      <p:sp>
        <p:nvSpPr>
          <p:cNvPr id="18" name="文本框 2">
            <a:extLst>
              <a:ext uri="{FF2B5EF4-FFF2-40B4-BE49-F238E27FC236}">
                <a16:creationId xmlns:a16="http://schemas.microsoft.com/office/drawing/2014/main" id="{2280E835-84F8-B44A-9A3F-9F822C151999}"/>
              </a:ext>
            </a:extLst>
          </p:cNvPr>
          <p:cNvSpPr txBox="1"/>
          <p:nvPr/>
        </p:nvSpPr>
        <p:spPr>
          <a:xfrm>
            <a:off x="0" y="421045"/>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但以理书的</a:t>
            </a:r>
            <a:r>
              <a:rPr lang="zh-CN" altLang="en-US"/>
              <a:t>语言特色</a:t>
            </a:r>
            <a:endParaRPr lang="en-US" altLang="zh-CN" dirty="0"/>
          </a:p>
        </p:txBody>
      </p:sp>
      <p:sp>
        <p:nvSpPr>
          <p:cNvPr id="21" name="TextBox 20">
            <a:extLst>
              <a:ext uri="{FF2B5EF4-FFF2-40B4-BE49-F238E27FC236}">
                <a16:creationId xmlns:a16="http://schemas.microsoft.com/office/drawing/2014/main" id="{18A30896-D583-FF4F-998E-66C743837E74}"/>
              </a:ext>
            </a:extLst>
          </p:cNvPr>
          <p:cNvSpPr txBox="1"/>
          <p:nvPr/>
        </p:nvSpPr>
        <p:spPr>
          <a:xfrm>
            <a:off x="5955323" y="2604170"/>
            <a:ext cx="2724811" cy="461665"/>
          </a:xfrm>
          <a:prstGeom prst="rect">
            <a:avLst/>
          </a:prstGeom>
          <a:noFill/>
        </p:spPr>
        <p:txBody>
          <a:bodyPr wrap="square" rtlCol="0">
            <a:spAutoFit/>
          </a:bodyPr>
          <a:lstStyle/>
          <a:p>
            <a:pPr algn="ctr"/>
            <a:r>
              <a:rPr lang="zh-CN" altLang="en-US" sz="2400" b="1" dirty="0">
                <a:latin typeface="Microsoft YaHei" panose="020B0503020204020204" pitchFamily="34" charset="-122"/>
                <a:ea typeface="Microsoft YaHei" panose="020B0503020204020204" pitchFamily="34" charset="-122"/>
              </a:rPr>
              <a:t>希伯来文</a:t>
            </a:r>
            <a:endParaRPr lang="en-US" sz="2400" b="1" dirty="0">
              <a:latin typeface="Microsoft YaHei" panose="020B0503020204020204" pitchFamily="34" charset="-122"/>
              <a:ea typeface="Microsoft YaHei" panose="020B0503020204020204" pitchFamily="34" charset="-122"/>
            </a:endParaRPr>
          </a:p>
        </p:txBody>
      </p:sp>
      <p:cxnSp>
        <p:nvCxnSpPr>
          <p:cNvPr id="26" name="Straight Arrow Connector 10">
            <a:extLst>
              <a:ext uri="{FF2B5EF4-FFF2-40B4-BE49-F238E27FC236}">
                <a16:creationId xmlns:a16="http://schemas.microsoft.com/office/drawing/2014/main" id="{979CEA0C-3DA7-3A46-879E-EA9708995E82}"/>
              </a:ext>
            </a:extLst>
          </p:cNvPr>
          <p:cNvCxnSpPr>
            <a:cxnSpLocks/>
          </p:cNvCxnSpPr>
          <p:nvPr/>
        </p:nvCxnSpPr>
        <p:spPr>
          <a:xfrm>
            <a:off x="5327895" y="3597639"/>
            <a:ext cx="0" cy="149673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0">
            <a:extLst>
              <a:ext uri="{FF2B5EF4-FFF2-40B4-BE49-F238E27FC236}">
                <a16:creationId xmlns:a16="http://schemas.microsoft.com/office/drawing/2014/main" id="{4214EFFE-7D80-CA4B-9293-0D1345B4772D}"/>
              </a:ext>
            </a:extLst>
          </p:cNvPr>
          <p:cNvSpPr txBox="1"/>
          <p:nvPr/>
        </p:nvSpPr>
        <p:spPr>
          <a:xfrm>
            <a:off x="301430" y="2604170"/>
            <a:ext cx="1415772" cy="461665"/>
          </a:xfrm>
          <a:prstGeom prst="rect">
            <a:avLst/>
          </a:prstGeom>
          <a:noFill/>
        </p:spPr>
        <p:txBody>
          <a:bodyPr wrap="none" rtlCol="0">
            <a:spAutoFit/>
          </a:bodyPr>
          <a:lstStyle/>
          <a:p>
            <a:r>
              <a:rPr lang="zh-CN" altLang="en-US" sz="2400" b="1" dirty="0">
                <a:latin typeface="Microsoft YaHei" panose="020B0503020204020204" pitchFamily="34" charset="-122"/>
                <a:ea typeface="Microsoft YaHei" panose="020B0503020204020204" pitchFamily="34" charset="-122"/>
              </a:rPr>
              <a:t>希伯来文</a:t>
            </a:r>
            <a:endParaRPr lang="en-US" sz="2400" b="1" dirty="0">
              <a:latin typeface="Microsoft YaHei" panose="020B0503020204020204" pitchFamily="34" charset="-122"/>
              <a:ea typeface="Microsoft YaHei" panose="020B0503020204020204" pitchFamily="34" charset="-122"/>
            </a:endParaRPr>
          </a:p>
        </p:txBody>
      </p:sp>
      <p:sp>
        <p:nvSpPr>
          <p:cNvPr id="29" name="TextBox 20">
            <a:extLst>
              <a:ext uri="{FF2B5EF4-FFF2-40B4-BE49-F238E27FC236}">
                <a16:creationId xmlns:a16="http://schemas.microsoft.com/office/drawing/2014/main" id="{6648CBB4-22A7-F74E-B271-5676045E7483}"/>
              </a:ext>
            </a:extLst>
          </p:cNvPr>
          <p:cNvSpPr txBox="1"/>
          <p:nvPr/>
        </p:nvSpPr>
        <p:spPr>
          <a:xfrm>
            <a:off x="3059044" y="2635211"/>
            <a:ext cx="1107996" cy="461665"/>
          </a:xfrm>
          <a:prstGeom prst="rect">
            <a:avLst/>
          </a:prstGeom>
          <a:noFill/>
        </p:spPr>
        <p:txBody>
          <a:bodyPr wrap="none" rtlCol="0">
            <a:spAutoFit/>
          </a:bodyPr>
          <a:lstStyle/>
          <a:p>
            <a:r>
              <a:rPr lang="zh-CN" altLang="en-US" sz="2400" b="1" dirty="0">
                <a:latin typeface="Microsoft YaHei" panose="020B0503020204020204" pitchFamily="34" charset="-122"/>
                <a:ea typeface="Microsoft YaHei" panose="020B0503020204020204" pitchFamily="34" charset="-122"/>
              </a:rPr>
              <a:t>亚兰文</a:t>
            </a:r>
            <a:endParaRPr lang="en-US" sz="24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506809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CA7A34E5-F992-5649-93D5-BC48138FD929}"/>
              </a:ext>
            </a:extLst>
          </p:cNvPr>
          <p:cNvSpPr txBox="1"/>
          <p:nvPr/>
        </p:nvSpPr>
        <p:spPr>
          <a:xfrm>
            <a:off x="0" y="421045"/>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但以理书和以斯拉记的</a:t>
            </a:r>
            <a:r>
              <a:rPr lang="zh-CN" altLang="en-US"/>
              <a:t>语言特色</a:t>
            </a:r>
            <a:endParaRPr lang="en-US" altLang="zh-CN" dirty="0"/>
          </a:p>
        </p:txBody>
      </p:sp>
      <p:sp>
        <p:nvSpPr>
          <p:cNvPr id="14" name="文本框 13">
            <a:extLst>
              <a:ext uri="{FF2B5EF4-FFF2-40B4-BE49-F238E27FC236}">
                <a16:creationId xmlns:a16="http://schemas.microsoft.com/office/drawing/2014/main" id="{8781380E-4208-514A-9551-407AD38EBA98}"/>
              </a:ext>
            </a:extLst>
          </p:cNvPr>
          <p:cNvSpPr txBox="1"/>
          <p:nvPr/>
        </p:nvSpPr>
        <p:spPr>
          <a:xfrm>
            <a:off x="0" y="5030521"/>
            <a:ext cx="4509629" cy="461665"/>
          </a:xfrm>
          <a:prstGeom prst="rect">
            <a:avLst/>
          </a:prstGeom>
          <a:noFill/>
        </p:spPr>
        <p:txBody>
          <a:bodyPr wrap="square" rtlCol="0">
            <a:spAutoFit/>
          </a:bodyPr>
          <a:lstStyle/>
          <a:p>
            <a:pPr algn="ctr"/>
            <a:r>
              <a:rPr kumimoji="1" lang="zh-CN" altLang="en-US" sz="2400" b="1" dirty="0">
                <a:latin typeface="Microsoft YaHei" panose="020B0503020204020204" pitchFamily="34" charset="-122"/>
                <a:ea typeface="Microsoft YaHei" panose="020B0503020204020204" pitchFamily="34" charset="-122"/>
              </a:rPr>
              <a:t>亚兰文</a:t>
            </a:r>
            <a:endParaRPr kumimoji="1" lang="en-US" altLang="zh-CN" sz="2400" b="1" dirty="0">
              <a:latin typeface="Microsoft YaHei" panose="020B0503020204020204" pitchFamily="34" charset="-122"/>
              <a:ea typeface="Microsoft YaHei" panose="020B0503020204020204" pitchFamily="34" charset="-122"/>
            </a:endParaRPr>
          </a:p>
        </p:txBody>
      </p:sp>
      <p:sp>
        <p:nvSpPr>
          <p:cNvPr id="15" name="文本框 14">
            <a:extLst>
              <a:ext uri="{FF2B5EF4-FFF2-40B4-BE49-F238E27FC236}">
                <a16:creationId xmlns:a16="http://schemas.microsoft.com/office/drawing/2014/main" id="{C677DC61-90E9-9144-AF2D-9C954273E2FF}"/>
              </a:ext>
            </a:extLst>
          </p:cNvPr>
          <p:cNvSpPr txBox="1"/>
          <p:nvPr/>
        </p:nvSpPr>
        <p:spPr>
          <a:xfrm>
            <a:off x="4621481" y="5029198"/>
            <a:ext cx="4522519" cy="461665"/>
          </a:xfrm>
          <a:prstGeom prst="rect">
            <a:avLst/>
          </a:prstGeom>
          <a:noFill/>
        </p:spPr>
        <p:txBody>
          <a:bodyPr wrap="square" rtlCol="0">
            <a:spAutoFit/>
          </a:bodyPr>
          <a:lstStyle/>
          <a:p>
            <a:pPr algn="ctr"/>
            <a:r>
              <a:rPr kumimoji="1" lang="zh-CN" altLang="en-US" sz="2400" b="1" dirty="0">
                <a:latin typeface="Microsoft YaHei" panose="020B0503020204020204" pitchFamily="34" charset="-122"/>
                <a:ea typeface="Microsoft YaHei" panose="020B0503020204020204" pitchFamily="34" charset="-122"/>
              </a:rPr>
              <a:t>希伯来文</a:t>
            </a:r>
            <a:endParaRPr kumimoji="1" lang="en-US" altLang="zh-CN" sz="2400" b="1" dirty="0">
              <a:latin typeface="Microsoft YaHei" panose="020B0503020204020204" pitchFamily="34" charset="-122"/>
              <a:ea typeface="Microsoft YaHei" panose="020B0503020204020204" pitchFamily="34" charset="-122"/>
            </a:endParaRPr>
          </a:p>
        </p:txBody>
      </p:sp>
      <p:grpSp>
        <p:nvGrpSpPr>
          <p:cNvPr id="20" name="组合 19">
            <a:extLst>
              <a:ext uri="{FF2B5EF4-FFF2-40B4-BE49-F238E27FC236}">
                <a16:creationId xmlns:a16="http://schemas.microsoft.com/office/drawing/2014/main" id="{1F1BC510-D8AF-8E44-9C7D-0EFDF4647CD6}"/>
              </a:ext>
            </a:extLst>
          </p:cNvPr>
          <p:cNvGrpSpPr/>
          <p:nvPr/>
        </p:nvGrpSpPr>
        <p:grpSpPr>
          <a:xfrm>
            <a:off x="0" y="2002419"/>
            <a:ext cx="9144000" cy="2907333"/>
            <a:chOff x="0" y="2419109"/>
            <a:chExt cx="8168553" cy="2597190"/>
          </a:xfrm>
        </p:grpSpPr>
        <p:pic>
          <p:nvPicPr>
            <p:cNvPr id="4" name="Picture 3">
              <a:extLst>
                <a:ext uri="{FF2B5EF4-FFF2-40B4-BE49-F238E27FC236}">
                  <a16:creationId xmlns:a16="http://schemas.microsoft.com/office/drawing/2014/main" id="{4F898F45-2E96-1E42-8DB4-4D2039AD367D}"/>
                </a:ext>
              </a:extLst>
            </p:cNvPr>
            <p:cNvPicPr>
              <a:picLocks noChangeAspect="1"/>
            </p:cNvPicPr>
            <p:nvPr/>
          </p:nvPicPr>
          <p:blipFill>
            <a:blip r:embed="rId3"/>
            <a:stretch>
              <a:fillRect/>
            </a:stretch>
          </p:blipFill>
          <p:spPr>
            <a:xfrm>
              <a:off x="4128479" y="2419109"/>
              <a:ext cx="4040074" cy="25971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a:extLst>
                <a:ext uri="{FF2B5EF4-FFF2-40B4-BE49-F238E27FC236}">
                  <a16:creationId xmlns:a16="http://schemas.microsoft.com/office/drawing/2014/main" id="{AD456F0E-B4EF-EB4B-BB0F-B58011B23631}"/>
                </a:ext>
              </a:extLst>
            </p:cNvPr>
            <p:cNvPicPr>
              <a:picLocks noChangeAspect="1"/>
            </p:cNvPicPr>
            <p:nvPr/>
          </p:nvPicPr>
          <p:blipFill>
            <a:blip r:embed="rId4"/>
            <a:stretch>
              <a:fillRect/>
            </a:stretch>
          </p:blipFill>
          <p:spPr>
            <a:xfrm>
              <a:off x="0" y="2419109"/>
              <a:ext cx="4028559" cy="25971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880180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CA7A34E5-F992-5649-93D5-BC48138FD929}"/>
              </a:ext>
            </a:extLst>
          </p:cNvPr>
          <p:cNvSpPr txBox="1"/>
          <p:nvPr/>
        </p:nvSpPr>
        <p:spPr>
          <a:xfrm>
            <a:off x="0" y="421045"/>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但以理和以斯拉的生活背景</a:t>
            </a:r>
            <a:endParaRPr lang="en-US" altLang="zh-CN" dirty="0"/>
          </a:p>
        </p:txBody>
      </p:sp>
      <p:pic>
        <p:nvPicPr>
          <p:cNvPr id="8" name="图片 7">
            <a:extLst>
              <a:ext uri="{FF2B5EF4-FFF2-40B4-BE49-F238E27FC236}">
                <a16:creationId xmlns:a16="http://schemas.microsoft.com/office/drawing/2014/main" id="{76F35049-4BAD-C64E-83D7-967C42D547A3}"/>
              </a:ext>
            </a:extLst>
          </p:cNvPr>
          <p:cNvPicPr>
            <a:picLocks noChangeAspect="1"/>
          </p:cNvPicPr>
          <p:nvPr/>
        </p:nvPicPr>
        <p:blipFill>
          <a:blip r:embed="rId3"/>
          <a:stretch>
            <a:fillRect/>
          </a:stretch>
        </p:blipFill>
        <p:spPr>
          <a:xfrm>
            <a:off x="0" y="1442457"/>
            <a:ext cx="3946967" cy="48863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576F1CE8-344B-2047-BA8B-D0E77166265F}"/>
              </a:ext>
            </a:extLst>
          </p:cNvPr>
          <p:cNvSpPr txBox="1"/>
          <p:nvPr/>
        </p:nvSpPr>
        <p:spPr>
          <a:xfrm>
            <a:off x="4064000" y="5035728"/>
            <a:ext cx="5080000" cy="523220"/>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rPr>
              <a:t>以斯拉接受波斯王的谕旨</a:t>
            </a:r>
            <a:endParaRPr lang="en-US" sz="2800" b="1" dirty="0">
              <a:latin typeface="Microsoft YaHei" panose="020B0503020204020204" pitchFamily="34" charset="-122"/>
              <a:ea typeface="Microsoft YaHei" panose="020B0503020204020204" pitchFamily="34" charset="-122"/>
            </a:endParaRPr>
          </a:p>
        </p:txBody>
      </p:sp>
      <p:pic>
        <p:nvPicPr>
          <p:cNvPr id="5" name="图片 4" descr="一群人站在一起合影的黑白照&#10;&#10;中度可信度描述已自动生成">
            <a:extLst>
              <a:ext uri="{FF2B5EF4-FFF2-40B4-BE49-F238E27FC236}">
                <a16:creationId xmlns:a16="http://schemas.microsoft.com/office/drawing/2014/main" id="{A0174DE3-FE53-BA4B-BA29-0749C3D5DC0F}"/>
              </a:ext>
            </a:extLst>
          </p:cNvPr>
          <p:cNvPicPr>
            <a:picLocks noChangeAspect="1"/>
          </p:cNvPicPr>
          <p:nvPr/>
        </p:nvPicPr>
        <p:blipFill>
          <a:blip r:embed="rId4"/>
          <a:stretch>
            <a:fillRect/>
          </a:stretch>
        </p:blipFill>
        <p:spPr>
          <a:xfrm>
            <a:off x="4076700" y="1442457"/>
            <a:ext cx="5067300" cy="3479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3">
            <a:extLst>
              <a:ext uri="{FF2B5EF4-FFF2-40B4-BE49-F238E27FC236}">
                <a16:creationId xmlns:a16="http://schemas.microsoft.com/office/drawing/2014/main" id="{D9B07987-3192-5F47-B419-9E24014DBF34}"/>
              </a:ext>
            </a:extLst>
          </p:cNvPr>
          <p:cNvSpPr txBox="1"/>
          <p:nvPr/>
        </p:nvSpPr>
        <p:spPr>
          <a:xfrm>
            <a:off x="0" y="6334780"/>
            <a:ext cx="3946967" cy="523220"/>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rPr>
              <a:t>但以理解梦</a:t>
            </a:r>
            <a:endParaRPr lang="en-US" sz="2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178084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505978D-4CE3-8847-93C7-DBB1B26F9B01}"/>
              </a:ext>
            </a:extLst>
          </p:cNvPr>
          <p:cNvSpPr txBox="1"/>
          <p:nvPr/>
        </p:nvSpPr>
        <p:spPr>
          <a:xfrm>
            <a:off x="4061046" y="5194337"/>
            <a:ext cx="4604875" cy="954107"/>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rPr>
              <a:t>便西拉智训抄本</a:t>
            </a:r>
            <a:endParaRPr lang="en-US" altLang="zh-CN" sz="2800" b="1" dirty="0">
              <a:latin typeface="Microsoft YaHei" panose="020B0503020204020204" pitchFamily="34" charset="-122"/>
              <a:ea typeface="Microsoft YaHei" panose="020B0503020204020204" pitchFamily="34" charset="-122"/>
            </a:endParaRPr>
          </a:p>
          <a:p>
            <a:pPr algn="ctr"/>
            <a:r>
              <a:rPr lang="zh-CN" altLang="en-US" sz="2800" b="1" dirty="0">
                <a:latin typeface="Microsoft YaHei" panose="020B0503020204020204" pitchFamily="34" charset="-122"/>
                <a:ea typeface="Microsoft YaHei" panose="020B0503020204020204" pitchFamily="34" charset="-122"/>
              </a:rPr>
              <a:t>（原书写于</a:t>
            </a:r>
            <a:r>
              <a:rPr lang="en-US" sz="2800" b="1" dirty="0">
                <a:latin typeface="Microsoft YaHei" panose="020B0503020204020204" pitchFamily="34" charset="-122"/>
                <a:ea typeface="Microsoft YaHei" panose="020B0503020204020204" pitchFamily="34" charset="-122"/>
              </a:rPr>
              <a:t>公元前</a:t>
            </a:r>
            <a:r>
              <a:rPr lang="en-US" altLang="zh-CN" sz="2800" b="1" dirty="0">
                <a:latin typeface="Microsoft YaHei" panose="020B0503020204020204" pitchFamily="34" charset="-122"/>
                <a:ea typeface="Microsoft YaHei" panose="020B0503020204020204" pitchFamily="34" charset="-122"/>
              </a:rPr>
              <a:t>2</a:t>
            </a:r>
            <a:r>
              <a:rPr lang="zh-CN" altLang="en-US" sz="2800" b="1" dirty="0">
                <a:latin typeface="Microsoft YaHei" panose="020B0503020204020204" pitchFamily="34" charset="-122"/>
                <a:ea typeface="Microsoft YaHei" panose="020B0503020204020204" pitchFamily="34" charset="-122"/>
              </a:rPr>
              <a:t>世纪）</a:t>
            </a:r>
            <a:endParaRPr lang="en-US" sz="2800" b="1" dirty="0">
              <a:latin typeface="Microsoft YaHei" panose="020B0503020204020204" pitchFamily="34" charset="-122"/>
              <a:ea typeface="Microsoft YaHei" panose="020B0503020204020204" pitchFamily="34" charset="-122"/>
            </a:endParaRPr>
          </a:p>
        </p:txBody>
      </p:sp>
      <p:pic>
        <p:nvPicPr>
          <p:cNvPr id="9" name="Picture 8">
            <a:extLst>
              <a:ext uri="{FF2B5EF4-FFF2-40B4-BE49-F238E27FC236}">
                <a16:creationId xmlns:a16="http://schemas.microsoft.com/office/drawing/2014/main" id="{19901B93-BA33-1248-83B9-191700B12858}"/>
              </a:ext>
            </a:extLst>
          </p:cNvPr>
          <p:cNvPicPr>
            <a:picLocks noChangeAspect="1"/>
          </p:cNvPicPr>
          <p:nvPr/>
        </p:nvPicPr>
        <p:blipFill>
          <a:blip r:embed="rId3"/>
          <a:stretch>
            <a:fillRect/>
          </a:stretch>
        </p:blipFill>
        <p:spPr>
          <a:xfrm>
            <a:off x="4061046" y="1366635"/>
            <a:ext cx="4516958" cy="38213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11074976-1C9E-CC44-8915-E5A631BE8700}"/>
              </a:ext>
            </a:extLst>
          </p:cNvPr>
          <p:cNvPicPr>
            <a:picLocks noChangeAspect="1"/>
          </p:cNvPicPr>
          <p:nvPr/>
        </p:nvPicPr>
        <p:blipFill>
          <a:blip r:embed="rId4"/>
          <a:stretch>
            <a:fillRect/>
          </a:stretch>
        </p:blipFill>
        <p:spPr>
          <a:xfrm>
            <a:off x="501525" y="1391506"/>
            <a:ext cx="2763276" cy="38022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B30E6187-4417-3D4B-88FA-99BB97EDA8C2}"/>
              </a:ext>
            </a:extLst>
          </p:cNvPr>
          <p:cNvSpPr txBox="1"/>
          <p:nvPr/>
        </p:nvSpPr>
        <p:spPr>
          <a:xfrm>
            <a:off x="478079" y="5194337"/>
            <a:ext cx="2786722" cy="1384995"/>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rPr>
              <a:t>以斯拉记抄本 </a:t>
            </a:r>
            <a:endParaRPr lang="en-US" altLang="zh-CN" sz="2800" b="1" dirty="0">
              <a:latin typeface="Microsoft YaHei" panose="020B0503020204020204" pitchFamily="34" charset="-122"/>
              <a:ea typeface="Microsoft YaHei" panose="020B0503020204020204" pitchFamily="34" charset="-122"/>
            </a:endParaRPr>
          </a:p>
          <a:p>
            <a:pPr algn="ctr"/>
            <a:r>
              <a:rPr lang="zh-CN" altLang="en-US" sz="2800" b="1" dirty="0">
                <a:latin typeface="Microsoft YaHei" panose="020B0503020204020204" pitchFamily="34" charset="-122"/>
                <a:ea typeface="Microsoft YaHei" panose="020B0503020204020204" pitchFamily="34" charset="-122"/>
              </a:rPr>
              <a:t>（原书写于公元前第</a:t>
            </a:r>
            <a:r>
              <a:rPr lang="en-US" altLang="zh-CN" sz="2800" b="1" dirty="0">
                <a:latin typeface="Microsoft YaHei" panose="020B0503020204020204" pitchFamily="34" charset="-122"/>
                <a:ea typeface="Microsoft YaHei" panose="020B0503020204020204" pitchFamily="34" charset="-122"/>
              </a:rPr>
              <a:t>5</a:t>
            </a:r>
            <a:r>
              <a:rPr lang="zh-CN" altLang="en-US" sz="2800" b="1" dirty="0">
                <a:latin typeface="Microsoft YaHei" panose="020B0503020204020204" pitchFamily="34" charset="-122"/>
                <a:ea typeface="Microsoft YaHei" panose="020B0503020204020204" pitchFamily="34" charset="-122"/>
              </a:rPr>
              <a:t>世纪）</a:t>
            </a:r>
            <a:endParaRPr lang="en-US" altLang="zh-CN" sz="2800" b="1" dirty="0">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6C1F8B71-9F34-3544-AE4B-1CE8E973CCA0}"/>
              </a:ext>
            </a:extLst>
          </p:cNvPr>
          <p:cNvSpPr txBox="1"/>
          <p:nvPr/>
        </p:nvSpPr>
        <p:spPr>
          <a:xfrm>
            <a:off x="0" y="421045"/>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不同时代的</a:t>
            </a:r>
            <a:r>
              <a:rPr lang="zh-CN" altLang="en-US"/>
              <a:t>希伯来文风格</a:t>
            </a:r>
            <a:endParaRPr lang="en-US" altLang="zh-CN" dirty="0"/>
          </a:p>
        </p:txBody>
      </p:sp>
    </p:spTree>
    <p:extLst>
      <p:ext uri="{BB962C8B-B14F-4D97-AF65-F5344CB8AC3E}">
        <p14:creationId xmlns:p14="http://schemas.microsoft.com/office/powerpoint/2010/main" val="33780129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F33102-37A5-C445-BCD6-CF754C81F616}"/>
              </a:ext>
            </a:extLst>
          </p:cNvPr>
          <p:cNvPicPr>
            <a:picLocks noChangeAspect="1"/>
          </p:cNvPicPr>
          <p:nvPr/>
        </p:nvPicPr>
        <p:blipFill>
          <a:blip r:embed="rId3"/>
          <a:stretch>
            <a:fillRect/>
          </a:stretch>
        </p:blipFill>
        <p:spPr>
          <a:xfrm>
            <a:off x="705661" y="1591593"/>
            <a:ext cx="3214429" cy="40220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56767818-0C4C-0544-AD03-D1FD89873F39}"/>
              </a:ext>
            </a:extLst>
          </p:cNvPr>
          <p:cNvSpPr txBox="1"/>
          <p:nvPr/>
        </p:nvSpPr>
        <p:spPr>
          <a:xfrm>
            <a:off x="289001" y="5739325"/>
            <a:ext cx="4047748" cy="954107"/>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rPr>
              <a:t>象岛古卷</a:t>
            </a:r>
            <a:endParaRPr lang="en-US" altLang="zh-CN" sz="2800" b="1" dirty="0">
              <a:latin typeface="Microsoft YaHei" panose="020B0503020204020204" pitchFamily="34" charset="-122"/>
              <a:ea typeface="Microsoft YaHei" panose="020B0503020204020204" pitchFamily="34" charset="-122"/>
            </a:endParaRPr>
          </a:p>
          <a:p>
            <a:pPr algn="ctr"/>
            <a:r>
              <a:rPr lang="zh-CN" altLang="en-US" sz="2800" b="1" dirty="0">
                <a:latin typeface="Microsoft YaHei" panose="020B0503020204020204" pitchFamily="34" charset="-122"/>
                <a:ea typeface="Microsoft YaHei" panose="020B0503020204020204" pitchFamily="34" charset="-122"/>
              </a:rPr>
              <a:t>公元前</a:t>
            </a:r>
            <a:r>
              <a:rPr lang="en-US" altLang="zh-CN" sz="2800" b="1" dirty="0">
                <a:latin typeface="Microsoft YaHei" panose="020B0503020204020204" pitchFamily="34" charset="-122"/>
                <a:ea typeface="Microsoft YaHei" panose="020B0503020204020204" pitchFamily="34" charset="-122"/>
              </a:rPr>
              <a:t>427</a:t>
            </a:r>
            <a:r>
              <a:rPr lang="zh-CN" altLang="en-US" sz="2800" b="1" dirty="0">
                <a:latin typeface="Microsoft YaHei" panose="020B0503020204020204" pitchFamily="34" charset="-122"/>
                <a:ea typeface="Microsoft YaHei" panose="020B0503020204020204" pitchFamily="34" charset="-122"/>
              </a:rPr>
              <a:t>年的亚兰文</a:t>
            </a:r>
            <a:endParaRPr lang="en-US" sz="2800" b="1" dirty="0">
              <a:latin typeface="Microsoft YaHei" panose="020B0503020204020204" pitchFamily="34" charset="-122"/>
              <a:ea typeface="Microsoft YaHei" panose="020B0503020204020204" pitchFamily="34" charset="-122"/>
            </a:endParaRPr>
          </a:p>
        </p:txBody>
      </p:sp>
      <p:sp>
        <p:nvSpPr>
          <p:cNvPr id="9" name="AutoShape 2" descr="https://i.imgur.com/UYGN0xB_d.webp?maxwidth=760&amp;fidelity=grand">
            <a:extLst>
              <a:ext uri="{FF2B5EF4-FFF2-40B4-BE49-F238E27FC236}">
                <a16:creationId xmlns:a16="http://schemas.microsoft.com/office/drawing/2014/main" id="{59ACD7F9-70BD-DF44-A6B1-3E3F12BFE829}"/>
              </a:ext>
            </a:extLst>
          </p:cNvPr>
          <p:cNvSpPr>
            <a:spLocks noChangeAspect="1" noChangeArrowheads="1"/>
          </p:cNvSpPr>
          <p:nvPr/>
        </p:nvSpPr>
        <p:spPr bwMode="auto">
          <a:xfrm>
            <a:off x="4419600" y="345022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https://i.imgur.com/UYGN0xB_d.webp?maxwidth=760&amp;fidelity=grand">
            <a:extLst>
              <a:ext uri="{FF2B5EF4-FFF2-40B4-BE49-F238E27FC236}">
                <a16:creationId xmlns:a16="http://schemas.microsoft.com/office/drawing/2014/main" id="{20930905-494B-0146-BF6B-BACDAFCB25CA}"/>
              </a:ext>
            </a:extLst>
          </p:cNvPr>
          <p:cNvSpPr>
            <a:spLocks noChangeAspect="1" noChangeArrowheads="1"/>
          </p:cNvSpPr>
          <p:nvPr/>
        </p:nvSpPr>
        <p:spPr bwMode="auto">
          <a:xfrm>
            <a:off x="4572000" y="360262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C1D51B3A-A429-174F-81B8-EEA2B9F3A8E8}"/>
              </a:ext>
            </a:extLst>
          </p:cNvPr>
          <p:cNvPicPr>
            <a:picLocks noChangeAspect="1"/>
          </p:cNvPicPr>
          <p:nvPr/>
        </p:nvPicPr>
        <p:blipFill>
          <a:blip r:embed="rId4"/>
          <a:stretch>
            <a:fillRect/>
          </a:stretch>
        </p:blipFill>
        <p:spPr>
          <a:xfrm>
            <a:off x="4572000" y="1591593"/>
            <a:ext cx="3961656" cy="297124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Box 12">
            <a:extLst>
              <a:ext uri="{FF2B5EF4-FFF2-40B4-BE49-F238E27FC236}">
                <a16:creationId xmlns:a16="http://schemas.microsoft.com/office/drawing/2014/main" id="{FA9543B4-1174-0B4B-870C-CB38E2DA0563}"/>
              </a:ext>
            </a:extLst>
          </p:cNvPr>
          <p:cNvSpPr txBox="1"/>
          <p:nvPr/>
        </p:nvSpPr>
        <p:spPr>
          <a:xfrm>
            <a:off x="4343400" y="4717368"/>
            <a:ext cx="4418855" cy="1384995"/>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rPr>
              <a:t>西门</a:t>
            </a:r>
            <a:r>
              <a:rPr lang="en-US" altLang="zh-CN" sz="2800" b="1" dirty="0">
                <a:latin typeface="Microsoft YaHei" panose="020B0503020204020204" pitchFamily="34" charset="-122"/>
                <a:ea typeface="Microsoft YaHei" panose="020B0503020204020204" pitchFamily="34" charset="-122"/>
              </a:rPr>
              <a:t>·</a:t>
            </a:r>
            <a:r>
              <a:rPr lang="zh-CN" altLang="en-US" sz="2800" b="1" dirty="0">
                <a:latin typeface="Microsoft YaHei" panose="020B0503020204020204" pitchFamily="34" charset="-122"/>
                <a:ea typeface="Microsoft YaHei" panose="020B0503020204020204" pitchFamily="34" charset="-122"/>
              </a:rPr>
              <a:t>巴尔</a:t>
            </a:r>
            <a:r>
              <a:rPr lang="en-US" altLang="zh-CN" sz="2800" b="1" dirty="0">
                <a:latin typeface="Microsoft YaHei" panose="020B0503020204020204" pitchFamily="34" charset="-122"/>
                <a:ea typeface="Microsoft YaHei" panose="020B0503020204020204" pitchFamily="34" charset="-122"/>
              </a:rPr>
              <a:t>·</a:t>
            </a:r>
            <a:r>
              <a:rPr lang="zh-CN" altLang="en-US" sz="2800" b="1" dirty="0">
                <a:latin typeface="Microsoft YaHei" panose="020B0503020204020204" pitchFamily="34" charset="-122"/>
                <a:ea typeface="Microsoft YaHei" panose="020B0503020204020204" pitchFamily="34" charset="-122"/>
              </a:rPr>
              <a:t>科赫巴</a:t>
            </a:r>
            <a:endParaRPr lang="en-US" altLang="zh-CN" sz="2800" b="1" dirty="0">
              <a:latin typeface="Microsoft YaHei" panose="020B0503020204020204" pitchFamily="34" charset="-122"/>
              <a:ea typeface="Microsoft YaHei" panose="020B0503020204020204" pitchFamily="34" charset="-122"/>
            </a:endParaRPr>
          </a:p>
          <a:p>
            <a:pPr algn="ctr"/>
            <a:r>
              <a:rPr lang="zh-CN" altLang="en-US" sz="2800" b="1" dirty="0">
                <a:latin typeface="Microsoft YaHei" panose="020B0503020204020204" pitchFamily="34" charset="-122"/>
                <a:ea typeface="Microsoft YaHei" panose="020B0503020204020204" pitchFamily="34" charset="-122"/>
              </a:rPr>
              <a:t>的书信</a:t>
            </a:r>
            <a:endParaRPr lang="en-US" altLang="zh-CN" sz="2800" b="1" dirty="0">
              <a:latin typeface="Microsoft YaHei" panose="020B0503020204020204" pitchFamily="34" charset="-122"/>
              <a:ea typeface="Microsoft YaHei" panose="020B0503020204020204" pitchFamily="34" charset="-122"/>
            </a:endParaRPr>
          </a:p>
          <a:p>
            <a:pPr algn="ctr"/>
            <a:r>
              <a:rPr lang="zh-CN" altLang="en-US" sz="2800" b="1" dirty="0">
                <a:latin typeface="Microsoft YaHei" panose="020B0503020204020204" pitchFamily="34" charset="-122"/>
                <a:ea typeface="Microsoft YaHei" panose="020B0503020204020204" pitchFamily="34" charset="-122"/>
              </a:rPr>
              <a:t>公元</a:t>
            </a:r>
            <a:r>
              <a:rPr lang="en-US" altLang="zh-CN" sz="2800" b="1" dirty="0">
                <a:latin typeface="Microsoft YaHei" panose="020B0503020204020204" pitchFamily="34" charset="-122"/>
                <a:ea typeface="Microsoft YaHei" panose="020B0503020204020204" pitchFamily="34" charset="-122"/>
              </a:rPr>
              <a:t>132-136</a:t>
            </a:r>
            <a:r>
              <a:rPr lang="zh-CN" altLang="en-US" sz="2800" b="1" dirty="0">
                <a:latin typeface="Microsoft YaHei" panose="020B0503020204020204" pitchFamily="34" charset="-122"/>
                <a:ea typeface="Microsoft YaHei" panose="020B0503020204020204" pitchFamily="34" charset="-122"/>
              </a:rPr>
              <a:t>的亚兰文</a:t>
            </a:r>
            <a:endParaRPr lang="en-US" sz="2800" b="1" dirty="0">
              <a:latin typeface="Microsoft YaHei" panose="020B0503020204020204" pitchFamily="34" charset="-122"/>
              <a:ea typeface="Microsoft YaHei" panose="020B0503020204020204" pitchFamily="34" charset="-122"/>
            </a:endParaRPr>
          </a:p>
        </p:txBody>
      </p:sp>
      <p:sp>
        <p:nvSpPr>
          <p:cNvPr id="12" name="文本框 11">
            <a:extLst>
              <a:ext uri="{FF2B5EF4-FFF2-40B4-BE49-F238E27FC236}">
                <a16:creationId xmlns:a16="http://schemas.microsoft.com/office/drawing/2014/main" id="{DFFC37B2-7219-0945-9BA3-5E3AA27A96CC}"/>
              </a:ext>
            </a:extLst>
          </p:cNvPr>
          <p:cNvSpPr txBox="1"/>
          <p:nvPr/>
        </p:nvSpPr>
        <p:spPr>
          <a:xfrm>
            <a:off x="0" y="421045"/>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不同时代的</a:t>
            </a:r>
            <a:r>
              <a:rPr lang="zh-CN" altLang="en-US"/>
              <a:t>亚兰文风格</a:t>
            </a:r>
            <a:endParaRPr lang="en-US" altLang="zh-CN" dirty="0"/>
          </a:p>
        </p:txBody>
      </p:sp>
    </p:spTree>
    <p:extLst>
      <p:ext uri="{BB962C8B-B14F-4D97-AF65-F5344CB8AC3E}">
        <p14:creationId xmlns:p14="http://schemas.microsoft.com/office/powerpoint/2010/main" val="15305906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59702FA-A336-9349-BF21-9FFCBA8E028E}"/>
              </a:ext>
            </a:extLst>
          </p:cNvPr>
          <p:cNvPicPr>
            <a:picLocks noChangeAspect="1"/>
          </p:cNvPicPr>
          <p:nvPr/>
        </p:nvPicPr>
        <p:blipFill>
          <a:blip r:embed="rId3"/>
          <a:stretch>
            <a:fillRect/>
          </a:stretch>
        </p:blipFill>
        <p:spPr>
          <a:xfrm>
            <a:off x="2813101" y="1476375"/>
            <a:ext cx="6330900" cy="42100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1357C0FD-5DC7-454B-B348-61BAD5B9FF72}"/>
              </a:ext>
            </a:extLst>
          </p:cNvPr>
          <p:cNvPicPr>
            <a:picLocks noChangeAspect="1"/>
          </p:cNvPicPr>
          <p:nvPr/>
        </p:nvPicPr>
        <p:blipFill>
          <a:blip r:embed="rId4"/>
          <a:stretch>
            <a:fillRect/>
          </a:stretch>
        </p:blipFill>
        <p:spPr>
          <a:xfrm>
            <a:off x="1" y="4126523"/>
            <a:ext cx="3641968" cy="27314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1830F81E-B163-CB40-9016-212394A91DBD}"/>
              </a:ext>
            </a:extLst>
          </p:cNvPr>
          <p:cNvSpPr txBox="1"/>
          <p:nvPr/>
        </p:nvSpPr>
        <p:spPr>
          <a:xfrm>
            <a:off x="0" y="421045"/>
            <a:ext cx="9144000" cy="646331"/>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但以理书中的波斯文词汇</a:t>
            </a:r>
            <a:endParaRPr lang="en-US" altLang="zh-CN" dirty="0"/>
          </a:p>
        </p:txBody>
      </p:sp>
      <p:sp>
        <p:nvSpPr>
          <p:cNvPr id="5" name="TextBox 12">
            <a:extLst>
              <a:ext uri="{FF2B5EF4-FFF2-40B4-BE49-F238E27FC236}">
                <a16:creationId xmlns:a16="http://schemas.microsoft.com/office/drawing/2014/main" id="{C76AA78F-FDD4-314A-A789-A3E3C47B9BBD}"/>
              </a:ext>
            </a:extLst>
          </p:cNvPr>
          <p:cNvSpPr txBox="1"/>
          <p:nvPr/>
        </p:nvSpPr>
        <p:spPr>
          <a:xfrm>
            <a:off x="7092462" y="1707342"/>
            <a:ext cx="2051538" cy="523220"/>
          </a:xfrm>
          <a:prstGeom prst="rect">
            <a:avLst/>
          </a:prstGeom>
          <a:noFill/>
        </p:spPr>
        <p:txBody>
          <a:bodyPr wrap="square" rtlCol="0">
            <a:spAutoFit/>
          </a:bodyPr>
          <a:lstStyle/>
          <a:p>
            <a:pPr algn="ctr"/>
            <a:r>
              <a:rPr lang="zh-CN" altLang="en-US" sz="2800" b="1" spc="300" dirty="0">
                <a:latin typeface="Microsoft YaHei" panose="020B0503020204020204" pitchFamily="34" charset="-122"/>
                <a:ea typeface="Microsoft YaHei" panose="020B0503020204020204" pitchFamily="34" charset="-122"/>
              </a:rPr>
              <a:t>波斯帝国</a:t>
            </a:r>
            <a:endParaRPr lang="en-US" sz="2800" b="1" spc="3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8088594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ockford Sofa - Grey | Leon's">
            <a:extLst>
              <a:ext uri="{FF2B5EF4-FFF2-40B4-BE49-F238E27FC236}">
                <a16:creationId xmlns:a16="http://schemas.microsoft.com/office/drawing/2014/main" id="{73F45ABB-B6EF-6D42-922E-4405208F4E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6290" y="1864811"/>
            <a:ext cx="4399790" cy="20219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56E923A2-B9B1-B64A-8C75-AF262A27133C}"/>
              </a:ext>
            </a:extLst>
          </p:cNvPr>
          <p:cNvSpPr txBox="1"/>
          <p:nvPr/>
        </p:nvSpPr>
        <p:spPr>
          <a:xfrm>
            <a:off x="201073" y="2619201"/>
            <a:ext cx="870430" cy="830997"/>
          </a:xfrm>
          <a:prstGeom prst="rect">
            <a:avLst/>
          </a:prstGeom>
          <a:noFill/>
        </p:spPr>
        <p:txBody>
          <a:bodyPr wrap="none" rtlCol="0">
            <a:spAutoFit/>
          </a:bodyPr>
          <a:lstStyle/>
          <a:p>
            <a:pPr algn="ctr"/>
            <a:r>
              <a:rPr lang="en-US" sz="2400" b="1" dirty="0">
                <a:latin typeface="Microsoft YaHei" panose="020B0503020204020204" pitchFamily="34" charset="-122"/>
                <a:ea typeface="Microsoft YaHei" panose="020B0503020204020204" pitchFamily="34" charset="-122"/>
              </a:rPr>
              <a:t>Sofa</a:t>
            </a:r>
            <a:endParaRPr lang="en-US" altLang="zh-CN" sz="2400" b="1" dirty="0">
              <a:latin typeface="Microsoft YaHei" panose="020B0503020204020204" pitchFamily="34" charset="-122"/>
              <a:ea typeface="Microsoft YaHei" panose="020B0503020204020204" pitchFamily="34" charset="-122"/>
            </a:endParaRPr>
          </a:p>
          <a:p>
            <a:pPr algn="ctr"/>
            <a:r>
              <a:rPr lang="zh-CN" altLang="en-US" sz="2400" b="1" dirty="0">
                <a:latin typeface="Microsoft YaHei" panose="020B0503020204020204" pitchFamily="34" charset="-122"/>
                <a:ea typeface="Microsoft YaHei" panose="020B0503020204020204" pitchFamily="34" charset="-122"/>
              </a:rPr>
              <a:t>沙发</a:t>
            </a:r>
            <a:endParaRPr lang="en-US" sz="2400" b="1" dirty="0">
              <a:latin typeface="Microsoft YaHei" panose="020B0503020204020204" pitchFamily="34" charset="-122"/>
              <a:ea typeface="Microsoft YaHei" panose="020B0503020204020204" pitchFamily="34" charset="-122"/>
            </a:endParaRPr>
          </a:p>
        </p:txBody>
      </p:sp>
      <p:sp>
        <p:nvSpPr>
          <p:cNvPr id="7" name="TextBox 6">
            <a:extLst>
              <a:ext uri="{FF2B5EF4-FFF2-40B4-BE49-F238E27FC236}">
                <a16:creationId xmlns:a16="http://schemas.microsoft.com/office/drawing/2014/main" id="{1CDAFC55-DAED-B441-88CE-8CA9256FD3CD}"/>
              </a:ext>
            </a:extLst>
          </p:cNvPr>
          <p:cNvSpPr txBox="1"/>
          <p:nvPr/>
        </p:nvSpPr>
        <p:spPr>
          <a:xfrm>
            <a:off x="61611" y="4745755"/>
            <a:ext cx="1149354" cy="830997"/>
          </a:xfrm>
          <a:prstGeom prst="rect">
            <a:avLst/>
          </a:prstGeom>
          <a:noFill/>
        </p:spPr>
        <p:txBody>
          <a:bodyPr wrap="none" rtlCol="0">
            <a:spAutoFit/>
          </a:bodyPr>
          <a:lstStyle/>
          <a:p>
            <a:pPr algn="ctr"/>
            <a:r>
              <a:rPr lang="en-US" sz="2400" b="1">
                <a:latin typeface="Microsoft YaHei" panose="020B0503020204020204" pitchFamily="34" charset="-122"/>
                <a:ea typeface="Microsoft YaHei" panose="020B0503020204020204" pitchFamily="34" charset="-122"/>
              </a:rPr>
              <a:t>coffee</a:t>
            </a:r>
          </a:p>
          <a:p>
            <a:pPr algn="ctr"/>
            <a:r>
              <a:rPr lang="zh-CN" altLang="en-US" sz="2400" b="1">
                <a:latin typeface="Microsoft YaHei" panose="020B0503020204020204" pitchFamily="34" charset="-122"/>
                <a:ea typeface="Microsoft YaHei" panose="020B0503020204020204" pitchFamily="34" charset="-122"/>
              </a:rPr>
              <a:t>咖啡</a:t>
            </a:r>
            <a:endParaRPr lang="en-US" sz="2400" b="1">
              <a:latin typeface="Microsoft YaHei" panose="020B0503020204020204" pitchFamily="34" charset="-122"/>
              <a:ea typeface="Microsoft YaHei" panose="020B0503020204020204" pitchFamily="34" charset="-122"/>
            </a:endParaRPr>
          </a:p>
        </p:txBody>
      </p:sp>
      <p:pic>
        <p:nvPicPr>
          <p:cNvPr id="8" name="Picture 7">
            <a:extLst>
              <a:ext uri="{FF2B5EF4-FFF2-40B4-BE49-F238E27FC236}">
                <a16:creationId xmlns:a16="http://schemas.microsoft.com/office/drawing/2014/main" id="{5ADEC7D0-7E0D-A54C-8A7C-92495DC76D27}"/>
              </a:ext>
            </a:extLst>
          </p:cNvPr>
          <p:cNvPicPr>
            <a:picLocks noChangeAspect="1"/>
          </p:cNvPicPr>
          <p:nvPr/>
        </p:nvPicPr>
        <p:blipFill>
          <a:blip r:embed="rId4"/>
          <a:stretch>
            <a:fillRect/>
          </a:stretch>
        </p:blipFill>
        <p:spPr>
          <a:xfrm>
            <a:off x="5814555" y="1864811"/>
            <a:ext cx="2034044" cy="20340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9FE8C7AD-9CD9-0546-9A38-433E2EFA87AB}"/>
              </a:ext>
            </a:extLst>
          </p:cNvPr>
          <p:cNvSpPr txBox="1"/>
          <p:nvPr/>
        </p:nvSpPr>
        <p:spPr>
          <a:xfrm>
            <a:off x="7998659" y="2619200"/>
            <a:ext cx="902939" cy="830997"/>
          </a:xfrm>
          <a:prstGeom prst="rect">
            <a:avLst/>
          </a:prstGeom>
          <a:noFill/>
        </p:spPr>
        <p:txBody>
          <a:bodyPr wrap="none" rtlCol="0">
            <a:spAutoFit/>
          </a:bodyPr>
          <a:lstStyle/>
          <a:p>
            <a:pPr algn="ctr"/>
            <a:r>
              <a:rPr lang="en-US" altLang="zh-CN" sz="2400" b="1">
                <a:latin typeface="Microsoft YaHei" panose="020B0503020204020204" pitchFamily="34" charset="-122"/>
                <a:ea typeface="Microsoft YaHei" panose="020B0503020204020204" pitchFamily="34" charset="-122"/>
              </a:rPr>
              <a:t>Card</a:t>
            </a:r>
          </a:p>
          <a:p>
            <a:pPr algn="ctr"/>
            <a:r>
              <a:rPr lang="zh-CN" altLang="en-US" sz="2400" b="1">
                <a:latin typeface="Microsoft YaHei" panose="020B0503020204020204" pitchFamily="34" charset="-122"/>
                <a:ea typeface="Microsoft YaHei" panose="020B0503020204020204" pitchFamily="34" charset="-122"/>
              </a:rPr>
              <a:t>卡片</a:t>
            </a:r>
            <a:endParaRPr lang="en-US" altLang="zh-CN" sz="2400" b="1">
              <a:latin typeface="Microsoft YaHei" panose="020B0503020204020204" pitchFamily="34" charset="-122"/>
              <a:ea typeface="Microsoft YaHei" panose="020B0503020204020204" pitchFamily="34" charset="-122"/>
            </a:endParaRPr>
          </a:p>
        </p:txBody>
      </p:sp>
      <p:pic>
        <p:nvPicPr>
          <p:cNvPr id="6" name="Picture 5">
            <a:extLst>
              <a:ext uri="{FF2B5EF4-FFF2-40B4-BE49-F238E27FC236}">
                <a16:creationId xmlns:a16="http://schemas.microsoft.com/office/drawing/2014/main" id="{F6D48A68-60BC-D54D-928F-A86BF5A0D607}"/>
              </a:ext>
            </a:extLst>
          </p:cNvPr>
          <p:cNvPicPr>
            <a:picLocks noChangeAspect="1"/>
          </p:cNvPicPr>
          <p:nvPr/>
        </p:nvPicPr>
        <p:blipFill rotWithShape="1">
          <a:blip r:embed="rId5"/>
          <a:srcRect r="1352"/>
          <a:stretch/>
        </p:blipFill>
        <p:spPr>
          <a:xfrm>
            <a:off x="1306291" y="4096517"/>
            <a:ext cx="3664147" cy="20756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8D51304E-3356-704E-9687-51AE2817FD7A}"/>
              </a:ext>
            </a:extLst>
          </p:cNvPr>
          <p:cNvPicPr>
            <a:picLocks noChangeAspect="1"/>
          </p:cNvPicPr>
          <p:nvPr/>
        </p:nvPicPr>
        <p:blipFill>
          <a:blip r:embed="rId6"/>
          <a:stretch>
            <a:fillRect/>
          </a:stretch>
        </p:blipFill>
        <p:spPr>
          <a:xfrm>
            <a:off x="5077457" y="4089607"/>
            <a:ext cx="2771143" cy="20756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96AC0E25-2C00-3240-B4F0-8F6BD34313DF}"/>
              </a:ext>
            </a:extLst>
          </p:cNvPr>
          <p:cNvSpPr txBox="1"/>
          <p:nvPr/>
        </p:nvSpPr>
        <p:spPr>
          <a:xfrm>
            <a:off x="7961052" y="4745755"/>
            <a:ext cx="978152" cy="830997"/>
          </a:xfrm>
          <a:prstGeom prst="rect">
            <a:avLst/>
          </a:prstGeom>
          <a:noFill/>
        </p:spPr>
        <p:txBody>
          <a:bodyPr wrap="none" rtlCol="0">
            <a:spAutoFit/>
          </a:bodyPr>
          <a:lstStyle/>
          <a:p>
            <a:pPr algn="ctr"/>
            <a:r>
              <a:rPr lang="en-US" altLang="zh-CN" sz="2400" b="1">
                <a:latin typeface="Microsoft YaHei" panose="020B0503020204020204" pitchFamily="34" charset="-122"/>
                <a:ea typeface="Microsoft YaHei" panose="020B0503020204020204" pitchFamily="34" charset="-122"/>
              </a:rPr>
              <a:t>Gene</a:t>
            </a:r>
          </a:p>
          <a:p>
            <a:pPr algn="ctr"/>
            <a:r>
              <a:rPr lang="zh-CN" altLang="en-US" sz="2400" b="1">
                <a:latin typeface="Microsoft YaHei" panose="020B0503020204020204" pitchFamily="34" charset="-122"/>
                <a:ea typeface="Microsoft YaHei" panose="020B0503020204020204" pitchFamily="34" charset="-122"/>
              </a:rPr>
              <a:t>基因</a:t>
            </a:r>
            <a:endParaRPr lang="en-US" sz="2400" b="1">
              <a:latin typeface="Microsoft YaHei" panose="020B0503020204020204" pitchFamily="34" charset="-122"/>
              <a:ea typeface="Microsoft YaHei" panose="020B0503020204020204" pitchFamily="34" charset="-122"/>
            </a:endParaRPr>
          </a:p>
        </p:txBody>
      </p:sp>
      <p:sp>
        <p:nvSpPr>
          <p:cNvPr id="12" name="文本框 11">
            <a:extLst>
              <a:ext uri="{FF2B5EF4-FFF2-40B4-BE49-F238E27FC236}">
                <a16:creationId xmlns:a16="http://schemas.microsoft.com/office/drawing/2014/main" id="{80A1C352-8717-BC45-8DA3-3224EFCB6F91}"/>
              </a:ext>
            </a:extLst>
          </p:cNvPr>
          <p:cNvSpPr txBox="1"/>
          <p:nvPr/>
        </p:nvSpPr>
        <p:spPr>
          <a:xfrm>
            <a:off x="0" y="414183"/>
            <a:ext cx="9144000" cy="1200329"/>
          </a:xfrm>
          <a:prstGeom prst="rect">
            <a:avLst/>
          </a:prstGeom>
          <a:noFill/>
        </p:spPr>
        <p:txBody>
          <a:bodyPr wrap="square" rtlCol="0">
            <a:spAutoFit/>
          </a:bodyPr>
          <a:lstStyle>
            <a:defPPr>
              <a:defRPr lang="zh-CN"/>
            </a:defPPr>
            <a:lvl1pPr algn="ctr">
              <a:defRPr sz="3600" b="1">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通过舶来词的比例，</a:t>
            </a:r>
            <a:endParaRPr lang="en-US" altLang="zh-CN"/>
          </a:p>
          <a:p>
            <a:r>
              <a:rPr lang="zh-CN" altLang="en-US"/>
              <a:t>能判断一本中文书的写作年代</a:t>
            </a:r>
            <a:endParaRPr lang="zh-CN" altLang="en-US" dirty="0"/>
          </a:p>
        </p:txBody>
      </p:sp>
    </p:spTree>
    <p:extLst>
      <p:ext uri="{BB962C8B-B14F-4D97-AF65-F5344CB8AC3E}">
        <p14:creationId xmlns:p14="http://schemas.microsoft.com/office/powerpoint/2010/main" val="13720288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4C824CBC-87EA-4BEC-BD09-5FFC128A291D}"/>
              </a:ext>
            </a:extLst>
          </p:cNvPr>
          <p:cNvSpPr txBox="1"/>
          <p:nvPr/>
        </p:nvSpPr>
        <p:spPr>
          <a:xfrm>
            <a:off x="0" y="421045"/>
            <a:ext cx="9144000" cy="646331"/>
          </a:xfrm>
          <a:prstGeom prst="rect">
            <a:avLst/>
          </a:prstGeom>
          <a:noFill/>
        </p:spPr>
        <p:txBody>
          <a:bodyPr wrap="square" rtlCol="0">
            <a:spAutoFit/>
          </a:bodyPr>
          <a:lstStyle/>
          <a:p>
            <a:pPr algn="ctr"/>
            <a:r>
              <a:rPr lang="zh-CN" altLang="en-US" sz="3600" b="1" dirty="0">
                <a:solidFill>
                  <a:srgbClr val="1C271A"/>
                </a:solidFill>
                <a:latin typeface="Microsoft YaHei" panose="020B0503020204020204" pitchFamily="34" charset="-122"/>
                <a:ea typeface="Microsoft YaHei" panose="020B0503020204020204" pitchFamily="34" charset="-122"/>
                <a:cs typeface="+mj-cs"/>
              </a:rPr>
              <a:t>任务二</a:t>
            </a:r>
            <a:endParaRPr lang="en-US" altLang="zh-CN" sz="3600" b="1" dirty="0">
              <a:solidFill>
                <a:srgbClr val="1C271A"/>
              </a:solidFill>
              <a:latin typeface="Microsoft YaHei" panose="020B0503020204020204" pitchFamily="34" charset="-122"/>
              <a:ea typeface="Microsoft YaHei" panose="020B0503020204020204" pitchFamily="34" charset="-122"/>
              <a:cs typeface="+mj-cs"/>
            </a:endParaRPr>
          </a:p>
        </p:txBody>
      </p:sp>
      <p:sp>
        <p:nvSpPr>
          <p:cNvPr id="4" name="文本框 3">
            <a:extLst>
              <a:ext uri="{FF2B5EF4-FFF2-40B4-BE49-F238E27FC236}">
                <a16:creationId xmlns:a16="http://schemas.microsoft.com/office/drawing/2014/main" id="{BFD738D7-8421-4601-A89A-A3DC4EB97B60}"/>
              </a:ext>
            </a:extLst>
          </p:cNvPr>
          <p:cNvSpPr txBox="1"/>
          <p:nvPr/>
        </p:nvSpPr>
        <p:spPr>
          <a:xfrm>
            <a:off x="648929" y="1620586"/>
            <a:ext cx="2236510" cy="584775"/>
          </a:xfrm>
          <a:prstGeom prst="rect">
            <a:avLst/>
          </a:prstGeom>
          <a:noFill/>
        </p:spPr>
        <p:txBody>
          <a:bodyPr wrap="none" rtlCol="0">
            <a:spAutoFit/>
          </a:bodyPr>
          <a:lstStyle/>
          <a:p>
            <a:r>
              <a:rPr lang="zh-CN" altLang="en-US" sz="3200" dirty="0">
                <a:latin typeface="Microsoft YaHei UI" panose="020B0503020204020204" pitchFamily="34" charset="-122"/>
                <a:ea typeface="Microsoft YaHei UI" panose="020B0503020204020204" pitchFamily="34" charset="-122"/>
              </a:rPr>
              <a:t>二、判断题</a:t>
            </a:r>
            <a:endParaRPr lang="en-US" altLang="zh-CN" sz="3200" dirty="0">
              <a:latin typeface="Microsoft YaHei UI" panose="020B0503020204020204" pitchFamily="34" charset="-122"/>
              <a:ea typeface="Microsoft YaHei UI" panose="020B0503020204020204" pitchFamily="34" charset="-122"/>
            </a:endParaRPr>
          </a:p>
        </p:txBody>
      </p:sp>
      <p:sp>
        <p:nvSpPr>
          <p:cNvPr id="7" name="文本框 6">
            <a:extLst>
              <a:ext uri="{FF2B5EF4-FFF2-40B4-BE49-F238E27FC236}">
                <a16:creationId xmlns:a16="http://schemas.microsoft.com/office/drawing/2014/main" id="{849F88AC-5C1D-44FC-BE0A-13B6F22A5F0F}"/>
              </a:ext>
            </a:extLst>
          </p:cNvPr>
          <p:cNvSpPr txBox="1"/>
          <p:nvPr/>
        </p:nvSpPr>
        <p:spPr>
          <a:xfrm>
            <a:off x="420329" y="2758571"/>
            <a:ext cx="8303341" cy="3108543"/>
          </a:xfrm>
          <a:prstGeom prst="rect">
            <a:avLst/>
          </a:prstGeom>
          <a:noFill/>
        </p:spPr>
        <p:txBody>
          <a:bodyPr wrap="square" rtlCol="0">
            <a:spAutoFit/>
          </a:bodyPr>
          <a:lstStyle/>
          <a:p>
            <a:r>
              <a:rPr lang="en-US" altLang="zh-CN" sz="2800" dirty="0">
                <a:latin typeface="Microsoft YaHei UI" panose="020B0503020204020204" pitchFamily="34" charset="-122"/>
                <a:ea typeface="Microsoft YaHei UI" panose="020B0503020204020204" pitchFamily="34" charset="-122"/>
              </a:rPr>
              <a:t>1. </a:t>
            </a:r>
            <a:r>
              <a:rPr lang="zh-CN" altLang="en-US" sz="2800" dirty="0">
                <a:latin typeface="Microsoft YaHei UI" panose="020B0503020204020204" pitchFamily="34" charset="-122"/>
                <a:ea typeface="Microsoft YaHei UI" panose="020B0503020204020204" pitchFamily="34" charset="-122"/>
              </a:rPr>
              <a:t>但以理书中的预言都是后来的人根据历史事件编写的。                                                      （     ）</a:t>
            </a:r>
            <a:endParaRPr lang="en-US" altLang="zh-CN" sz="2800" dirty="0">
              <a:latin typeface="Microsoft YaHei UI" panose="020B0503020204020204" pitchFamily="34" charset="-122"/>
              <a:ea typeface="Microsoft YaHei UI" panose="020B0503020204020204" pitchFamily="34" charset="-122"/>
            </a:endParaRPr>
          </a:p>
          <a:p>
            <a:endParaRPr lang="en-US" altLang="zh-CN" sz="2800" dirty="0">
              <a:latin typeface="Microsoft YaHei UI" panose="020B0503020204020204" pitchFamily="34" charset="-122"/>
              <a:ea typeface="Microsoft YaHei UI" panose="020B0503020204020204" pitchFamily="34" charset="-122"/>
            </a:endParaRPr>
          </a:p>
          <a:p>
            <a:r>
              <a:rPr lang="en-US" altLang="zh-CN" sz="2800" dirty="0">
                <a:latin typeface="Microsoft YaHei UI" panose="020B0503020204020204" pitchFamily="34" charset="-122"/>
                <a:ea typeface="Microsoft YaHei UI" panose="020B0503020204020204" pitchFamily="34" charset="-122"/>
              </a:rPr>
              <a:t>2. </a:t>
            </a:r>
            <a:r>
              <a:rPr lang="zh-CN" altLang="en-US" sz="2800" dirty="0">
                <a:latin typeface="Microsoft YaHei UI" panose="020B0503020204020204" pitchFamily="34" charset="-122"/>
                <a:ea typeface="Microsoft YaHei UI" panose="020B0503020204020204" pitchFamily="34" charset="-122"/>
              </a:rPr>
              <a:t>但以理书最早的抄本年代，比当中的预言应验要早许多。                                                   （     ）</a:t>
            </a:r>
            <a:endParaRPr lang="en-US" altLang="zh-CN" sz="2800" dirty="0">
              <a:latin typeface="Microsoft YaHei UI" panose="020B0503020204020204" pitchFamily="34" charset="-122"/>
              <a:ea typeface="Microsoft YaHei UI" panose="020B0503020204020204" pitchFamily="34" charset="-122"/>
            </a:endParaRPr>
          </a:p>
          <a:p>
            <a:endParaRPr lang="en-US" altLang="zh-CN" sz="2800" dirty="0">
              <a:latin typeface="Microsoft YaHei UI" panose="020B0503020204020204" pitchFamily="34" charset="-122"/>
              <a:ea typeface="Microsoft YaHei UI" panose="020B0503020204020204" pitchFamily="34" charset="-122"/>
            </a:endParaRPr>
          </a:p>
          <a:p>
            <a:r>
              <a:rPr lang="en-US" altLang="zh-CN" sz="2800" dirty="0">
                <a:latin typeface="Microsoft YaHei UI" panose="020B0503020204020204" pitchFamily="34" charset="-122"/>
                <a:ea typeface="Microsoft YaHei UI" panose="020B0503020204020204" pitchFamily="34" charset="-122"/>
              </a:rPr>
              <a:t>3. </a:t>
            </a:r>
            <a:r>
              <a:rPr lang="zh-CN" altLang="en-US" sz="2800" dirty="0">
                <a:latin typeface="Microsoft YaHei UI" panose="020B0503020204020204" pitchFamily="34" charset="-122"/>
                <a:ea typeface="Microsoft YaHei UI" panose="020B0503020204020204" pitchFamily="34" charset="-122"/>
              </a:rPr>
              <a:t>但以理书只用了希伯来文一种文字写成。（     ）</a:t>
            </a:r>
            <a:endParaRPr lang="en-US" altLang="zh-CN" sz="2800" dirty="0">
              <a:latin typeface="Microsoft YaHei UI" panose="020B0503020204020204" pitchFamily="34" charset="-122"/>
              <a:ea typeface="Microsoft YaHei UI" panose="020B0503020204020204" pitchFamily="34" charset="-122"/>
            </a:endParaRPr>
          </a:p>
        </p:txBody>
      </p:sp>
      <p:sp>
        <p:nvSpPr>
          <p:cNvPr id="3" name="文本框 2">
            <a:extLst>
              <a:ext uri="{FF2B5EF4-FFF2-40B4-BE49-F238E27FC236}">
                <a16:creationId xmlns:a16="http://schemas.microsoft.com/office/drawing/2014/main" id="{D84AFB57-00F2-4541-8BB0-9AF69F9B00FA}"/>
              </a:ext>
            </a:extLst>
          </p:cNvPr>
          <p:cNvSpPr txBox="1"/>
          <p:nvPr/>
        </p:nvSpPr>
        <p:spPr>
          <a:xfrm>
            <a:off x="7454128" y="3119660"/>
            <a:ext cx="676788" cy="769441"/>
          </a:xfrm>
          <a:prstGeom prst="rect">
            <a:avLst/>
          </a:prstGeom>
          <a:noFill/>
        </p:spPr>
        <p:txBody>
          <a:bodyPr wrap="none" rtlCol="0">
            <a:spAutoFit/>
          </a:bodyPr>
          <a:lstStyle/>
          <a:p>
            <a:r>
              <a:rPr lang="zh-CN" altLang="en-US" sz="4400" b="1" dirty="0">
                <a:sym typeface="Wingdings 2" panose="05020102010507070707" pitchFamily="18" charset="2"/>
              </a:rPr>
              <a:t> </a:t>
            </a:r>
            <a:endParaRPr lang="zh-CN" altLang="en-US" sz="4400" b="1" dirty="0"/>
          </a:p>
        </p:txBody>
      </p:sp>
      <p:sp>
        <p:nvSpPr>
          <p:cNvPr id="13" name="文本框 12">
            <a:extLst>
              <a:ext uri="{FF2B5EF4-FFF2-40B4-BE49-F238E27FC236}">
                <a16:creationId xmlns:a16="http://schemas.microsoft.com/office/drawing/2014/main" id="{A4ECCD10-7835-4712-9758-38747613E3E0}"/>
              </a:ext>
            </a:extLst>
          </p:cNvPr>
          <p:cNvSpPr txBox="1"/>
          <p:nvPr/>
        </p:nvSpPr>
        <p:spPr>
          <a:xfrm>
            <a:off x="7524468" y="5230508"/>
            <a:ext cx="676788" cy="769441"/>
          </a:xfrm>
          <a:prstGeom prst="rect">
            <a:avLst/>
          </a:prstGeom>
          <a:noFill/>
        </p:spPr>
        <p:txBody>
          <a:bodyPr wrap="none" rtlCol="0">
            <a:spAutoFit/>
          </a:bodyPr>
          <a:lstStyle/>
          <a:p>
            <a:r>
              <a:rPr lang="zh-CN" altLang="en-US" sz="4400" b="1" dirty="0">
                <a:sym typeface="Wingdings 2" panose="05020102010507070707" pitchFamily="18" charset="2"/>
              </a:rPr>
              <a:t> </a:t>
            </a:r>
            <a:endParaRPr lang="zh-CN" altLang="en-US" sz="4400" b="1" dirty="0"/>
          </a:p>
        </p:txBody>
      </p:sp>
      <p:sp>
        <p:nvSpPr>
          <p:cNvPr id="15" name="文本框 14">
            <a:extLst>
              <a:ext uri="{FF2B5EF4-FFF2-40B4-BE49-F238E27FC236}">
                <a16:creationId xmlns:a16="http://schemas.microsoft.com/office/drawing/2014/main" id="{28FDE62B-9A44-4A54-BF6D-8CCA9DF217DC}"/>
              </a:ext>
            </a:extLst>
          </p:cNvPr>
          <p:cNvSpPr txBox="1"/>
          <p:nvPr/>
        </p:nvSpPr>
        <p:spPr>
          <a:xfrm>
            <a:off x="7406484" y="4440814"/>
            <a:ext cx="745717" cy="769441"/>
          </a:xfrm>
          <a:prstGeom prst="rect">
            <a:avLst/>
          </a:prstGeom>
          <a:noFill/>
        </p:spPr>
        <p:txBody>
          <a:bodyPr wrap="none" rtlCol="0">
            <a:spAutoFit/>
          </a:bodyPr>
          <a:lstStyle/>
          <a:p>
            <a:r>
              <a:rPr lang="zh-CN" altLang="en-US" sz="4400" b="1" dirty="0">
                <a:sym typeface="Wingdings 2" panose="05020102010507070707" pitchFamily="18" charset="2"/>
              </a:rPr>
              <a:t> </a:t>
            </a:r>
            <a:endParaRPr lang="zh-CN" altLang="en-US" sz="4400" b="1" dirty="0"/>
          </a:p>
        </p:txBody>
      </p:sp>
    </p:spTree>
    <p:extLst>
      <p:ext uri="{BB962C8B-B14F-4D97-AF65-F5344CB8AC3E}">
        <p14:creationId xmlns:p14="http://schemas.microsoft.com/office/powerpoint/2010/main" val="2468403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表格 19">
            <a:extLst>
              <a:ext uri="{FF2B5EF4-FFF2-40B4-BE49-F238E27FC236}">
                <a16:creationId xmlns:a16="http://schemas.microsoft.com/office/drawing/2014/main" id="{746E6110-666F-EA40-B905-2221CF4DEFC0}"/>
              </a:ext>
            </a:extLst>
          </p:cNvPr>
          <p:cNvGraphicFramePr>
            <a:graphicFrameLocks noGrp="1"/>
          </p:cNvGraphicFramePr>
          <p:nvPr>
            <p:extLst>
              <p:ext uri="{D42A27DB-BD31-4B8C-83A1-F6EECF244321}">
                <p14:modId xmlns:p14="http://schemas.microsoft.com/office/powerpoint/2010/main" val="3958629795"/>
              </p:ext>
            </p:extLst>
          </p:nvPr>
        </p:nvGraphicFramePr>
        <p:xfrm>
          <a:off x="0" y="-108284"/>
          <a:ext cx="9144002" cy="6966284"/>
        </p:xfrm>
        <a:graphic>
          <a:graphicData uri="http://schemas.openxmlformats.org/drawingml/2006/table">
            <a:tbl>
              <a:tblPr firstRow="1" bandRow="1">
                <a:tableStyleId>{5C22544A-7EE6-4342-B048-85BDC9FD1C3A}</a:tableStyleId>
              </a:tblPr>
              <a:tblGrid>
                <a:gridCol w="625607">
                  <a:extLst>
                    <a:ext uri="{9D8B030D-6E8A-4147-A177-3AD203B41FA5}">
                      <a16:colId xmlns:a16="http://schemas.microsoft.com/office/drawing/2014/main" val="1489267688"/>
                    </a:ext>
                  </a:extLst>
                </a:gridCol>
                <a:gridCol w="1345150">
                  <a:extLst>
                    <a:ext uri="{9D8B030D-6E8A-4147-A177-3AD203B41FA5}">
                      <a16:colId xmlns:a16="http://schemas.microsoft.com/office/drawing/2014/main" val="3781612581"/>
                    </a:ext>
                  </a:extLst>
                </a:gridCol>
                <a:gridCol w="1438122">
                  <a:extLst>
                    <a:ext uri="{9D8B030D-6E8A-4147-A177-3AD203B41FA5}">
                      <a16:colId xmlns:a16="http://schemas.microsoft.com/office/drawing/2014/main" val="1733588543"/>
                    </a:ext>
                  </a:extLst>
                </a:gridCol>
                <a:gridCol w="1701190">
                  <a:extLst>
                    <a:ext uri="{9D8B030D-6E8A-4147-A177-3AD203B41FA5}">
                      <a16:colId xmlns:a16="http://schemas.microsoft.com/office/drawing/2014/main" val="256020935"/>
                    </a:ext>
                  </a:extLst>
                </a:gridCol>
                <a:gridCol w="4033933">
                  <a:extLst>
                    <a:ext uri="{9D8B030D-6E8A-4147-A177-3AD203B41FA5}">
                      <a16:colId xmlns:a16="http://schemas.microsoft.com/office/drawing/2014/main" val="1185160038"/>
                    </a:ext>
                  </a:extLst>
                </a:gridCol>
              </a:tblGrid>
              <a:tr h="141304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一</a:t>
                      </a:r>
                      <a:endParaRPr lang="en-US" altLang="zh-CN" sz="1600" b="1" i="0" dirty="0">
                        <a:solidFill>
                          <a:srgbClr val="621E07"/>
                        </a:solidFill>
                        <a:latin typeface="Microsoft YaHei" panose="020B0503020204020204" pitchFamily="34" charset="-122"/>
                        <a:ea typeface="Microsoft YaHei" panose="020B0503020204020204" pitchFamily="34" charset="-122"/>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rowSpan="4">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kern="1200" dirty="0">
                          <a:solidFill>
                            <a:schemeClr val="dk1"/>
                          </a:solidFill>
                          <a:latin typeface="+mn-lt"/>
                          <a:ea typeface="汉仪大宋简" panose="02010609000101010101" pitchFamily="49" charset="-122"/>
                          <a:cs typeface="+mn-cs"/>
                        </a:rPr>
                        <a:t>金头</a:t>
                      </a:r>
                      <a:endParaRPr lang="en-US" altLang="zh-CN" sz="2400" b="0" kern="1200" dirty="0">
                        <a:solidFill>
                          <a:schemeClr val="dk1"/>
                        </a:solidFill>
                        <a:latin typeface="+mn-lt"/>
                        <a:ea typeface="汉仪大宋简" panose="02010609000101010101" pitchFamily="49"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i="0" kern="1200" dirty="0">
                          <a:solidFill>
                            <a:schemeClr val="dk1"/>
                          </a:solidFill>
                          <a:effectLst/>
                          <a:latin typeface="Microsoft YaHei" panose="020B0503020204020204" pitchFamily="34" charset="-122"/>
                          <a:ea typeface="Microsoft YaHei" panose="020B0503020204020204" pitchFamily="34" charset="-122"/>
                          <a:cs typeface="+mn-cs"/>
                        </a:rPr>
                        <a:t>巴比伦帝国</a:t>
                      </a:r>
                      <a:endParaRPr lang="en-US" altLang="zh-CN" sz="2800" b="1"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公元前</a:t>
                      </a:r>
                      <a:r>
                        <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rPr>
                        <a:t>605</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566103345"/>
                  </a:ext>
                </a:extLst>
              </a:tr>
              <a:tr h="149326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二</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6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银身</a:t>
                      </a: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i="0" kern="1200" dirty="0">
                          <a:solidFill>
                            <a:schemeClr val="dk1"/>
                          </a:solidFill>
                          <a:effectLst/>
                          <a:latin typeface="Microsoft YaHei" panose="020B0503020204020204" pitchFamily="34" charset="-122"/>
                          <a:ea typeface="Microsoft YaHei" panose="020B0503020204020204" pitchFamily="34" charset="-122"/>
                          <a:cs typeface="+mn-cs"/>
                        </a:rPr>
                        <a:t>波斯帝国</a:t>
                      </a:r>
                      <a:endParaRPr lang="en-US" altLang="zh-CN" sz="2800" b="1"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公元前</a:t>
                      </a:r>
                      <a:r>
                        <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rPr>
                        <a:t>539</a:t>
                      </a:r>
                      <a:r>
                        <a:rPr lang="en-US" sz="2800" b="0" i="0" kern="1200" dirty="0">
                          <a:solidFill>
                            <a:schemeClr val="dk1"/>
                          </a:solidFill>
                          <a:effectLst/>
                          <a:latin typeface="Microsoft YaHei" panose="020B0503020204020204" pitchFamily="34" charset="-122"/>
                          <a:ea typeface="Microsoft YaHei" panose="020B0503020204020204" pitchFamily="34" charset="-122"/>
                          <a:cs typeface="+mn-cs"/>
                        </a:rPr>
                        <a:t> </a:t>
                      </a:r>
                      <a:endPar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2237150909"/>
                  </a:ext>
                </a:extLst>
              </a:tr>
              <a:tr h="165646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三</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a:ea typeface="汉仪大宋简" panose="02010609000101010101" pitchFamily="49" charset="-122"/>
                        </a:rPr>
                        <a:t>铜腰</a:t>
                      </a: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i="0" kern="1200" dirty="0">
                          <a:solidFill>
                            <a:schemeClr val="dk1"/>
                          </a:solidFill>
                          <a:effectLst/>
                          <a:latin typeface="Microsoft YaHei" panose="020B0503020204020204" pitchFamily="34" charset="-122"/>
                          <a:ea typeface="Microsoft YaHei" panose="020B0503020204020204" pitchFamily="34" charset="-122"/>
                          <a:cs typeface="+mn-cs"/>
                        </a:rPr>
                        <a:t>希腊帝国</a:t>
                      </a:r>
                      <a:endParaRPr lang="en-US" altLang="zh-CN" sz="2800" b="1"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公元前</a:t>
                      </a:r>
                      <a:r>
                        <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rPr>
                        <a:t>330</a:t>
                      </a:r>
                      <a:endPar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473982016"/>
                  </a:ext>
                </a:extLst>
              </a:tr>
              <a:tr h="240350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600" b="1" i="0" dirty="0">
                          <a:solidFill>
                            <a:srgbClr val="621E07"/>
                          </a:solidFill>
                          <a:latin typeface="Microsoft YaHei" panose="020B0503020204020204" pitchFamily="34" charset="-122"/>
                          <a:ea typeface="Microsoft YaHei" panose="020B0503020204020204" pitchFamily="34" charset="-122"/>
                        </a:rPr>
                        <a:t>四</a:t>
                      </a: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vMerge="1">
                  <a:txBody>
                    <a:bodyPr/>
                    <a:lstStyle/>
                    <a:p>
                      <a:endParaRPr lang="zh-CN" altLang="en-US"/>
                    </a:p>
                  </a:txBody>
                  <a:tcPr>
                    <a:lnL w="12700" cap="flat" cmpd="sng" algn="ctr">
                      <a:solidFill>
                        <a:srgbClr val="55413B"/>
                      </a:solidFill>
                      <a:prstDash val="solid"/>
                      <a:round/>
                      <a:headEnd type="none" w="med" len="med"/>
                      <a:tailEnd type="none" w="med" len="med"/>
                    </a:lnL>
                    <a:lnT w="12700" cap="flat" cmpd="sng" algn="ctr">
                      <a:solidFill>
                        <a:srgbClr val="55413B"/>
                      </a:solidFill>
                      <a:prstDash val="solid"/>
                      <a:round/>
                      <a:headEnd type="none" w="med" len="med"/>
                      <a:tailEnd type="none" w="med" len="med"/>
                    </a:lnT>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dirty="0">
                          <a:ea typeface="汉仪大宋简" panose="02010609000101010101" pitchFamily="49" charset="-122"/>
                        </a:rPr>
                        <a:t>铁腿</a:t>
                      </a:r>
                      <a:endParaRPr lang="zh-CN" altLang="en-US" sz="2400" dirty="0"/>
                    </a:p>
                  </a:txBody>
                  <a:tcPr anchor="ctr">
                    <a:lnL w="12700" cap="flat" cmpd="sng" algn="ctr">
                      <a:solidFill>
                        <a:srgbClr val="693E30"/>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2400" dirty="0"/>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i="0" kern="1200" dirty="0">
                          <a:solidFill>
                            <a:schemeClr val="dk1"/>
                          </a:solidFill>
                          <a:effectLst/>
                          <a:latin typeface="Microsoft YaHei" panose="020B0503020204020204" pitchFamily="34" charset="-122"/>
                          <a:ea typeface="Microsoft YaHei" panose="020B0503020204020204" pitchFamily="34" charset="-122"/>
                          <a:cs typeface="+mn-cs"/>
                        </a:rPr>
                        <a:t>罗马帝国</a:t>
                      </a:r>
                      <a:endParaRPr lang="en-US" altLang="zh-CN" sz="2800" b="1" i="0" kern="1200" dirty="0">
                        <a:solidFill>
                          <a:schemeClr val="dk1"/>
                        </a:solidFill>
                        <a:effectLst/>
                        <a:latin typeface="Microsoft YaHei" panose="020B0503020204020204" pitchFamily="34" charset="-122"/>
                        <a:ea typeface="Microsoft YaHei" panose="020B0503020204020204"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rPr>
                        <a:t>公元前</a:t>
                      </a:r>
                      <a:r>
                        <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rPr>
                        <a:t>63</a:t>
                      </a:r>
                      <a:endParaRPr lang="zh-CN" altLang="en-US"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3160717468"/>
                  </a:ext>
                </a:extLst>
              </a:tr>
            </a:tbl>
          </a:graphicData>
        </a:graphic>
      </p:graphicFrame>
      <p:pic>
        <p:nvPicPr>
          <p:cNvPr id="21" name="Picture 4">
            <a:extLst>
              <a:ext uri="{FF2B5EF4-FFF2-40B4-BE49-F238E27FC236}">
                <a16:creationId xmlns:a16="http://schemas.microsoft.com/office/drawing/2014/main" id="{15F32C43-54FB-D442-90B6-FE36754763C7}"/>
              </a:ext>
            </a:extLst>
          </p:cNvPr>
          <p:cNvPicPr>
            <a:picLocks noChangeAspect="1"/>
          </p:cNvPicPr>
          <p:nvPr/>
        </p:nvPicPr>
        <p:blipFill rotWithShape="1">
          <a:blip r:embed="rId3"/>
          <a:srcRect l="27112" t="4755" r="24328" b="31327"/>
          <a:stretch/>
        </p:blipFill>
        <p:spPr>
          <a:xfrm>
            <a:off x="3424703" y="-63822"/>
            <a:ext cx="1657527" cy="1270875"/>
          </a:xfrm>
          <a:prstGeom prst="rect">
            <a:avLst/>
          </a:prstGeom>
        </p:spPr>
      </p:pic>
      <p:pic>
        <p:nvPicPr>
          <p:cNvPr id="22" name="Picture 5">
            <a:extLst>
              <a:ext uri="{FF2B5EF4-FFF2-40B4-BE49-F238E27FC236}">
                <a16:creationId xmlns:a16="http://schemas.microsoft.com/office/drawing/2014/main" id="{E0D58592-7198-8645-87AC-FE301C158036}"/>
              </a:ext>
            </a:extLst>
          </p:cNvPr>
          <p:cNvPicPr>
            <a:picLocks noChangeAspect="1"/>
          </p:cNvPicPr>
          <p:nvPr/>
        </p:nvPicPr>
        <p:blipFill rotWithShape="1">
          <a:blip r:embed="rId4"/>
          <a:srcRect l="3127" r="15217" b="10934"/>
          <a:stretch/>
        </p:blipFill>
        <p:spPr>
          <a:xfrm>
            <a:off x="3461219" y="1375732"/>
            <a:ext cx="1657527" cy="1308045"/>
          </a:xfrm>
          <a:prstGeom prst="rect">
            <a:avLst/>
          </a:prstGeom>
        </p:spPr>
      </p:pic>
      <p:pic>
        <p:nvPicPr>
          <p:cNvPr id="23" name="Picture 6">
            <a:extLst>
              <a:ext uri="{FF2B5EF4-FFF2-40B4-BE49-F238E27FC236}">
                <a16:creationId xmlns:a16="http://schemas.microsoft.com/office/drawing/2014/main" id="{76031AA7-6DAB-024C-AD8D-BA30256FB2EA}"/>
              </a:ext>
            </a:extLst>
          </p:cNvPr>
          <p:cNvPicPr>
            <a:picLocks noChangeAspect="1"/>
          </p:cNvPicPr>
          <p:nvPr/>
        </p:nvPicPr>
        <p:blipFill rotWithShape="1">
          <a:blip r:embed="rId5"/>
          <a:srcRect l="3564" r="3710" b="24253"/>
          <a:stretch/>
        </p:blipFill>
        <p:spPr>
          <a:xfrm>
            <a:off x="3447873" y="2858475"/>
            <a:ext cx="1657527" cy="1473677"/>
          </a:xfrm>
          <a:prstGeom prst="rect">
            <a:avLst/>
          </a:prstGeom>
        </p:spPr>
      </p:pic>
      <p:pic>
        <p:nvPicPr>
          <p:cNvPr id="24" name="Picture 7">
            <a:extLst>
              <a:ext uri="{FF2B5EF4-FFF2-40B4-BE49-F238E27FC236}">
                <a16:creationId xmlns:a16="http://schemas.microsoft.com/office/drawing/2014/main" id="{04C5CF0F-DD1B-2A4E-91B7-FF4BCE806AEA}"/>
              </a:ext>
            </a:extLst>
          </p:cNvPr>
          <p:cNvPicPr>
            <a:picLocks noChangeAspect="1"/>
          </p:cNvPicPr>
          <p:nvPr/>
        </p:nvPicPr>
        <p:blipFill rotWithShape="1">
          <a:blip r:embed="rId6"/>
          <a:srcRect l="22606" r="15474"/>
          <a:stretch/>
        </p:blipFill>
        <p:spPr>
          <a:xfrm>
            <a:off x="3428823" y="4633178"/>
            <a:ext cx="1657527" cy="2124502"/>
          </a:xfrm>
          <a:prstGeom prst="rect">
            <a:avLst/>
          </a:prstGeom>
        </p:spPr>
      </p:pic>
      <p:pic>
        <p:nvPicPr>
          <p:cNvPr id="25" name="图片 5">
            <a:extLst>
              <a:ext uri="{FF2B5EF4-FFF2-40B4-BE49-F238E27FC236}">
                <a16:creationId xmlns:a16="http://schemas.microsoft.com/office/drawing/2014/main" id="{2FD31D2E-8AEF-0C46-BA65-95113F9C1BE0}"/>
              </a:ext>
            </a:extLst>
          </p:cNvPr>
          <p:cNvPicPr>
            <a:picLocks noChangeAspect="1"/>
          </p:cNvPicPr>
          <p:nvPr/>
        </p:nvPicPr>
        <p:blipFill>
          <a:blip r:embed="rId7">
            <a:alphaModFix/>
          </a:blip>
          <a:stretch>
            <a:fillRect/>
          </a:stretch>
        </p:blipFill>
        <p:spPr>
          <a:xfrm>
            <a:off x="283064" y="133350"/>
            <a:ext cx="2066320" cy="6591300"/>
          </a:xfrm>
          <a:prstGeom prst="rect">
            <a:avLst/>
          </a:prstGeom>
        </p:spPr>
      </p:pic>
    </p:spTree>
    <p:extLst>
      <p:ext uri="{BB962C8B-B14F-4D97-AF65-F5344CB8AC3E}">
        <p14:creationId xmlns:p14="http://schemas.microsoft.com/office/powerpoint/2010/main" val="18080151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732A6A3F-43C1-45AF-BDA2-3C016EA4EB93}"/>
              </a:ext>
            </a:extLst>
          </p:cNvPr>
          <p:cNvGrpSpPr/>
          <p:nvPr/>
        </p:nvGrpSpPr>
        <p:grpSpPr>
          <a:xfrm>
            <a:off x="17009" y="871931"/>
            <a:ext cx="9109982" cy="5952234"/>
            <a:chOff x="17009" y="871930"/>
            <a:chExt cx="9109982" cy="5952234"/>
          </a:xfrm>
        </p:grpSpPr>
        <p:pic>
          <p:nvPicPr>
            <p:cNvPr id="5" name="Picture 4">
              <a:extLst>
                <a:ext uri="{FF2B5EF4-FFF2-40B4-BE49-F238E27FC236}">
                  <a16:creationId xmlns:a16="http://schemas.microsoft.com/office/drawing/2014/main" id="{CDB18B15-77A9-C047-B6B6-75E6475416F7}"/>
                </a:ext>
              </a:extLst>
            </p:cNvPr>
            <p:cNvPicPr>
              <a:picLocks noChangeAspect="1"/>
            </p:cNvPicPr>
            <p:nvPr/>
          </p:nvPicPr>
          <p:blipFill>
            <a:blip r:embed="rId3"/>
            <a:stretch>
              <a:fillRect/>
            </a:stretch>
          </p:blipFill>
          <p:spPr>
            <a:xfrm>
              <a:off x="17010" y="871931"/>
              <a:ext cx="4393671" cy="27941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836EDFF5-6590-B44D-8F29-731F2C6AC802}"/>
                </a:ext>
              </a:extLst>
            </p:cNvPr>
            <p:cNvPicPr>
              <a:picLocks noChangeAspect="1"/>
            </p:cNvPicPr>
            <p:nvPr/>
          </p:nvPicPr>
          <p:blipFill>
            <a:blip r:embed="rId4"/>
            <a:stretch>
              <a:fillRect/>
            </a:stretch>
          </p:blipFill>
          <p:spPr>
            <a:xfrm>
              <a:off x="4449917" y="871930"/>
              <a:ext cx="4677074" cy="27941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D7299E35-6AD3-CD42-9166-D612531CA545}"/>
                </a:ext>
              </a:extLst>
            </p:cNvPr>
            <p:cNvPicPr>
              <a:picLocks noChangeAspect="1"/>
            </p:cNvPicPr>
            <p:nvPr/>
          </p:nvPicPr>
          <p:blipFill rotWithShape="1">
            <a:blip r:embed="rId5"/>
            <a:srcRect r="7500"/>
            <a:stretch/>
          </p:blipFill>
          <p:spPr>
            <a:xfrm>
              <a:off x="4449916" y="3700718"/>
              <a:ext cx="4677075" cy="31234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3906A777-CB73-5643-9CB7-FD1FAFCD7E0C}"/>
                </a:ext>
              </a:extLst>
            </p:cNvPr>
            <p:cNvPicPr>
              <a:picLocks noChangeAspect="1"/>
            </p:cNvPicPr>
            <p:nvPr/>
          </p:nvPicPr>
          <p:blipFill>
            <a:blip r:embed="rId6"/>
            <a:stretch>
              <a:fillRect/>
            </a:stretch>
          </p:blipFill>
          <p:spPr>
            <a:xfrm>
              <a:off x="17009" y="3700718"/>
              <a:ext cx="4393671" cy="31234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B467FC81-AD03-D940-9419-3FB9E4C991F6}"/>
                </a:ext>
              </a:extLst>
            </p:cNvPr>
            <p:cNvSpPr txBox="1"/>
            <p:nvPr/>
          </p:nvSpPr>
          <p:spPr>
            <a:xfrm>
              <a:off x="1438904" y="1054330"/>
              <a:ext cx="1467068" cy="400110"/>
            </a:xfrm>
            <a:prstGeom prst="rect">
              <a:avLst/>
            </a:prstGeom>
            <a:noFill/>
          </p:spPr>
          <p:txBody>
            <a:bodyPr wrap="none" rtlCol="0">
              <a:spAutoFit/>
            </a:bodyPr>
            <a:lstStyle/>
            <a:p>
              <a:r>
                <a:rPr lang="zh-CN" altLang="en-US" sz="2000" b="1" dirty="0">
                  <a:latin typeface="Microsoft YaHei" panose="020B0503020204020204" pitchFamily="34" charset="-122"/>
                  <a:ea typeface="Microsoft YaHei" panose="020B0503020204020204" pitchFamily="34" charset="-122"/>
                </a:rPr>
                <a:t>西班牙帝国</a:t>
              </a:r>
              <a:endParaRPr lang="en-US" sz="2000" b="1" dirty="0">
                <a:latin typeface="Microsoft YaHei" panose="020B0503020204020204" pitchFamily="34" charset="-122"/>
                <a:ea typeface="Microsoft YaHei" panose="020B0503020204020204" pitchFamily="34" charset="-122"/>
              </a:endParaRPr>
            </a:p>
          </p:txBody>
        </p:sp>
        <p:sp>
          <p:nvSpPr>
            <p:cNvPr id="11" name="TextBox 10">
              <a:extLst>
                <a:ext uri="{FF2B5EF4-FFF2-40B4-BE49-F238E27FC236}">
                  <a16:creationId xmlns:a16="http://schemas.microsoft.com/office/drawing/2014/main" id="{7197D907-8099-E849-AB6D-A7BF3C63381C}"/>
                </a:ext>
              </a:extLst>
            </p:cNvPr>
            <p:cNvSpPr txBox="1"/>
            <p:nvPr/>
          </p:nvSpPr>
          <p:spPr>
            <a:xfrm>
              <a:off x="6234431" y="1077480"/>
              <a:ext cx="1210588" cy="400110"/>
            </a:xfrm>
            <a:prstGeom prst="rect">
              <a:avLst/>
            </a:prstGeom>
            <a:noFill/>
          </p:spPr>
          <p:txBody>
            <a:bodyPr wrap="none" rtlCol="0">
              <a:spAutoFit/>
            </a:bodyPr>
            <a:lstStyle/>
            <a:p>
              <a:r>
                <a:rPr lang="zh-CN" altLang="en-US" sz="2000" b="1" dirty="0">
                  <a:solidFill>
                    <a:schemeClr val="bg1"/>
                  </a:solidFill>
                  <a:latin typeface="Microsoft YaHei" panose="020B0503020204020204" pitchFamily="34" charset="-122"/>
                  <a:ea typeface="Microsoft YaHei" panose="020B0503020204020204" pitchFamily="34" charset="-122"/>
                </a:rPr>
                <a:t>大英帝国</a:t>
              </a:r>
              <a:endParaRPr lang="en-US" sz="2000" b="1" dirty="0">
                <a:solidFill>
                  <a:schemeClr val="bg1"/>
                </a:solidFill>
                <a:latin typeface="Microsoft YaHei" panose="020B0503020204020204" pitchFamily="34" charset="-122"/>
                <a:ea typeface="Microsoft YaHei" panose="020B0503020204020204" pitchFamily="34" charset="-122"/>
              </a:endParaRPr>
            </a:p>
          </p:txBody>
        </p:sp>
        <p:sp>
          <p:nvSpPr>
            <p:cNvPr id="12" name="TextBox 11">
              <a:extLst>
                <a:ext uri="{FF2B5EF4-FFF2-40B4-BE49-F238E27FC236}">
                  <a16:creationId xmlns:a16="http://schemas.microsoft.com/office/drawing/2014/main" id="{96582BBB-CA8D-7549-AF68-0DE5E0A9E9B5}"/>
                </a:ext>
              </a:extLst>
            </p:cNvPr>
            <p:cNvSpPr txBox="1"/>
            <p:nvPr/>
          </p:nvSpPr>
          <p:spPr>
            <a:xfrm>
              <a:off x="6007248" y="3807580"/>
              <a:ext cx="697627" cy="400110"/>
            </a:xfrm>
            <a:prstGeom prst="rect">
              <a:avLst/>
            </a:prstGeom>
            <a:noFill/>
          </p:spPr>
          <p:txBody>
            <a:bodyPr wrap="none" rtlCol="0">
              <a:spAutoFit/>
            </a:bodyPr>
            <a:lstStyle/>
            <a:p>
              <a:r>
                <a:rPr lang="zh-CN" altLang="en-US" sz="2000" b="1" dirty="0">
                  <a:solidFill>
                    <a:schemeClr val="bg1"/>
                  </a:solidFill>
                  <a:latin typeface="Microsoft YaHei" panose="020B0503020204020204" pitchFamily="34" charset="-122"/>
                  <a:ea typeface="Microsoft YaHei" panose="020B0503020204020204" pitchFamily="34" charset="-122"/>
                </a:rPr>
                <a:t>苏联</a:t>
              </a:r>
              <a:endParaRPr lang="en-US" sz="2000" b="1" dirty="0">
                <a:solidFill>
                  <a:schemeClr val="bg1"/>
                </a:solidFill>
                <a:latin typeface="Microsoft YaHei" panose="020B0503020204020204" pitchFamily="34" charset="-122"/>
                <a:ea typeface="Microsoft YaHei" panose="020B0503020204020204" pitchFamily="34" charset="-122"/>
              </a:endParaRPr>
            </a:p>
          </p:txBody>
        </p:sp>
        <p:sp>
          <p:nvSpPr>
            <p:cNvPr id="13" name="TextBox 12">
              <a:extLst>
                <a:ext uri="{FF2B5EF4-FFF2-40B4-BE49-F238E27FC236}">
                  <a16:creationId xmlns:a16="http://schemas.microsoft.com/office/drawing/2014/main" id="{303E8DBB-1336-414B-AFE4-B90071421890}"/>
                </a:ext>
              </a:extLst>
            </p:cNvPr>
            <p:cNvSpPr txBox="1"/>
            <p:nvPr/>
          </p:nvSpPr>
          <p:spPr>
            <a:xfrm>
              <a:off x="2080753" y="3807580"/>
              <a:ext cx="697627" cy="400110"/>
            </a:xfrm>
            <a:prstGeom prst="rect">
              <a:avLst/>
            </a:prstGeom>
            <a:noFill/>
          </p:spPr>
          <p:txBody>
            <a:bodyPr wrap="none" rtlCol="0">
              <a:spAutoFit/>
            </a:bodyPr>
            <a:lstStyle/>
            <a:p>
              <a:r>
                <a:rPr lang="zh-CN" altLang="en-US" sz="2000" b="1" dirty="0">
                  <a:solidFill>
                    <a:schemeClr val="bg1"/>
                  </a:solidFill>
                  <a:latin typeface="Microsoft YaHei" panose="020B0503020204020204" pitchFamily="34" charset="-122"/>
                  <a:ea typeface="Microsoft YaHei" panose="020B0503020204020204" pitchFamily="34" charset="-122"/>
                </a:rPr>
                <a:t>美国</a:t>
              </a:r>
              <a:endParaRPr lang="en-US" sz="2000" b="1" dirty="0">
                <a:solidFill>
                  <a:schemeClr val="bg1"/>
                </a:solidFill>
                <a:latin typeface="Microsoft YaHei" panose="020B0503020204020204" pitchFamily="34" charset="-122"/>
                <a:ea typeface="Microsoft YaHei" panose="020B0503020204020204" pitchFamily="34" charset="-122"/>
              </a:endParaRPr>
            </a:p>
          </p:txBody>
        </p:sp>
      </p:grpSp>
      <p:sp>
        <p:nvSpPr>
          <p:cNvPr id="14" name="文本框 1">
            <a:extLst>
              <a:ext uri="{FF2B5EF4-FFF2-40B4-BE49-F238E27FC236}">
                <a16:creationId xmlns:a16="http://schemas.microsoft.com/office/drawing/2014/main" id="{C5EBBDA0-F286-5740-98C5-C8D6A181DB07}"/>
              </a:ext>
            </a:extLst>
          </p:cNvPr>
          <p:cNvSpPr txBox="1"/>
          <p:nvPr/>
        </p:nvSpPr>
        <p:spPr>
          <a:xfrm>
            <a:off x="0" y="150117"/>
            <a:ext cx="9144000" cy="646331"/>
          </a:xfrm>
          <a:prstGeom prst="rect">
            <a:avLst/>
          </a:prstGeom>
          <a:noFill/>
        </p:spPr>
        <p:txBody>
          <a:bodyPr wrap="square" rtlCol="0">
            <a:spAutoFit/>
          </a:bodyPr>
          <a:lstStyle/>
          <a:p>
            <a:pPr algn="ctr"/>
            <a:r>
              <a:rPr lang="zh-CN" altLang="en-US" sz="3600" b="1" dirty="0">
                <a:solidFill>
                  <a:srgbClr val="1C271A"/>
                </a:solidFill>
                <a:latin typeface="Microsoft YaHei" panose="020B0503020204020204" pitchFamily="34" charset="-122"/>
                <a:ea typeface="Microsoft YaHei" panose="020B0503020204020204" pitchFamily="34" charset="-122"/>
                <a:cs typeface="+mj-cs"/>
              </a:rPr>
              <a:t>公元</a:t>
            </a:r>
            <a:r>
              <a:rPr lang="en-US" altLang="zh-CN" sz="3600" b="1" dirty="0">
                <a:solidFill>
                  <a:srgbClr val="1C271A"/>
                </a:solidFill>
                <a:latin typeface="Microsoft YaHei" panose="020B0503020204020204" pitchFamily="34" charset="-122"/>
                <a:ea typeface="Microsoft YaHei" panose="020B0503020204020204" pitchFamily="34" charset="-122"/>
                <a:cs typeface="+mj-cs"/>
              </a:rPr>
              <a:t>1400</a:t>
            </a:r>
            <a:r>
              <a:rPr lang="zh-CN" altLang="en-US" sz="3600" b="1" dirty="0">
                <a:solidFill>
                  <a:srgbClr val="1C271A"/>
                </a:solidFill>
                <a:latin typeface="Microsoft YaHei" panose="020B0503020204020204" pitchFamily="34" charset="-122"/>
                <a:ea typeface="Microsoft YaHei" panose="020B0503020204020204" pitchFamily="34" charset="-122"/>
                <a:cs typeface="+mj-cs"/>
              </a:rPr>
              <a:t>年，谁能预测到</a:t>
            </a:r>
            <a:r>
              <a:rPr lang="en-US" altLang="zh-CN" sz="3600" b="1" dirty="0">
                <a:solidFill>
                  <a:srgbClr val="1C271A"/>
                </a:solidFill>
                <a:latin typeface="Microsoft YaHei" panose="020B0503020204020204" pitchFamily="34" charset="-122"/>
                <a:ea typeface="Microsoft YaHei" panose="020B0503020204020204" pitchFamily="34" charset="-122"/>
                <a:cs typeface="+mj-cs"/>
              </a:rPr>
              <a:t>……</a:t>
            </a:r>
            <a:r>
              <a:rPr lang="zh-CN" altLang="en-US" sz="3600" b="1" dirty="0">
                <a:solidFill>
                  <a:srgbClr val="1C271A"/>
                </a:solidFill>
                <a:latin typeface="Microsoft YaHei" panose="020B0503020204020204" pitchFamily="34" charset="-122"/>
                <a:ea typeface="Microsoft YaHei" panose="020B0503020204020204" pitchFamily="34" charset="-122"/>
                <a:cs typeface="+mj-cs"/>
              </a:rPr>
              <a:t>？</a:t>
            </a:r>
            <a:endParaRPr lang="en-US" altLang="zh-CN" sz="3600" b="1" dirty="0">
              <a:solidFill>
                <a:srgbClr val="1C271A"/>
              </a:solidFill>
              <a:latin typeface="Microsoft YaHei" panose="020B0503020204020204" pitchFamily="34" charset="-122"/>
              <a:ea typeface="Microsoft YaHei" panose="020B0503020204020204" pitchFamily="34" charset="-122"/>
              <a:cs typeface="+mj-cs"/>
            </a:endParaRPr>
          </a:p>
        </p:txBody>
      </p:sp>
    </p:spTree>
    <p:extLst>
      <p:ext uri="{BB962C8B-B14F-4D97-AF65-F5344CB8AC3E}">
        <p14:creationId xmlns:p14="http://schemas.microsoft.com/office/powerpoint/2010/main" val="35357363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1F7706-DF05-1141-AE4E-95E5F4B0CF61}"/>
              </a:ext>
            </a:extLst>
          </p:cNvPr>
          <p:cNvPicPr>
            <a:picLocks noChangeAspect="1"/>
          </p:cNvPicPr>
          <p:nvPr/>
        </p:nvPicPr>
        <p:blipFill>
          <a:blip r:embed="rId3"/>
          <a:stretch>
            <a:fillRect/>
          </a:stretch>
        </p:blipFill>
        <p:spPr>
          <a:xfrm>
            <a:off x="0" y="1893925"/>
            <a:ext cx="9144000" cy="4572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4D426108-4774-4E8F-8AD5-FEC78575EC8C}"/>
              </a:ext>
            </a:extLst>
          </p:cNvPr>
          <p:cNvSpPr>
            <a:spLocks noGrp="1"/>
          </p:cNvSpPr>
          <p:nvPr>
            <p:ph type="title"/>
          </p:nvPr>
        </p:nvSpPr>
        <p:spPr/>
        <p:txBody>
          <a:bodyPr/>
          <a:lstStyle/>
          <a:p>
            <a:r>
              <a:rPr lang="zh-CN" altLang="en-US" dirty="0"/>
              <a:t>预言都是上帝的启示</a:t>
            </a:r>
          </a:p>
        </p:txBody>
      </p:sp>
    </p:spTree>
    <p:extLst>
      <p:ext uri="{BB962C8B-B14F-4D97-AF65-F5344CB8AC3E}">
        <p14:creationId xmlns:p14="http://schemas.microsoft.com/office/powerpoint/2010/main" val="16785023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37F6C8C5-F7BE-2948-93C8-A9CD97CE96D7}"/>
              </a:ext>
            </a:extLst>
          </p:cNvPr>
          <p:cNvGrpSpPr/>
          <p:nvPr/>
        </p:nvGrpSpPr>
        <p:grpSpPr>
          <a:xfrm>
            <a:off x="0" y="1333500"/>
            <a:ext cx="9144000" cy="5524500"/>
            <a:chOff x="0" y="965200"/>
            <a:chExt cx="9753600" cy="5892800"/>
          </a:xfrm>
        </p:grpSpPr>
        <p:pic>
          <p:nvPicPr>
            <p:cNvPr id="4" name="图片 3">
              <a:extLst>
                <a:ext uri="{FF2B5EF4-FFF2-40B4-BE49-F238E27FC236}">
                  <a16:creationId xmlns:a16="http://schemas.microsoft.com/office/drawing/2014/main" id="{CD141A7D-4FDC-624A-BF8B-D4EF2D61B037}"/>
                </a:ext>
              </a:extLst>
            </p:cNvPr>
            <p:cNvPicPr>
              <a:picLocks noChangeAspect="1"/>
            </p:cNvPicPr>
            <p:nvPr/>
          </p:nvPicPr>
          <p:blipFill>
            <a:blip r:embed="rId4"/>
            <a:stretch>
              <a:fillRect/>
            </a:stretch>
          </p:blipFill>
          <p:spPr>
            <a:xfrm>
              <a:off x="0" y="965200"/>
              <a:ext cx="4876800" cy="5892800"/>
            </a:xfrm>
            <a:prstGeom prst="rect">
              <a:avLst/>
            </a:prstGeom>
          </p:spPr>
        </p:pic>
        <p:pic>
          <p:nvPicPr>
            <p:cNvPr id="5" name="图片 4">
              <a:extLst>
                <a:ext uri="{FF2B5EF4-FFF2-40B4-BE49-F238E27FC236}">
                  <a16:creationId xmlns:a16="http://schemas.microsoft.com/office/drawing/2014/main" id="{EA066BBA-94B1-DF4C-885B-02915F2EEC6A}"/>
                </a:ext>
              </a:extLst>
            </p:cNvPr>
            <p:cNvPicPr>
              <a:picLocks noChangeAspect="1"/>
            </p:cNvPicPr>
            <p:nvPr/>
          </p:nvPicPr>
          <p:blipFill rotWithShape="1">
            <a:blip r:embed="rId5"/>
            <a:srcRect l="20901" r="32547"/>
            <a:stretch/>
          </p:blipFill>
          <p:spPr>
            <a:xfrm>
              <a:off x="4876800" y="965200"/>
              <a:ext cx="4876800" cy="5892800"/>
            </a:xfrm>
            <a:prstGeom prst="rect">
              <a:avLst/>
            </a:prstGeom>
          </p:spPr>
        </p:pic>
      </p:grpSp>
      <p:sp>
        <p:nvSpPr>
          <p:cNvPr id="7" name="矩形 6">
            <a:extLst>
              <a:ext uri="{FF2B5EF4-FFF2-40B4-BE49-F238E27FC236}">
                <a16:creationId xmlns:a16="http://schemas.microsoft.com/office/drawing/2014/main" id="{08D4B769-44E1-DE40-A962-B5B4A2B837B5}"/>
              </a:ext>
            </a:extLst>
          </p:cNvPr>
          <p:cNvSpPr/>
          <p:nvPr/>
        </p:nvSpPr>
        <p:spPr>
          <a:xfrm>
            <a:off x="0" y="1333500"/>
            <a:ext cx="9144000" cy="552450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8" name="图片 7">
            <a:extLst>
              <a:ext uri="{FF2B5EF4-FFF2-40B4-BE49-F238E27FC236}">
                <a16:creationId xmlns:a16="http://schemas.microsoft.com/office/drawing/2014/main" id="{78FD3B96-0A3D-F240-AFA8-588F567EB59A}"/>
              </a:ext>
            </a:extLst>
          </p:cNvPr>
          <p:cNvPicPr>
            <a:picLocks noChangeAspect="1"/>
          </p:cNvPicPr>
          <p:nvPr/>
        </p:nvPicPr>
        <p:blipFill rotWithShape="1">
          <a:blip r:embed="rId6"/>
          <a:srcRect t="27364"/>
          <a:stretch/>
        </p:blipFill>
        <p:spPr>
          <a:xfrm>
            <a:off x="3134518" y="1083732"/>
            <a:ext cx="2874963" cy="28766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标题 10">
            <a:extLst>
              <a:ext uri="{FF2B5EF4-FFF2-40B4-BE49-F238E27FC236}">
                <a16:creationId xmlns:a16="http://schemas.microsoft.com/office/drawing/2014/main" id="{B7B02BC1-E0E9-4900-8124-D69C134F798B}"/>
              </a:ext>
            </a:extLst>
          </p:cNvPr>
          <p:cNvSpPr>
            <a:spLocks noGrp="1"/>
          </p:cNvSpPr>
          <p:nvPr>
            <p:ph type="title"/>
          </p:nvPr>
        </p:nvSpPr>
        <p:spPr/>
        <p:txBody>
          <a:bodyPr/>
          <a:lstStyle/>
          <a:p>
            <a:r>
              <a:rPr lang="zh-CN" altLang="en-US" dirty="0"/>
              <a:t>按着定命，人人都有一死，死后且有审判</a:t>
            </a:r>
          </a:p>
        </p:txBody>
      </p:sp>
    </p:spTree>
    <p:extLst>
      <p:ext uri="{BB962C8B-B14F-4D97-AF65-F5344CB8AC3E}">
        <p14:creationId xmlns:p14="http://schemas.microsoft.com/office/powerpoint/2010/main" val="31713401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B1E3533-339D-6C4C-9450-73655B6DEBBF}"/>
              </a:ext>
            </a:extLst>
          </p:cNvPr>
          <p:cNvPicPr>
            <a:picLocks noChangeAspect="1"/>
          </p:cNvPicPr>
          <p:nvPr/>
        </p:nvPicPr>
        <p:blipFill>
          <a:blip r:embed="rId3"/>
          <a:stretch>
            <a:fillRect/>
          </a:stretch>
        </p:blipFill>
        <p:spPr>
          <a:xfrm>
            <a:off x="3140761" y="1594338"/>
            <a:ext cx="3106780" cy="3282461"/>
          </a:xfrm>
          <a:prstGeom prst="rect">
            <a:avLst/>
          </a:prstGeom>
        </p:spPr>
      </p:pic>
      <p:sp>
        <p:nvSpPr>
          <p:cNvPr id="6" name="文本框 5">
            <a:extLst>
              <a:ext uri="{FF2B5EF4-FFF2-40B4-BE49-F238E27FC236}">
                <a16:creationId xmlns:a16="http://schemas.microsoft.com/office/drawing/2014/main" id="{BE7871E1-FCE5-134F-B72C-AD4404D3CA46}"/>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4138171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195image3873216">
            <a:extLst>
              <a:ext uri="{FF2B5EF4-FFF2-40B4-BE49-F238E27FC236}">
                <a16:creationId xmlns:a16="http://schemas.microsoft.com/office/drawing/2014/main" id="{1E866D31-984D-A647-91EF-2A425FDCEA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608" r="14392"/>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5CFF5697-581B-3645-B9A8-BD123DE0B2C9}"/>
              </a:ext>
            </a:extLst>
          </p:cNvPr>
          <p:cNvSpPr/>
          <p:nvPr/>
        </p:nvSpPr>
        <p:spPr>
          <a:xfrm>
            <a:off x="0" y="6086255"/>
            <a:ext cx="9143980" cy="798654"/>
          </a:xfrm>
          <a:prstGeom prst="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3" name="文本框 12">
            <a:extLst>
              <a:ext uri="{FF2B5EF4-FFF2-40B4-BE49-F238E27FC236}">
                <a16:creationId xmlns:a16="http://schemas.microsoft.com/office/drawing/2014/main" id="{235E3FB8-4210-5942-9326-1C26B78F556F}"/>
              </a:ext>
            </a:extLst>
          </p:cNvPr>
          <p:cNvSpPr txBox="1"/>
          <p:nvPr/>
        </p:nvSpPr>
        <p:spPr>
          <a:xfrm>
            <a:off x="0" y="6113164"/>
            <a:ext cx="9143980"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kumimoji="1" lang="zh-CN" altLang="en-US" sz="3200" b="1" dirty="0">
                <a:latin typeface="Microsoft YaHei" panose="020B0503020204020204" pitchFamily="34" charset="-122"/>
                <a:ea typeface="Microsoft YaHei" panose="020B0503020204020204" pitchFamily="34" charset="-122"/>
                <a:cs typeface="+mj-cs"/>
              </a:rPr>
              <a:t>巴比伦必永久荒废</a:t>
            </a:r>
          </a:p>
        </p:txBody>
      </p:sp>
    </p:spTree>
    <p:extLst>
      <p:ext uri="{BB962C8B-B14F-4D97-AF65-F5344CB8AC3E}">
        <p14:creationId xmlns:p14="http://schemas.microsoft.com/office/powerpoint/2010/main" val="30138540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00A33051-93A2-4688-9481-57ABFFCF1DCD}"/>
              </a:ext>
            </a:extLst>
          </p:cNvPr>
          <p:cNvSpPr>
            <a:spLocks noGrp="1"/>
          </p:cNvSpPr>
          <p:nvPr>
            <p:ph type="title"/>
          </p:nvPr>
        </p:nvSpPr>
        <p:spPr/>
        <p:txBody>
          <a:bodyPr/>
          <a:lstStyle/>
          <a:p>
            <a:r>
              <a:rPr lang="zh-CN" altLang="en-US" dirty="0"/>
              <a:t>巴比伦王国：公元前</a:t>
            </a:r>
            <a:r>
              <a:rPr lang="en-US" altLang="zh-CN" dirty="0"/>
              <a:t>580</a:t>
            </a:r>
            <a:r>
              <a:rPr lang="zh-CN" altLang="en-US" dirty="0"/>
              <a:t>年</a:t>
            </a:r>
            <a:br>
              <a:rPr lang="en-US" altLang="zh-CN" dirty="0"/>
            </a:br>
            <a:endParaRPr lang="zh-CN" altLang="en-US" dirty="0"/>
          </a:p>
        </p:txBody>
      </p:sp>
      <p:pic>
        <p:nvPicPr>
          <p:cNvPr id="10" name="图片 9">
            <a:extLst>
              <a:ext uri="{FF2B5EF4-FFF2-40B4-BE49-F238E27FC236}">
                <a16:creationId xmlns:a16="http://schemas.microsoft.com/office/drawing/2014/main" id="{7D4C1800-72E0-7745-B531-ED17BA9E7EAC}"/>
              </a:ext>
            </a:extLst>
          </p:cNvPr>
          <p:cNvPicPr>
            <a:picLocks noChangeAspect="1"/>
          </p:cNvPicPr>
          <p:nvPr/>
        </p:nvPicPr>
        <p:blipFill rotWithShape="1">
          <a:blip r:embed="rId3"/>
          <a:srcRect l="2097" t="9789" r="2368" b="2447"/>
          <a:stretch/>
        </p:blipFill>
        <p:spPr>
          <a:xfrm>
            <a:off x="753941" y="1233664"/>
            <a:ext cx="7636118" cy="5624336"/>
          </a:xfrm>
          <a:prstGeom prst="rect">
            <a:avLst/>
          </a:prstGeom>
          <a:solidFill>
            <a:schemeClr val="bg1"/>
          </a:solidFill>
        </p:spPr>
      </p:pic>
      <p:sp>
        <p:nvSpPr>
          <p:cNvPr id="8" name="文本框 7">
            <a:extLst>
              <a:ext uri="{FF2B5EF4-FFF2-40B4-BE49-F238E27FC236}">
                <a16:creationId xmlns:a16="http://schemas.microsoft.com/office/drawing/2014/main" id="{29D2033B-693C-D441-A40D-BB20B47784F1}"/>
              </a:ext>
            </a:extLst>
          </p:cNvPr>
          <p:cNvSpPr txBox="1"/>
          <p:nvPr/>
        </p:nvSpPr>
        <p:spPr>
          <a:xfrm>
            <a:off x="4909255" y="4125273"/>
            <a:ext cx="1107996" cy="461665"/>
          </a:xfrm>
          <a:prstGeom prst="rect">
            <a:avLst/>
          </a:prstGeom>
          <a:noFill/>
          <a:effectLst>
            <a:outerShdw blurRad="50800" dist="25400" dir="2700000" algn="tl" rotWithShape="0">
              <a:prstClr val="black">
                <a:alpha val="40000"/>
              </a:prstClr>
            </a:outerShdw>
          </a:effectLst>
        </p:spPr>
        <p:txBody>
          <a:bodyPr wrap="none" rtlCol="0">
            <a:spAutoFit/>
          </a:bodyPr>
          <a:lstStyle/>
          <a:p>
            <a:r>
              <a:rPr lang="zh-CN" altLang="en-US" sz="2400" b="1" dirty="0">
                <a:solidFill>
                  <a:srgbClr val="FF0000"/>
                </a:solidFill>
                <a:latin typeface="Microsoft YaHei" panose="020B0503020204020204" pitchFamily="34" charset="-122"/>
                <a:ea typeface="Microsoft YaHei" panose="020B0503020204020204" pitchFamily="34" charset="-122"/>
              </a:rPr>
              <a:t>巴比伦</a:t>
            </a:r>
            <a:endParaRPr kumimoji="1" lang="zh-CN" altLang="en-US" sz="2400" dirty="0">
              <a:solidFill>
                <a:srgbClr val="FF0000"/>
              </a:solidFill>
            </a:endParaRPr>
          </a:p>
        </p:txBody>
      </p:sp>
      <p:sp>
        <p:nvSpPr>
          <p:cNvPr id="3" name="椭圆 2">
            <a:extLst>
              <a:ext uri="{FF2B5EF4-FFF2-40B4-BE49-F238E27FC236}">
                <a16:creationId xmlns:a16="http://schemas.microsoft.com/office/drawing/2014/main" id="{5CD3DDE2-C0C6-6A46-9FA0-86BAB22F96E7}"/>
              </a:ext>
            </a:extLst>
          </p:cNvPr>
          <p:cNvSpPr/>
          <p:nvPr/>
        </p:nvSpPr>
        <p:spPr>
          <a:xfrm>
            <a:off x="5924651" y="4059270"/>
            <a:ext cx="219919" cy="219919"/>
          </a:xfrm>
          <a:prstGeom prst="ellipse">
            <a:avLst/>
          </a:prstGeom>
          <a:solidFill>
            <a:srgbClr val="FF0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703744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E9DD0F-A575-4249-B446-C4E246AA9408}"/>
              </a:ext>
            </a:extLst>
          </p:cNvPr>
          <p:cNvSpPr txBox="1"/>
          <p:nvPr/>
        </p:nvSpPr>
        <p:spPr>
          <a:xfrm>
            <a:off x="5234152" y="-1387366"/>
            <a:ext cx="184731" cy="369332"/>
          </a:xfrm>
          <a:prstGeom prst="rect">
            <a:avLst/>
          </a:prstGeom>
          <a:noFill/>
        </p:spPr>
        <p:txBody>
          <a:bodyPr wrap="none" rtlCol="0">
            <a:spAutoFit/>
          </a:bodyPr>
          <a:lstStyle/>
          <a:p>
            <a:endParaRPr lang="en-US" dirty="0"/>
          </a:p>
        </p:txBody>
      </p:sp>
      <p:pic>
        <p:nvPicPr>
          <p:cNvPr id="4" name="图片 3">
            <a:extLst>
              <a:ext uri="{FF2B5EF4-FFF2-40B4-BE49-F238E27FC236}">
                <a16:creationId xmlns:a16="http://schemas.microsoft.com/office/drawing/2014/main" id="{AA86E276-B463-5142-99A6-DD12076B93AA}"/>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9155942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7D1600-E3CB-9A4D-A847-6C9C188C8E91}"/>
              </a:ext>
            </a:extLst>
          </p:cNvPr>
          <p:cNvPicPr>
            <a:picLocks noChangeAspect="1"/>
          </p:cNvPicPr>
          <p:nvPr/>
        </p:nvPicPr>
        <p:blipFill rotWithShape="1">
          <a:blip r:embed="rId3"/>
          <a:srcRect l="3038" t="-1" r="21977" b="3038"/>
          <a:stretch/>
        </p:blipFill>
        <p:spPr>
          <a:xfrm>
            <a:off x="14" y="0"/>
            <a:ext cx="9143986" cy="6858000"/>
          </a:xfrm>
          <a:prstGeom prst="rect">
            <a:avLst/>
          </a:prstGeom>
        </p:spPr>
      </p:pic>
      <p:sp>
        <p:nvSpPr>
          <p:cNvPr id="13" name="文本框 12">
            <a:extLst>
              <a:ext uri="{FF2B5EF4-FFF2-40B4-BE49-F238E27FC236}">
                <a16:creationId xmlns:a16="http://schemas.microsoft.com/office/drawing/2014/main" id="{235E3FB8-4210-5942-9326-1C26B78F556F}"/>
              </a:ext>
            </a:extLst>
          </p:cNvPr>
          <p:cNvSpPr txBox="1"/>
          <p:nvPr/>
        </p:nvSpPr>
        <p:spPr>
          <a:xfrm>
            <a:off x="0" y="94320"/>
            <a:ext cx="9143985" cy="932688"/>
          </a:xfrm>
          <a:prstGeom prst="rect">
            <a:avLst/>
          </a:prstGeom>
        </p:spPr>
        <p:txBody>
          <a:bodyPr/>
          <a:lstStyle>
            <a:lvl1pPr algn="ctr">
              <a:spcBef>
                <a:spcPct val="0"/>
              </a:spcBef>
              <a:buNone/>
              <a:defRPr sz="3600" b="1" i="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4800" dirty="0">
                <a:effectLst>
                  <a:outerShdw blurRad="38100" dist="38100" dir="2700000" algn="tl">
                    <a:srgbClr val="000000">
                      <a:alpha val="43137"/>
                    </a:srgbClr>
                  </a:outerShdw>
                </a:effectLst>
              </a:rPr>
              <a:t>辉煌的巴比伦</a:t>
            </a:r>
          </a:p>
        </p:txBody>
      </p:sp>
    </p:spTree>
    <p:extLst>
      <p:ext uri="{BB962C8B-B14F-4D97-AF65-F5344CB8AC3E}">
        <p14:creationId xmlns:p14="http://schemas.microsoft.com/office/powerpoint/2010/main" val="2800933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4628F0-B55F-CC44-B51F-58F96E6937DB}"/>
              </a:ext>
            </a:extLst>
          </p:cNvPr>
          <p:cNvPicPr>
            <a:picLocks noChangeAspect="1"/>
          </p:cNvPicPr>
          <p:nvPr/>
        </p:nvPicPr>
        <p:blipFill rotWithShape="1">
          <a:blip r:embed="rId3"/>
          <a:srcRect r="1000" b="1"/>
          <a:stretch/>
        </p:blipFill>
        <p:spPr>
          <a:xfrm>
            <a:off x="-2285" y="10"/>
            <a:ext cx="9143999" cy="6857990"/>
          </a:xfrm>
          <a:prstGeom prst="rect">
            <a:avLst/>
          </a:prstGeom>
        </p:spPr>
      </p:pic>
      <p:sp>
        <p:nvSpPr>
          <p:cNvPr id="13" name="文本框 12">
            <a:extLst>
              <a:ext uri="{FF2B5EF4-FFF2-40B4-BE49-F238E27FC236}">
                <a16:creationId xmlns:a16="http://schemas.microsoft.com/office/drawing/2014/main" id="{235E3FB8-4210-5942-9326-1C26B78F556F}"/>
              </a:ext>
            </a:extLst>
          </p:cNvPr>
          <p:cNvSpPr txBox="1"/>
          <p:nvPr/>
        </p:nvSpPr>
        <p:spPr>
          <a:xfrm>
            <a:off x="4569714" y="123065"/>
            <a:ext cx="3451860" cy="980736"/>
          </a:xfrm>
          <a:prstGeom prst="rect">
            <a:avLst/>
          </a:prstGeom>
        </p:spPr>
        <p:txBody>
          <a:bodyPr/>
          <a:lstStyle>
            <a:defPPr>
              <a:defRPr lang="zh-CN"/>
            </a:defPPr>
            <a:lvl1pPr algn="ctr">
              <a:spcBef>
                <a:spcPct val="0"/>
              </a:spcBef>
              <a:buNone/>
              <a:defRPr sz="3600" b="1" i="0">
                <a:solidFill>
                  <a:srgbClr val="1C271A"/>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cs typeface="+mj-cs"/>
              </a:defRPr>
            </a:lvl1pPr>
          </a:lstStyle>
          <a:p>
            <a:r>
              <a:rPr lang="zh-CN" altLang="en-US" sz="5400" dirty="0">
                <a:solidFill>
                  <a:schemeClr val="bg1"/>
                </a:solidFill>
              </a:rPr>
              <a:t>空中花园</a:t>
            </a:r>
          </a:p>
        </p:txBody>
      </p:sp>
    </p:spTree>
    <p:extLst>
      <p:ext uri="{BB962C8B-B14F-4D97-AF65-F5344CB8AC3E}">
        <p14:creationId xmlns:p14="http://schemas.microsoft.com/office/powerpoint/2010/main" val="8289738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39131E-76D6-7D43-8255-E1FE93EF6A11}"/>
              </a:ext>
            </a:extLst>
          </p:cNvPr>
          <p:cNvPicPr>
            <a:picLocks noChangeAspect="1"/>
          </p:cNvPicPr>
          <p:nvPr/>
        </p:nvPicPr>
        <p:blipFill>
          <a:blip r:embed="rId3"/>
          <a:stretch>
            <a:fillRect/>
          </a:stretch>
        </p:blipFill>
        <p:spPr>
          <a:xfrm>
            <a:off x="0" y="1690688"/>
            <a:ext cx="9144000" cy="49520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C5D2EA58-002D-4175-A0F9-18F0B611AFF1}"/>
              </a:ext>
            </a:extLst>
          </p:cNvPr>
          <p:cNvSpPr>
            <a:spLocks noGrp="1"/>
          </p:cNvSpPr>
          <p:nvPr>
            <p:ph type="title"/>
          </p:nvPr>
        </p:nvSpPr>
        <p:spPr/>
        <p:txBody>
          <a:bodyPr/>
          <a:lstStyle/>
          <a:p>
            <a:r>
              <a:rPr lang="zh-CN" altLang="en-US" dirty="0"/>
              <a:t>辉煌的巴比伦</a:t>
            </a:r>
            <a:br>
              <a:rPr lang="zh-CN" altLang="en-US" dirty="0"/>
            </a:br>
            <a:endParaRPr lang="zh-CN" altLang="en-US" dirty="0"/>
          </a:p>
        </p:txBody>
      </p:sp>
    </p:spTree>
    <p:extLst>
      <p:ext uri="{BB962C8B-B14F-4D97-AF65-F5344CB8AC3E}">
        <p14:creationId xmlns:p14="http://schemas.microsoft.com/office/powerpoint/2010/main" val="40945778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97C7A3-B8E3-644B-8A49-E924BC159972}"/>
              </a:ext>
            </a:extLst>
          </p:cNvPr>
          <p:cNvPicPr>
            <a:picLocks noChangeAspect="1"/>
          </p:cNvPicPr>
          <p:nvPr/>
        </p:nvPicPr>
        <p:blipFill rotWithShape="1">
          <a:blip r:embed="rId3"/>
          <a:srcRect t="12" b="-1"/>
          <a:stretch/>
        </p:blipFill>
        <p:spPr>
          <a:xfrm>
            <a:off x="0" y="1690688"/>
            <a:ext cx="9144000" cy="51429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D8928227-23B7-41D7-8527-298C0D9BB413}"/>
              </a:ext>
            </a:extLst>
          </p:cNvPr>
          <p:cNvSpPr>
            <a:spLocks noGrp="1"/>
          </p:cNvSpPr>
          <p:nvPr>
            <p:ph type="title"/>
          </p:nvPr>
        </p:nvSpPr>
        <p:spPr/>
        <p:txBody>
          <a:bodyPr/>
          <a:lstStyle/>
          <a:p>
            <a:r>
              <a:rPr lang="zh-CN" altLang="en-US" dirty="0"/>
              <a:t>先知宣告巴比伦将永久荒废</a:t>
            </a:r>
            <a:br>
              <a:rPr lang="zh-CN" altLang="en-US" dirty="0"/>
            </a:br>
            <a:endParaRPr lang="zh-CN" altLang="en-US" dirty="0"/>
          </a:p>
        </p:txBody>
      </p:sp>
    </p:spTree>
    <p:extLst>
      <p:ext uri="{BB962C8B-B14F-4D97-AF65-F5344CB8AC3E}">
        <p14:creationId xmlns:p14="http://schemas.microsoft.com/office/powerpoint/2010/main" val="167626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8BF495-1BED-814A-8DFD-B3316F9DE3FF}"/>
              </a:ext>
            </a:extLst>
          </p:cNvPr>
          <p:cNvSpPr txBox="1"/>
          <p:nvPr/>
        </p:nvSpPr>
        <p:spPr>
          <a:xfrm>
            <a:off x="778394" y="2012933"/>
            <a:ext cx="7742667" cy="2906052"/>
          </a:xfrm>
          <a:prstGeom prst="rect">
            <a:avLst/>
          </a:prstGeom>
          <a:noFill/>
        </p:spPr>
        <p:txBody>
          <a:bodyPr wrap="square" rtlCol="0">
            <a:spAutoFit/>
          </a:bodyPr>
          <a:lstStyle/>
          <a:p>
            <a:pPr>
              <a:lnSpc>
                <a:spcPts val="3660"/>
              </a:lnSpc>
            </a:pPr>
            <a:r>
              <a:rPr lang="zh-CN" altLang="en-US" sz="2800" dirty="0">
                <a:latin typeface="Microsoft YaHei" panose="020B0503020204020204" pitchFamily="34" charset="-122"/>
                <a:ea typeface="Microsoft YaHei" panose="020B0503020204020204" pitchFamily="34" charset="-122"/>
              </a:rPr>
              <a:t>以赛亚书 </a:t>
            </a:r>
            <a:r>
              <a:rPr lang="en-US" sz="2800" dirty="0">
                <a:latin typeface="Microsoft YaHei" panose="020B0503020204020204" pitchFamily="34" charset="-122"/>
                <a:ea typeface="Microsoft YaHei" panose="020B0503020204020204" pitchFamily="34" charset="-122"/>
              </a:rPr>
              <a:t>13:19 </a:t>
            </a:r>
            <a:r>
              <a:rPr lang="zh-CN" altLang="en-US" sz="2800" dirty="0">
                <a:latin typeface="Microsoft YaHei" panose="020B0503020204020204" pitchFamily="34" charset="-122"/>
                <a:ea typeface="Microsoft YaHei" panose="020B0503020204020204" pitchFamily="34" charset="-122"/>
              </a:rPr>
              <a:t>巴比伦素来为列国的荣耀，为迦勒底人所矜夸的华美，必像神所倾覆的所多玛、蛾摩拉一样；</a:t>
            </a:r>
            <a:r>
              <a:rPr lang="en-US" altLang="zh-CN" sz="2800" dirty="0">
                <a:latin typeface="Microsoft YaHei" panose="020B0503020204020204" pitchFamily="34" charset="-122"/>
                <a:ea typeface="Microsoft YaHei" panose="020B0503020204020204" pitchFamily="34" charset="-122"/>
              </a:rPr>
              <a:t>20</a:t>
            </a:r>
            <a:r>
              <a:rPr lang="zh-CN" altLang="en-US" sz="2800" dirty="0">
                <a:latin typeface="Microsoft YaHei" panose="020B0503020204020204" pitchFamily="34" charset="-122"/>
                <a:ea typeface="Microsoft YaHei" panose="020B0503020204020204" pitchFamily="34" charset="-122"/>
              </a:rPr>
              <a:t>其内必永无人烟，世世代代无人居住。</a:t>
            </a:r>
            <a:r>
              <a:rPr lang="en-US" altLang="zh-CN" sz="2800" dirty="0">
                <a:latin typeface="Microsoft YaHei" panose="020B0503020204020204" pitchFamily="34" charset="-122"/>
                <a:ea typeface="Microsoft YaHei" panose="020B0503020204020204" pitchFamily="34" charset="-122"/>
              </a:rPr>
              <a:t>……22</a:t>
            </a:r>
            <a:r>
              <a:rPr lang="zh-CN" altLang="en-US" sz="2800" dirty="0">
                <a:latin typeface="Microsoft YaHei" panose="020B0503020204020204" pitchFamily="34" charset="-122"/>
                <a:ea typeface="Microsoft YaHei" panose="020B0503020204020204" pitchFamily="34" charset="-122"/>
              </a:rPr>
              <a:t>巴比伦受罚的时候临近；它的日子必不长久。 </a:t>
            </a:r>
            <a:endParaRPr lang="en-US" sz="2800" dirty="0">
              <a:latin typeface="Microsoft YaHei" panose="020B0503020204020204" pitchFamily="34" charset="-122"/>
              <a:ea typeface="Microsoft YaHei" panose="020B0503020204020204" pitchFamily="34" charset="-122"/>
            </a:endParaRPr>
          </a:p>
          <a:p>
            <a:pPr>
              <a:lnSpc>
                <a:spcPts val="3660"/>
              </a:lnSpc>
            </a:pPr>
            <a:endParaRPr lang="en-US" sz="2800" dirty="0">
              <a:latin typeface="Microsoft YaHei" panose="020B0503020204020204" pitchFamily="34" charset="-122"/>
              <a:ea typeface="Microsoft YaHei" panose="020B0503020204020204" pitchFamily="34" charset="-122"/>
            </a:endParaRPr>
          </a:p>
        </p:txBody>
      </p:sp>
      <p:cxnSp>
        <p:nvCxnSpPr>
          <p:cNvPr id="20" name="直线箭头连接符 24">
            <a:extLst>
              <a:ext uri="{FF2B5EF4-FFF2-40B4-BE49-F238E27FC236}">
                <a16:creationId xmlns:a16="http://schemas.microsoft.com/office/drawing/2014/main" id="{668EF5BC-3FF9-404E-A168-3191D672E922}"/>
              </a:ext>
            </a:extLst>
          </p:cNvPr>
          <p:cNvCxnSpPr>
            <a:cxnSpLocks/>
          </p:cNvCxnSpPr>
          <p:nvPr/>
        </p:nvCxnSpPr>
        <p:spPr>
          <a:xfrm>
            <a:off x="687665" y="5393399"/>
            <a:ext cx="7736720" cy="1"/>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1" name="组合 20">
            <a:extLst>
              <a:ext uri="{FF2B5EF4-FFF2-40B4-BE49-F238E27FC236}">
                <a16:creationId xmlns:a16="http://schemas.microsoft.com/office/drawing/2014/main" id="{47B0A262-9A80-F74A-8DF5-1887A3EFCD7E}"/>
              </a:ext>
            </a:extLst>
          </p:cNvPr>
          <p:cNvGrpSpPr/>
          <p:nvPr/>
        </p:nvGrpSpPr>
        <p:grpSpPr>
          <a:xfrm>
            <a:off x="7325078" y="4967662"/>
            <a:ext cx="1442136" cy="1654843"/>
            <a:chOff x="7325078" y="5191803"/>
            <a:chExt cx="1442136" cy="1654843"/>
          </a:xfrm>
        </p:grpSpPr>
        <p:sp>
          <p:nvSpPr>
            <p:cNvPr id="22" name="矩形 4">
              <a:extLst>
                <a:ext uri="{FF2B5EF4-FFF2-40B4-BE49-F238E27FC236}">
                  <a16:creationId xmlns:a16="http://schemas.microsoft.com/office/drawing/2014/main" id="{544F88B4-6429-7E4C-9C56-990F02C60DF5}"/>
                </a:ext>
              </a:extLst>
            </p:cNvPr>
            <p:cNvSpPr>
              <a:spLocks noChangeArrowheads="1"/>
            </p:cNvSpPr>
            <p:nvPr/>
          </p:nvSpPr>
          <p:spPr bwMode="auto">
            <a:xfrm>
              <a:off x="7325078" y="5770334"/>
              <a:ext cx="1442136"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耶稣基督</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元年左右</a:t>
              </a:r>
              <a:endParaRPr lang="en-US" altLang="zh-CN" dirty="0">
                <a:solidFill>
                  <a:srgbClr val="002060"/>
                </a:solidFill>
                <a:latin typeface="Arial" panose="020B0604020202020204" pitchFamily="34" charset="0"/>
                <a:ea typeface="汉仪大宋简" panose="02010609000101010101" pitchFamily="49" charset="-122"/>
                <a:cs typeface="Arial" panose="020B0604020202020204" pitchFamily="34" charset="0"/>
              </a:endParaRPr>
            </a:p>
          </p:txBody>
        </p:sp>
        <p:grpSp>
          <p:nvGrpSpPr>
            <p:cNvPr id="23" name="组合 47">
              <a:extLst>
                <a:ext uri="{FF2B5EF4-FFF2-40B4-BE49-F238E27FC236}">
                  <a16:creationId xmlns:a16="http://schemas.microsoft.com/office/drawing/2014/main" id="{5091DAF6-D9F2-074B-B33B-AA74FFFDE796}"/>
                </a:ext>
              </a:extLst>
            </p:cNvPr>
            <p:cNvGrpSpPr/>
            <p:nvPr/>
          </p:nvGrpSpPr>
          <p:grpSpPr>
            <a:xfrm>
              <a:off x="7861857" y="5191803"/>
              <a:ext cx="323189" cy="439067"/>
              <a:chOff x="3899792" y="1062698"/>
              <a:chExt cx="434958" cy="590910"/>
            </a:xfrm>
            <a:solidFill>
              <a:schemeClr val="tx1"/>
            </a:solidFill>
          </p:grpSpPr>
          <p:sp>
            <p:nvSpPr>
              <p:cNvPr id="24" name="矩形 52">
                <a:extLst>
                  <a:ext uri="{FF2B5EF4-FFF2-40B4-BE49-F238E27FC236}">
                    <a16:creationId xmlns:a16="http://schemas.microsoft.com/office/drawing/2014/main" id="{6FB6B4A0-8BED-2E49-BF18-29BE600CE855}"/>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53">
                <a:extLst>
                  <a:ext uri="{FF2B5EF4-FFF2-40B4-BE49-F238E27FC236}">
                    <a16:creationId xmlns:a16="http://schemas.microsoft.com/office/drawing/2014/main" id="{290838B3-F270-1341-A820-62F2AE425E10}"/>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sp>
        <p:nvSpPr>
          <p:cNvPr id="26" name="矩形 4">
            <a:extLst>
              <a:ext uri="{FF2B5EF4-FFF2-40B4-BE49-F238E27FC236}">
                <a16:creationId xmlns:a16="http://schemas.microsoft.com/office/drawing/2014/main" id="{0F635C7D-D298-134E-839E-49B693EBDA46}"/>
              </a:ext>
            </a:extLst>
          </p:cNvPr>
          <p:cNvSpPr>
            <a:spLocks noChangeArrowheads="1"/>
          </p:cNvSpPr>
          <p:nvPr/>
        </p:nvSpPr>
        <p:spPr bwMode="auto">
          <a:xfrm>
            <a:off x="4906873" y="5534687"/>
            <a:ext cx="1442136" cy="1076312"/>
          </a:xfrm>
          <a:prstGeom prst="rect">
            <a:avLst/>
          </a:prstGeom>
          <a:noFill/>
          <a:ln>
            <a:noFill/>
          </a:ln>
        </p:spPr>
        <p:txBody>
          <a:bodyPr anchor="t"/>
          <a:lstStyle/>
          <a:p>
            <a:pPr algn="ctr" eaLnBrk="0" hangingPunct="0"/>
            <a:r>
              <a:rPr lang="zh-CN" altLang="en-US" b="1" dirty="0">
                <a:solidFill>
                  <a:srgbClr val="621E07"/>
                </a:solidFill>
                <a:ea typeface="汉仪大宋简" panose="02010609000101010101" pitchFamily="49" charset="-122"/>
              </a:rPr>
              <a:t>先知</a:t>
            </a:r>
            <a:endParaRPr lang="en-US" altLang="zh-CN" b="1" dirty="0">
              <a:solidFill>
                <a:srgbClr val="621E07"/>
              </a:solidFill>
              <a:ea typeface="汉仪大宋简" panose="02010609000101010101" pitchFamily="49" charset="-122"/>
            </a:endParaRPr>
          </a:p>
          <a:p>
            <a:pPr algn="ctr" eaLnBrk="0" hangingPunct="0"/>
            <a:r>
              <a:rPr lang="zh-CN" altLang="en-US" b="1" dirty="0">
                <a:solidFill>
                  <a:srgbClr val="621E07"/>
                </a:solidFill>
                <a:ea typeface="汉仪大宋简" panose="02010609000101010101" pitchFamily="49" charset="-122"/>
              </a:rPr>
              <a:t>以赛亚</a:t>
            </a:r>
            <a:endParaRPr lang="en-US" altLang="zh-CN" b="1" dirty="0">
              <a:solidFill>
                <a:srgbClr val="621E07"/>
              </a:solidFill>
              <a:ea typeface="汉仪大宋简" panose="02010609000101010101" pitchFamily="49" charset="-122"/>
            </a:endParaRPr>
          </a:p>
          <a:p>
            <a:pPr algn="ctr" eaLnBrk="0" hangingPunct="0"/>
            <a:r>
              <a:rPr lang="zh-CN" altLang="en-US" dirty="0">
                <a:solidFill>
                  <a:srgbClr val="621E07"/>
                </a:solidFill>
                <a:ea typeface="汉仪大宋简" panose="02010609000101010101" pitchFamily="49" charset="-122"/>
              </a:rPr>
              <a:t>公元前</a:t>
            </a:r>
            <a:endParaRPr lang="en-US" altLang="zh-CN" dirty="0">
              <a:solidFill>
                <a:srgbClr val="621E07"/>
              </a:solidFill>
              <a:ea typeface="汉仪大宋简" panose="02010609000101010101" pitchFamily="49" charset="-122"/>
            </a:endParaRPr>
          </a:p>
          <a:p>
            <a:pPr algn="ctr" eaLnBrk="0" hangingPunct="0"/>
            <a:r>
              <a:rPr lang="en-US" altLang="zh-CN" dirty="0">
                <a:solidFill>
                  <a:srgbClr val="621E07"/>
                </a:solidFill>
                <a:ea typeface="汉仪大宋简" panose="02010609000101010101" pitchFamily="49" charset="-122"/>
              </a:rPr>
              <a:t>700</a:t>
            </a:r>
            <a:r>
              <a:rPr lang="zh-CN" altLang="en-US" dirty="0">
                <a:solidFill>
                  <a:srgbClr val="621E07"/>
                </a:solidFill>
                <a:ea typeface="汉仪大宋简" panose="02010609000101010101" pitchFamily="49" charset="-122"/>
              </a:rPr>
              <a:t>年</a:t>
            </a:r>
            <a:endParaRPr lang="en-US" altLang="zh-CN" dirty="0">
              <a:solidFill>
                <a:srgbClr val="621E07"/>
              </a:solidFill>
              <a:ea typeface="汉仪大宋简" panose="02010609000101010101" pitchFamily="49" charset="-122"/>
            </a:endParaRPr>
          </a:p>
          <a:p>
            <a:pPr algn="ctr" eaLnBrk="0" hangingPunct="0"/>
            <a:endParaRPr lang="en-US" altLang="zh-CN" dirty="0">
              <a:solidFill>
                <a:srgbClr val="621E07"/>
              </a:solidFill>
              <a:latin typeface="Arial" panose="020B0604020202020204" pitchFamily="34" charset="0"/>
              <a:ea typeface="汉仪大宋简" panose="02010609000101010101" pitchFamily="49" charset="-122"/>
              <a:cs typeface="Arial" panose="020B0604020202020204" pitchFamily="34" charset="0"/>
            </a:endParaRPr>
          </a:p>
        </p:txBody>
      </p:sp>
      <p:sp>
        <p:nvSpPr>
          <p:cNvPr id="28" name="矩形 4">
            <a:extLst>
              <a:ext uri="{FF2B5EF4-FFF2-40B4-BE49-F238E27FC236}">
                <a16:creationId xmlns:a16="http://schemas.microsoft.com/office/drawing/2014/main" id="{6F295D8E-15B9-3242-9786-3E65FACF72FD}"/>
              </a:ext>
            </a:extLst>
          </p:cNvPr>
          <p:cNvSpPr>
            <a:spLocks noChangeArrowheads="1"/>
          </p:cNvSpPr>
          <p:nvPr/>
        </p:nvSpPr>
        <p:spPr bwMode="auto">
          <a:xfrm>
            <a:off x="5716634" y="5534687"/>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先知</a:t>
            </a:r>
            <a:endParaRPr lang="en-US" altLang="zh-CN" b="1" dirty="0">
              <a:ea typeface="汉仪大宋简" panose="02010609000101010101" pitchFamily="49" charset="-122"/>
            </a:endParaRPr>
          </a:p>
          <a:p>
            <a:pPr algn="ctr" eaLnBrk="0" hangingPunct="0"/>
            <a:r>
              <a:rPr lang="zh-CN" altLang="en-US" b="1" dirty="0">
                <a:ea typeface="汉仪大宋简" panose="02010609000101010101" pitchFamily="49" charset="-122"/>
              </a:rPr>
              <a:t>耶利米</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593</a:t>
            </a:r>
            <a:r>
              <a:rPr lang="zh-CN" altLang="en-US" dirty="0">
                <a:ea typeface="汉仪大宋简" panose="02010609000101010101" pitchFamily="49" charset="-122"/>
              </a:rPr>
              <a:t>年</a:t>
            </a:r>
            <a:endParaRPr lang="en-US" altLang="zh-CN" dirty="0">
              <a:ea typeface="汉仪大宋简" panose="02010609000101010101" pitchFamily="49" charset="-122"/>
            </a:endParaRPr>
          </a:p>
        </p:txBody>
      </p:sp>
      <p:sp>
        <p:nvSpPr>
          <p:cNvPr id="31" name="椭圆 49">
            <a:extLst>
              <a:ext uri="{FF2B5EF4-FFF2-40B4-BE49-F238E27FC236}">
                <a16:creationId xmlns:a16="http://schemas.microsoft.com/office/drawing/2014/main" id="{CDEE6067-F1E2-5846-8DB9-1FEDFDD245A4}"/>
              </a:ext>
            </a:extLst>
          </p:cNvPr>
          <p:cNvSpPr>
            <a:spLocks noChangeAspect="1"/>
          </p:cNvSpPr>
          <p:nvPr/>
        </p:nvSpPr>
        <p:spPr>
          <a:xfrm>
            <a:off x="4243884" y="5334729"/>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4">
            <a:extLst>
              <a:ext uri="{FF2B5EF4-FFF2-40B4-BE49-F238E27FC236}">
                <a16:creationId xmlns:a16="http://schemas.microsoft.com/office/drawing/2014/main" id="{9ECD9FD2-AB98-8A4D-BA41-DD4BFFD64B04}"/>
              </a:ext>
            </a:extLst>
          </p:cNvPr>
          <p:cNvSpPr>
            <a:spLocks noChangeArrowheads="1"/>
          </p:cNvSpPr>
          <p:nvPr/>
        </p:nvSpPr>
        <p:spPr bwMode="auto">
          <a:xfrm>
            <a:off x="3628219" y="5497712"/>
            <a:ext cx="1375330"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1000</a:t>
            </a:r>
            <a:r>
              <a:rPr lang="zh-CN" altLang="en-US" dirty="0">
                <a:ea typeface="汉仪大宋简" panose="02010609000101010101" pitchFamily="49" charset="-122"/>
              </a:rPr>
              <a:t>年左右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grpSp>
        <p:nvGrpSpPr>
          <p:cNvPr id="49" name="组合 48">
            <a:extLst>
              <a:ext uri="{FF2B5EF4-FFF2-40B4-BE49-F238E27FC236}">
                <a16:creationId xmlns:a16="http://schemas.microsoft.com/office/drawing/2014/main" id="{3C817109-0AB7-EA4D-9BB7-3C3D2BB90932}"/>
              </a:ext>
            </a:extLst>
          </p:cNvPr>
          <p:cNvGrpSpPr/>
          <p:nvPr/>
        </p:nvGrpSpPr>
        <p:grpSpPr>
          <a:xfrm>
            <a:off x="0" y="5334729"/>
            <a:ext cx="1375330" cy="1239913"/>
            <a:chOff x="0" y="5558870"/>
            <a:chExt cx="1375330" cy="1239913"/>
          </a:xfrm>
        </p:grpSpPr>
        <p:sp>
          <p:nvSpPr>
            <p:cNvPr id="50" name="矩形 4">
              <a:extLst>
                <a:ext uri="{FF2B5EF4-FFF2-40B4-BE49-F238E27FC236}">
                  <a16:creationId xmlns:a16="http://schemas.microsoft.com/office/drawing/2014/main" id="{1DC8CB9E-E5A8-2749-8E6C-9840B504BD70}"/>
                </a:ext>
              </a:extLst>
            </p:cNvPr>
            <p:cNvSpPr>
              <a:spLocks noChangeArrowheads="1"/>
            </p:cNvSpPr>
            <p:nvPr/>
          </p:nvSpPr>
          <p:spPr bwMode="auto">
            <a:xfrm>
              <a:off x="0" y="5722471"/>
              <a:ext cx="1375330"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2000</a:t>
              </a:r>
              <a:r>
                <a:rPr lang="zh-CN" altLang="en-US" dirty="0">
                  <a:ea typeface="汉仪大宋简" panose="02010609000101010101" pitchFamily="49" charset="-122"/>
                </a:rPr>
                <a:t>年左右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51" name="椭圆 49">
              <a:extLst>
                <a:ext uri="{FF2B5EF4-FFF2-40B4-BE49-F238E27FC236}">
                  <a16:creationId xmlns:a16="http://schemas.microsoft.com/office/drawing/2014/main" id="{DA6DCB73-B968-3C4C-B6B2-2417EB044ADA}"/>
                </a:ext>
              </a:extLst>
            </p:cNvPr>
            <p:cNvSpPr>
              <a:spLocks noChangeAspect="1"/>
            </p:cNvSpPr>
            <p:nvPr/>
          </p:nvSpPr>
          <p:spPr>
            <a:xfrm>
              <a:off x="609435" y="5558870"/>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3" name="椭圆 49">
            <a:extLst>
              <a:ext uri="{FF2B5EF4-FFF2-40B4-BE49-F238E27FC236}">
                <a16:creationId xmlns:a16="http://schemas.microsoft.com/office/drawing/2014/main" id="{05B48778-57D2-824B-8CB5-7990D27D8837}"/>
              </a:ext>
            </a:extLst>
          </p:cNvPr>
          <p:cNvSpPr>
            <a:spLocks noChangeAspect="1"/>
          </p:cNvSpPr>
          <p:nvPr/>
        </p:nvSpPr>
        <p:spPr>
          <a:xfrm>
            <a:off x="6350476" y="5334729"/>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菱形 33">
            <a:extLst>
              <a:ext uri="{FF2B5EF4-FFF2-40B4-BE49-F238E27FC236}">
                <a16:creationId xmlns:a16="http://schemas.microsoft.com/office/drawing/2014/main" id="{8967E4F1-943C-3A42-8DAF-8E92D598F3AD}"/>
              </a:ext>
            </a:extLst>
          </p:cNvPr>
          <p:cNvSpPr>
            <a:spLocks noChangeAspect="1"/>
          </p:cNvSpPr>
          <p:nvPr/>
        </p:nvSpPr>
        <p:spPr>
          <a:xfrm>
            <a:off x="5459596" y="5231399"/>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 name="标题 2">
            <a:extLst>
              <a:ext uri="{FF2B5EF4-FFF2-40B4-BE49-F238E27FC236}">
                <a16:creationId xmlns:a16="http://schemas.microsoft.com/office/drawing/2014/main" id="{DABEB269-F5EF-4F85-9EDE-42AF6BD13156}"/>
              </a:ext>
            </a:extLst>
          </p:cNvPr>
          <p:cNvSpPr>
            <a:spLocks noGrp="1"/>
          </p:cNvSpPr>
          <p:nvPr>
            <p:ph type="title"/>
          </p:nvPr>
        </p:nvSpPr>
        <p:spPr/>
        <p:txBody>
          <a:bodyPr/>
          <a:lstStyle/>
          <a:p>
            <a:r>
              <a:rPr lang="zh-CN" altLang="en-US" dirty="0"/>
              <a:t>以赛亚对巴比伦的预言</a:t>
            </a:r>
            <a:br>
              <a:rPr lang="zh-CN" altLang="en-US" dirty="0"/>
            </a:br>
            <a:endParaRPr lang="zh-CN" altLang="en-US" dirty="0"/>
          </a:p>
        </p:txBody>
      </p:sp>
      <p:sp>
        <p:nvSpPr>
          <p:cNvPr id="29" name="直线连接符 20">
            <a:extLst>
              <a:ext uri="{FF2B5EF4-FFF2-40B4-BE49-F238E27FC236}">
                <a16:creationId xmlns:a16="http://schemas.microsoft.com/office/drawing/2014/main" id="{5149FADE-51CE-4318-B71A-58718B54B1D0}"/>
              </a:ext>
            </a:extLst>
          </p:cNvPr>
          <p:cNvSpPr/>
          <p:nvPr/>
        </p:nvSpPr>
        <p:spPr>
          <a:xfrm flipH="1">
            <a:off x="454531" y="1779631"/>
            <a:ext cx="0" cy="279624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0" name="直线连接符 21">
            <a:extLst>
              <a:ext uri="{FF2B5EF4-FFF2-40B4-BE49-F238E27FC236}">
                <a16:creationId xmlns:a16="http://schemas.microsoft.com/office/drawing/2014/main" id="{C4C62C2B-0ED3-4EBA-9E77-259D011DED0E}"/>
              </a:ext>
            </a:extLst>
          </p:cNvPr>
          <p:cNvSpPr/>
          <p:nvPr/>
        </p:nvSpPr>
        <p:spPr>
          <a:xfrm flipH="1" flipV="1">
            <a:off x="454532" y="4575879"/>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5" name="直线连接符 22">
            <a:extLst>
              <a:ext uri="{FF2B5EF4-FFF2-40B4-BE49-F238E27FC236}">
                <a16:creationId xmlns:a16="http://schemas.microsoft.com/office/drawing/2014/main" id="{12CD07E6-C497-495E-9F57-2B60704F8A4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36" name="直线连接符 23">
            <a:extLst>
              <a:ext uri="{FF2B5EF4-FFF2-40B4-BE49-F238E27FC236}">
                <a16:creationId xmlns:a16="http://schemas.microsoft.com/office/drawing/2014/main" id="{64D63F2C-32BD-42CD-BB8D-1FB6B932734F}"/>
              </a:ext>
            </a:extLst>
          </p:cNvPr>
          <p:cNvSpPr/>
          <p:nvPr/>
        </p:nvSpPr>
        <p:spPr>
          <a:xfrm flipH="1">
            <a:off x="8714268" y="1779631"/>
            <a:ext cx="0" cy="2717065"/>
          </a:xfrm>
          <a:prstGeom prst="line">
            <a:avLst/>
          </a:prstGeom>
          <a:ln w="12700">
            <a:solidFill>
              <a:srgbClr val="77933C"/>
            </a:solidFill>
            <a:prstDash val="sysDash"/>
          </a:ln>
        </p:spPr>
        <p:txBody>
          <a:bodyPr lIns="45719" rIns="45719"/>
          <a:lstStyle/>
          <a:p>
            <a:endParaRPr/>
          </a:p>
        </p:txBody>
      </p:sp>
      <p:pic>
        <p:nvPicPr>
          <p:cNvPr id="37" name="图片 24" descr="图片 24">
            <a:extLst>
              <a:ext uri="{FF2B5EF4-FFF2-40B4-BE49-F238E27FC236}">
                <a16:creationId xmlns:a16="http://schemas.microsoft.com/office/drawing/2014/main" id="{DB6A1D2F-892D-44AB-9D44-DEC6F9BCD54E}"/>
              </a:ext>
            </a:extLst>
          </p:cNvPr>
          <p:cNvPicPr>
            <a:picLocks noChangeAspect="1"/>
          </p:cNvPicPr>
          <p:nvPr/>
        </p:nvPicPr>
        <p:blipFill>
          <a:blip r:embed="rId3"/>
          <a:stretch>
            <a:fillRect/>
          </a:stretch>
        </p:blipFill>
        <p:spPr>
          <a:xfrm>
            <a:off x="8053754" y="4262367"/>
            <a:ext cx="921638" cy="565092"/>
          </a:xfrm>
          <a:prstGeom prst="rect">
            <a:avLst/>
          </a:prstGeom>
          <a:ln w="12700">
            <a:miter lim="400000"/>
          </a:ln>
        </p:spPr>
      </p:pic>
      <p:pic>
        <p:nvPicPr>
          <p:cNvPr id="38" name="图片 25" descr="图片 25">
            <a:extLst>
              <a:ext uri="{FF2B5EF4-FFF2-40B4-BE49-F238E27FC236}">
                <a16:creationId xmlns:a16="http://schemas.microsoft.com/office/drawing/2014/main" id="{E364E62C-0E14-4ADF-BADA-3EE2D7C7C52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4109080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childTnLst>
                                </p:cTn>
                              </p:par>
                            </p:childTnLst>
                          </p:cTn>
                        </p:par>
                        <p:par>
                          <p:cTn id="28" fill="hold">
                            <p:stCondLst>
                              <p:cond delay="500"/>
                            </p:stCondLst>
                            <p:childTnLst>
                              <p:par>
                                <p:cTn id="29" presetID="27" presetClass="emph" presetSubtype="0" fill="remove" grpId="1" nodeType="afterEffect">
                                  <p:stCondLst>
                                    <p:cond delay="0"/>
                                  </p:stCondLst>
                                  <p:childTnLst>
                                    <p:animClr clrSpc="rgb" dir="cw">
                                      <p:cBhvr override="childStyle">
                                        <p:cTn id="30" dur="250" autoRev="1" fill="remove"/>
                                        <p:tgtEl>
                                          <p:spTgt spid="34"/>
                                        </p:tgtEl>
                                        <p:attrNameLst>
                                          <p:attrName>style.color</p:attrName>
                                        </p:attrNameLst>
                                      </p:cBhvr>
                                      <p:to>
                                        <a:schemeClr val="bg1"/>
                                      </p:to>
                                    </p:animClr>
                                    <p:animClr clrSpc="rgb" dir="cw">
                                      <p:cBhvr>
                                        <p:cTn id="31" dur="250" autoRev="1" fill="remove"/>
                                        <p:tgtEl>
                                          <p:spTgt spid="34"/>
                                        </p:tgtEl>
                                        <p:attrNameLst>
                                          <p:attrName>fillcolor</p:attrName>
                                        </p:attrNameLst>
                                      </p:cBhvr>
                                      <p:to>
                                        <a:schemeClr val="bg1"/>
                                      </p:to>
                                    </p:animClr>
                                    <p:set>
                                      <p:cBhvr>
                                        <p:cTn id="32" dur="250" autoRev="1" fill="remove"/>
                                        <p:tgtEl>
                                          <p:spTgt spid="34"/>
                                        </p:tgtEl>
                                        <p:attrNameLst>
                                          <p:attrName>fill.type</p:attrName>
                                        </p:attrNameLst>
                                      </p:cBhvr>
                                      <p:to>
                                        <p:strVal val="solid"/>
                                      </p:to>
                                    </p:set>
                                    <p:set>
                                      <p:cBhvr>
                                        <p:cTn id="33" dur="250" autoRev="1" fill="remove"/>
                                        <p:tgtEl>
                                          <p:spTgt spid="34"/>
                                        </p:tgtEl>
                                        <p:attrNameLst>
                                          <p:attrName>fill.on</p:attrName>
                                        </p:attrNameLst>
                                      </p:cBhvr>
                                      <p:to>
                                        <p:strVal val="true"/>
                                      </p:to>
                                    </p:set>
                                  </p:childTnLst>
                                </p:cTn>
                              </p:par>
                            </p:childTnLst>
                          </p:cTn>
                        </p:par>
                        <p:par>
                          <p:cTn id="34" fill="hold">
                            <p:stCondLst>
                              <p:cond delay="1000"/>
                            </p:stCondLst>
                            <p:childTnLst>
                              <p:par>
                                <p:cTn id="35" presetID="26" presetClass="emph" presetSubtype="0" fill="hold" grpId="1" nodeType="afterEffect">
                                  <p:stCondLst>
                                    <p:cond delay="0"/>
                                  </p:stCondLst>
                                  <p:childTnLst>
                                    <p:animEffect transition="out" filter="fade">
                                      <p:cBhvr>
                                        <p:cTn id="36" dur="500" tmFilter="0, 0; .2, .5; .8, .5; 1, 0"/>
                                        <p:tgtEl>
                                          <p:spTgt spid="26"/>
                                        </p:tgtEl>
                                      </p:cBhvr>
                                    </p:animEffect>
                                    <p:animScale>
                                      <p:cBhvr>
                                        <p:cTn id="37"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8" grpId="0"/>
      <p:bldP spid="31" grpId="0" animBg="1"/>
      <p:bldP spid="32" grpId="0"/>
      <p:bldP spid="33" grpId="0" animBg="1"/>
      <p:bldP spid="34" grpId="0" animBg="1"/>
      <p:bldP spid="34"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8BF495-1BED-814A-8DFD-B3316F9DE3FF}"/>
              </a:ext>
            </a:extLst>
          </p:cNvPr>
          <p:cNvSpPr txBox="1"/>
          <p:nvPr/>
        </p:nvSpPr>
        <p:spPr>
          <a:xfrm>
            <a:off x="754513" y="2179713"/>
            <a:ext cx="7800617" cy="2053319"/>
          </a:xfrm>
          <a:prstGeom prst="rect">
            <a:avLst/>
          </a:prstGeom>
          <a:noFill/>
        </p:spPr>
        <p:txBody>
          <a:bodyPr wrap="square" rtlCol="0">
            <a:spAutoFit/>
          </a:bodyPr>
          <a:lstStyle/>
          <a:p>
            <a:pPr>
              <a:lnSpc>
                <a:spcPts val="3860"/>
              </a:lnSpc>
            </a:pPr>
            <a:r>
              <a:rPr lang="zh-CN" altLang="en-US" sz="2800" dirty="0">
                <a:latin typeface="Microsoft YaHei" panose="020B0503020204020204" pitchFamily="34" charset="-122"/>
                <a:ea typeface="Microsoft YaHei" panose="020B0503020204020204" pitchFamily="34" charset="-122"/>
              </a:rPr>
              <a:t>耶利米书</a:t>
            </a:r>
            <a:r>
              <a:rPr lang="en-US" altLang="zh-CN" sz="2800" dirty="0">
                <a:latin typeface="Microsoft YaHei" panose="020B0503020204020204" pitchFamily="34" charset="-122"/>
                <a:ea typeface="Microsoft YaHei" panose="020B0503020204020204" pitchFamily="34" charset="-122"/>
              </a:rPr>
              <a:t>50:1</a:t>
            </a:r>
            <a:r>
              <a:rPr lang="zh-CN" altLang="en-US" sz="2800" dirty="0">
                <a:latin typeface="Microsoft YaHei" panose="020B0503020204020204" pitchFamily="34" charset="-122"/>
                <a:ea typeface="Microsoft YaHei" panose="020B0503020204020204" pitchFamily="34" charset="-122"/>
              </a:rPr>
              <a:t>耶和华藉先知耶利米论巴比伦 </a:t>
            </a:r>
            <a:r>
              <a:rPr lang="en-US" altLang="zh-CN" sz="2800" dirty="0">
                <a:latin typeface="Microsoft YaHei" panose="020B0503020204020204" pitchFamily="34" charset="-122"/>
                <a:ea typeface="Microsoft YaHei" panose="020B0503020204020204" pitchFamily="34" charset="-122"/>
              </a:rPr>
              <a:t>…… 39……</a:t>
            </a:r>
            <a:r>
              <a:rPr lang="zh-CN" altLang="en-US" sz="2800" dirty="0">
                <a:latin typeface="Microsoft YaHei" panose="020B0503020204020204" pitchFamily="34" charset="-122"/>
                <a:ea typeface="Microsoft YaHei" panose="020B0503020204020204" pitchFamily="34" charset="-122"/>
              </a:rPr>
              <a:t>永无人烟，世世代代无人居住。</a:t>
            </a:r>
            <a:r>
              <a:rPr lang="en-US" altLang="zh-CN" sz="2800" dirty="0">
                <a:latin typeface="Microsoft YaHei" panose="020B0503020204020204" pitchFamily="34" charset="-122"/>
                <a:ea typeface="Microsoft YaHei" panose="020B0503020204020204" pitchFamily="34" charset="-122"/>
              </a:rPr>
              <a:t>……51</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62……</a:t>
            </a:r>
            <a:r>
              <a:rPr lang="zh-CN" altLang="en-US" sz="2800" dirty="0">
                <a:latin typeface="Microsoft YaHei" panose="020B0503020204020204" pitchFamily="34" charset="-122"/>
                <a:ea typeface="Microsoft YaHei" panose="020B0503020204020204" pitchFamily="34" charset="-122"/>
              </a:rPr>
              <a:t>耶和华啊，你曾论到这地方说，要剪除，甚至连人带牲畜没有在这里居住的，必永远荒凉。</a:t>
            </a:r>
            <a:endParaRPr lang="en-US" sz="2800" dirty="0">
              <a:latin typeface="Microsoft YaHei" panose="020B0503020204020204" pitchFamily="34" charset="-122"/>
              <a:ea typeface="Microsoft YaHei" panose="020B0503020204020204" pitchFamily="34" charset="-122"/>
            </a:endParaRPr>
          </a:p>
        </p:txBody>
      </p:sp>
      <p:cxnSp>
        <p:nvCxnSpPr>
          <p:cNvPr id="24" name="直线箭头连接符 24">
            <a:extLst>
              <a:ext uri="{FF2B5EF4-FFF2-40B4-BE49-F238E27FC236}">
                <a16:creationId xmlns:a16="http://schemas.microsoft.com/office/drawing/2014/main" id="{C4C3A761-0F0C-6C43-A982-2B728E1FFDEC}"/>
              </a:ext>
            </a:extLst>
          </p:cNvPr>
          <p:cNvCxnSpPr>
            <a:cxnSpLocks/>
          </p:cNvCxnSpPr>
          <p:nvPr/>
        </p:nvCxnSpPr>
        <p:spPr>
          <a:xfrm>
            <a:off x="687665" y="5490215"/>
            <a:ext cx="7736720" cy="1"/>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5" name="组合 24">
            <a:extLst>
              <a:ext uri="{FF2B5EF4-FFF2-40B4-BE49-F238E27FC236}">
                <a16:creationId xmlns:a16="http://schemas.microsoft.com/office/drawing/2014/main" id="{28AA91B7-01EA-794B-A6E4-70A73889AEA4}"/>
              </a:ext>
            </a:extLst>
          </p:cNvPr>
          <p:cNvGrpSpPr/>
          <p:nvPr/>
        </p:nvGrpSpPr>
        <p:grpSpPr>
          <a:xfrm>
            <a:off x="7325078" y="5064478"/>
            <a:ext cx="1442136" cy="1654843"/>
            <a:chOff x="7325078" y="5191803"/>
            <a:chExt cx="1442136" cy="1654843"/>
          </a:xfrm>
        </p:grpSpPr>
        <p:sp>
          <p:nvSpPr>
            <p:cNvPr id="26" name="矩形 4">
              <a:extLst>
                <a:ext uri="{FF2B5EF4-FFF2-40B4-BE49-F238E27FC236}">
                  <a16:creationId xmlns:a16="http://schemas.microsoft.com/office/drawing/2014/main" id="{110F8E83-63E6-2541-83FD-614FE5283ABB}"/>
                </a:ext>
              </a:extLst>
            </p:cNvPr>
            <p:cNvSpPr>
              <a:spLocks noChangeArrowheads="1"/>
            </p:cNvSpPr>
            <p:nvPr/>
          </p:nvSpPr>
          <p:spPr bwMode="auto">
            <a:xfrm>
              <a:off x="7325078" y="5770334"/>
              <a:ext cx="1442136"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耶稣基督</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元年左右</a:t>
              </a:r>
              <a:endParaRPr lang="en-US" altLang="zh-CN" dirty="0">
                <a:solidFill>
                  <a:srgbClr val="002060"/>
                </a:solidFill>
                <a:latin typeface="Arial" panose="020B0604020202020204" pitchFamily="34" charset="0"/>
                <a:ea typeface="汉仪大宋简" panose="02010609000101010101" pitchFamily="49" charset="-122"/>
                <a:cs typeface="Arial" panose="020B0604020202020204" pitchFamily="34" charset="0"/>
              </a:endParaRPr>
            </a:p>
          </p:txBody>
        </p:sp>
        <p:grpSp>
          <p:nvGrpSpPr>
            <p:cNvPr id="27" name="组合 47">
              <a:extLst>
                <a:ext uri="{FF2B5EF4-FFF2-40B4-BE49-F238E27FC236}">
                  <a16:creationId xmlns:a16="http://schemas.microsoft.com/office/drawing/2014/main" id="{C6A051E5-3752-9647-A873-146F85D2D262}"/>
                </a:ext>
              </a:extLst>
            </p:cNvPr>
            <p:cNvGrpSpPr/>
            <p:nvPr/>
          </p:nvGrpSpPr>
          <p:grpSpPr>
            <a:xfrm>
              <a:off x="7861857" y="5191803"/>
              <a:ext cx="323189" cy="439067"/>
              <a:chOff x="3899792" y="1062698"/>
              <a:chExt cx="434958" cy="590910"/>
            </a:xfrm>
            <a:solidFill>
              <a:schemeClr val="tx1"/>
            </a:solidFill>
          </p:grpSpPr>
          <p:sp>
            <p:nvSpPr>
              <p:cNvPr id="28" name="矩形 52">
                <a:extLst>
                  <a:ext uri="{FF2B5EF4-FFF2-40B4-BE49-F238E27FC236}">
                    <a16:creationId xmlns:a16="http://schemas.microsoft.com/office/drawing/2014/main" id="{E94FD42B-362E-8243-A3CC-CC1377C726D6}"/>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53">
                <a:extLst>
                  <a:ext uri="{FF2B5EF4-FFF2-40B4-BE49-F238E27FC236}">
                    <a16:creationId xmlns:a16="http://schemas.microsoft.com/office/drawing/2014/main" id="{150E6C4E-61CF-1F49-B666-D80672FED16C}"/>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sp>
        <p:nvSpPr>
          <p:cNvPr id="30" name="矩形 4">
            <a:extLst>
              <a:ext uri="{FF2B5EF4-FFF2-40B4-BE49-F238E27FC236}">
                <a16:creationId xmlns:a16="http://schemas.microsoft.com/office/drawing/2014/main" id="{D73B7BC9-9A59-494A-A3DD-202D89DD8711}"/>
              </a:ext>
            </a:extLst>
          </p:cNvPr>
          <p:cNvSpPr>
            <a:spLocks noChangeArrowheads="1"/>
          </p:cNvSpPr>
          <p:nvPr/>
        </p:nvSpPr>
        <p:spPr bwMode="auto">
          <a:xfrm>
            <a:off x="4906873" y="5631503"/>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先知</a:t>
            </a:r>
            <a:endParaRPr lang="en-US" altLang="zh-CN" b="1" dirty="0">
              <a:ea typeface="汉仪大宋简" panose="02010609000101010101" pitchFamily="49" charset="-122"/>
            </a:endParaRPr>
          </a:p>
          <a:p>
            <a:pPr algn="ctr" eaLnBrk="0" hangingPunct="0"/>
            <a:r>
              <a:rPr lang="zh-CN" altLang="en-US" b="1" dirty="0">
                <a:ea typeface="汉仪大宋简" panose="02010609000101010101" pitchFamily="49" charset="-122"/>
              </a:rPr>
              <a:t>以赛亚</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700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32" name="矩形 4">
            <a:extLst>
              <a:ext uri="{FF2B5EF4-FFF2-40B4-BE49-F238E27FC236}">
                <a16:creationId xmlns:a16="http://schemas.microsoft.com/office/drawing/2014/main" id="{C2531266-03E0-714F-A05F-EAEE21DED027}"/>
              </a:ext>
            </a:extLst>
          </p:cNvPr>
          <p:cNvSpPr>
            <a:spLocks noChangeArrowheads="1"/>
          </p:cNvSpPr>
          <p:nvPr/>
        </p:nvSpPr>
        <p:spPr bwMode="auto">
          <a:xfrm>
            <a:off x="5716634" y="5631503"/>
            <a:ext cx="1442136" cy="1076312"/>
          </a:xfrm>
          <a:prstGeom prst="rect">
            <a:avLst/>
          </a:prstGeom>
          <a:noFill/>
          <a:ln>
            <a:noFill/>
          </a:ln>
        </p:spPr>
        <p:txBody>
          <a:bodyPr anchor="t"/>
          <a:lstStyle/>
          <a:p>
            <a:pPr algn="ctr" eaLnBrk="0" hangingPunct="0"/>
            <a:r>
              <a:rPr lang="zh-CN" altLang="en-US" b="1" dirty="0">
                <a:solidFill>
                  <a:srgbClr val="621E07"/>
                </a:solidFill>
                <a:ea typeface="汉仪大宋简" panose="02010609000101010101" pitchFamily="49" charset="-122"/>
              </a:rPr>
              <a:t>先知</a:t>
            </a:r>
            <a:endParaRPr lang="en-US" altLang="zh-CN" b="1" dirty="0">
              <a:solidFill>
                <a:srgbClr val="621E07"/>
              </a:solidFill>
              <a:ea typeface="汉仪大宋简" panose="02010609000101010101" pitchFamily="49" charset="-122"/>
            </a:endParaRPr>
          </a:p>
          <a:p>
            <a:pPr algn="ctr" eaLnBrk="0" hangingPunct="0"/>
            <a:r>
              <a:rPr lang="zh-CN" altLang="en-US" b="1" dirty="0">
                <a:solidFill>
                  <a:srgbClr val="621E07"/>
                </a:solidFill>
                <a:ea typeface="汉仪大宋简" panose="02010609000101010101" pitchFamily="49" charset="-122"/>
              </a:rPr>
              <a:t>耶利米</a:t>
            </a:r>
            <a:endParaRPr lang="en-US" altLang="zh-CN" b="1" dirty="0">
              <a:solidFill>
                <a:srgbClr val="621E07"/>
              </a:solidFill>
              <a:ea typeface="汉仪大宋简" panose="02010609000101010101" pitchFamily="49" charset="-122"/>
            </a:endParaRPr>
          </a:p>
          <a:p>
            <a:pPr algn="ctr" eaLnBrk="0" hangingPunct="0"/>
            <a:r>
              <a:rPr lang="zh-CN" altLang="en-US" dirty="0">
                <a:solidFill>
                  <a:srgbClr val="621E07"/>
                </a:solidFill>
                <a:ea typeface="汉仪大宋简" panose="02010609000101010101" pitchFamily="49" charset="-122"/>
              </a:rPr>
              <a:t>公元前</a:t>
            </a:r>
            <a:endParaRPr lang="en-US" altLang="zh-CN" dirty="0">
              <a:solidFill>
                <a:srgbClr val="621E07"/>
              </a:solidFill>
              <a:ea typeface="汉仪大宋简" panose="02010609000101010101" pitchFamily="49" charset="-122"/>
            </a:endParaRPr>
          </a:p>
          <a:p>
            <a:pPr algn="ctr" eaLnBrk="0" hangingPunct="0"/>
            <a:r>
              <a:rPr lang="en-US" altLang="zh-CN" dirty="0">
                <a:solidFill>
                  <a:srgbClr val="621E07"/>
                </a:solidFill>
                <a:ea typeface="汉仪大宋简" panose="02010609000101010101" pitchFamily="49" charset="-122"/>
              </a:rPr>
              <a:t>593</a:t>
            </a:r>
            <a:r>
              <a:rPr lang="zh-CN" altLang="en-US" dirty="0">
                <a:solidFill>
                  <a:srgbClr val="621E07"/>
                </a:solidFill>
                <a:ea typeface="汉仪大宋简" panose="02010609000101010101" pitchFamily="49" charset="-122"/>
              </a:rPr>
              <a:t>年</a:t>
            </a:r>
            <a:endParaRPr lang="en-US" altLang="zh-CN" dirty="0">
              <a:solidFill>
                <a:srgbClr val="621E07"/>
              </a:solidFill>
              <a:ea typeface="汉仪大宋简" panose="02010609000101010101" pitchFamily="49" charset="-122"/>
            </a:endParaRPr>
          </a:p>
        </p:txBody>
      </p:sp>
      <p:sp>
        <p:nvSpPr>
          <p:cNvPr id="35" name="椭圆 49">
            <a:extLst>
              <a:ext uri="{FF2B5EF4-FFF2-40B4-BE49-F238E27FC236}">
                <a16:creationId xmlns:a16="http://schemas.microsoft.com/office/drawing/2014/main" id="{B657DEB9-88DB-7540-A903-208B28227023}"/>
              </a:ext>
            </a:extLst>
          </p:cNvPr>
          <p:cNvSpPr>
            <a:spLocks noChangeAspect="1"/>
          </p:cNvSpPr>
          <p:nvPr/>
        </p:nvSpPr>
        <p:spPr>
          <a:xfrm>
            <a:off x="4243884" y="5431545"/>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矩形 4">
            <a:extLst>
              <a:ext uri="{FF2B5EF4-FFF2-40B4-BE49-F238E27FC236}">
                <a16:creationId xmlns:a16="http://schemas.microsoft.com/office/drawing/2014/main" id="{12F86586-D014-7A4A-B63A-908F465BC376}"/>
              </a:ext>
            </a:extLst>
          </p:cNvPr>
          <p:cNvSpPr>
            <a:spLocks noChangeArrowheads="1"/>
          </p:cNvSpPr>
          <p:nvPr/>
        </p:nvSpPr>
        <p:spPr bwMode="auto">
          <a:xfrm>
            <a:off x="3628219" y="5594528"/>
            <a:ext cx="1375330"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1000</a:t>
            </a:r>
            <a:r>
              <a:rPr lang="zh-CN" altLang="en-US" dirty="0">
                <a:ea typeface="汉仪大宋简" panose="02010609000101010101" pitchFamily="49" charset="-122"/>
              </a:rPr>
              <a:t>年左右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grpSp>
        <p:nvGrpSpPr>
          <p:cNvPr id="37" name="组合 36">
            <a:extLst>
              <a:ext uri="{FF2B5EF4-FFF2-40B4-BE49-F238E27FC236}">
                <a16:creationId xmlns:a16="http://schemas.microsoft.com/office/drawing/2014/main" id="{37E26E3E-F374-5449-B06B-F03231BE5C3D}"/>
              </a:ext>
            </a:extLst>
          </p:cNvPr>
          <p:cNvGrpSpPr/>
          <p:nvPr/>
        </p:nvGrpSpPr>
        <p:grpSpPr>
          <a:xfrm>
            <a:off x="0" y="5431545"/>
            <a:ext cx="1375330" cy="1239913"/>
            <a:chOff x="0" y="5558870"/>
            <a:chExt cx="1375330" cy="1239913"/>
          </a:xfrm>
        </p:grpSpPr>
        <p:sp>
          <p:nvSpPr>
            <p:cNvPr id="38" name="矩形 4">
              <a:extLst>
                <a:ext uri="{FF2B5EF4-FFF2-40B4-BE49-F238E27FC236}">
                  <a16:creationId xmlns:a16="http://schemas.microsoft.com/office/drawing/2014/main" id="{13CEEC30-8674-1740-B132-9A9B7CC55932}"/>
                </a:ext>
              </a:extLst>
            </p:cNvPr>
            <p:cNvSpPr>
              <a:spLocks noChangeArrowheads="1"/>
            </p:cNvSpPr>
            <p:nvPr/>
          </p:nvSpPr>
          <p:spPr bwMode="auto">
            <a:xfrm>
              <a:off x="0" y="5722471"/>
              <a:ext cx="1375330"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2000</a:t>
              </a:r>
              <a:r>
                <a:rPr lang="zh-CN" altLang="en-US" dirty="0">
                  <a:ea typeface="汉仪大宋简" panose="02010609000101010101" pitchFamily="49" charset="-122"/>
                </a:rPr>
                <a:t>年左右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39" name="椭圆 49">
              <a:extLst>
                <a:ext uri="{FF2B5EF4-FFF2-40B4-BE49-F238E27FC236}">
                  <a16:creationId xmlns:a16="http://schemas.microsoft.com/office/drawing/2014/main" id="{17FDEA36-3D5C-2047-9EC2-A30EDBCDC3E4}"/>
                </a:ext>
              </a:extLst>
            </p:cNvPr>
            <p:cNvSpPr>
              <a:spLocks noChangeAspect="1"/>
            </p:cNvSpPr>
            <p:nvPr/>
          </p:nvSpPr>
          <p:spPr>
            <a:xfrm>
              <a:off x="609435" y="5558870"/>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6" name="菱形 45">
            <a:extLst>
              <a:ext uri="{FF2B5EF4-FFF2-40B4-BE49-F238E27FC236}">
                <a16:creationId xmlns:a16="http://schemas.microsoft.com/office/drawing/2014/main" id="{C50E6BBF-4228-7647-B5BF-DFE3BAABCDDC}"/>
              </a:ext>
            </a:extLst>
          </p:cNvPr>
          <p:cNvSpPr>
            <a:spLocks noChangeAspect="1"/>
          </p:cNvSpPr>
          <p:nvPr/>
        </p:nvSpPr>
        <p:spPr>
          <a:xfrm>
            <a:off x="6252552" y="5284011"/>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7" name="椭圆 49">
            <a:extLst>
              <a:ext uri="{FF2B5EF4-FFF2-40B4-BE49-F238E27FC236}">
                <a16:creationId xmlns:a16="http://schemas.microsoft.com/office/drawing/2014/main" id="{C87F8050-D7FA-5146-8F76-9D05B7EF4426}"/>
              </a:ext>
            </a:extLst>
          </p:cNvPr>
          <p:cNvSpPr>
            <a:spLocks noChangeAspect="1"/>
          </p:cNvSpPr>
          <p:nvPr/>
        </p:nvSpPr>
        <p:spPr>
          <a:xfrm>
            <a:off x="5540248" y="5431545"/>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标题 2">
            <a:extLst>
              <a:ext uri="{FF2B5EF4-FFF2-40B4-BE49-F238E27FC236}">
                <a16:creationId xmlns:a16="http://schemas.microsoft.com/office/drawing/2014/main" id="{6E954606-E227-45A7-B627-7B5B2B7CBA1D}"/>
              </a:ext>
            </a:extLst>
          </p:cNvPr>
          <p:cNvSpPr>
            <a:spLocks noGrp="1"/>
          </p:cNvSpPr>
          <p:nvPr>
            <p:ph type="title"/>
          </p:nvPr>
        </p:nvSpPr>
        <p:spPr/>
        <p:txBody>
          <a:bodyPr/>
          <a:lstStyle/>
          <a:p>
            <a:r>
              <a:rPr lang="zh-CN" altLang="en-US" dirty="0"/>
              <a:t>耶利米对巴比伦的预言</a:t>
            </a:r>
            <a:br>
              <a:rPr lang="zh-CN" altLang="en-US" dirty="0"/>
            </a:br>
            <a:endParaRPr lang="zh-CN" altLang="en-US" dirty="0"/>
          </a:p>
        </p:txBody>
      </p:sp>
      <p:sp>
        <p:nvSpPr>
          <p:cNvPr id="31" name="直线连接符 20">
            <a:extLst>
              <a:ext uri="{FF2B5EF4-FFF2-40B4-BE49-F238E27FC236}">
                <a16:creationId xmlns:a16="http://schemas.microsoft.com/office/drawing/2014/main" id="{FD239159-38A9-48FE-880B-2F93720873ED}"/>
              </a:ext>
            </a:extLst>
          </p:cNvPr>
          <p:cNvSpPr/>
          <p:nvPr/>
        </p:nvSpPr>
        <p:spPr>
          <a:xfrm flipH="1">
            <a:off x="454531" y="1779631"/>
            <a:ext cx="0" cy="279624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3" name="直线连接符 21">
            <a:extLst>
              <a:ext uri="{FF2B5EF4-FFF2-40B4-BE49-F238E27FC236}">
                <a16:creationId xmlns:a16="http://schemas.microsoft.com/office/drawing/2014/main" id="{1C12F047-F119-4063-A53F-927C77D15755}"/>
              </a:ext>
            </a:extLst>
          </p:cNvPr>
          <p:cNvSpPr/>
          <p:nvPr/>
        </p:nvSpPr>
        <p:spPr>
          <a:xfrm flipH="1" flipV="1">
            <a:off x="454532" y="4575879"/>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4" name="直线连接符 22">
            <a:extLst>
              <a:ext uri="{FF2B5EF4-FFF2-40B4-BE49-F238E27FC236}">
                <a16:creationId xmlns:a16="http://schemas.microsoft.com/office/drawing/2014/main" id="{CD8F62D3-CC5A-40C9-9733-9DCA5320E113}"/>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48" name="直线连接符 23">
            <a:extLst>
              <a:ext uri="{FF2B5EF4-FFF2-40B4-BE49-F238E27FC236}">
                <a16:creationId xmlns:a16="http://schemas.microsoft.com/office/drawing/2014/main" id="{09F10DF3-0F9A-4926-93FC-C921F59FA7E3}"/>
              </a:ext>
            </a:extLst>
          </p:cNvPr>
          <p:cNvSpPr/>
          <p:nvPr/>
        </p:nvSpPr>
        <p:spPr>
          <a:xfrm flipH="1">
            <a:off x="8714268" y="1779631"/>
            <a:ext cx="0" cy="2717065"/>
          </a:xfrm>
          <a:prstGeom prst="line">
            <a:avLst/>
          </a:prstGeom>
          <a:ln w="12700">
            <a:solidFill>
              <a:srgbClr val="77933C"/>
            </a:solidFill>
            <a:prstDash val="sysDash"/>
          </a:ln>
        </p:spPr>
        <p:txBody>
          <a:bodyPr lIns="45719" rIns="45719"/>
          <a:lstStyle/>
          <a:p>
            <a:endParaRPr/>
          </a:p>
        </p:txBody>
      </p:sp>
      <p:pic>
        <p:nvPicPr>
          <p:cNvPr id="49" name="图片 24" descr="图片 24">
            <a:extLst>
              <a:ext uri="{FF2B5EF4-FFF2-40B4-BE49-F238E27FC236}">
                <a16:creationId xmlns:a16="http://schemas.microsoft.com/office/drawing/2014/main" id="{5DB32A94-649E-4622-9074-5D7CBF7352D1}"/>
              </a:ext>
            </a:extLst>
          </p:cNvPr>
          <p:cNvPicPr>
            <a:picLocks noChangeAspect="1"/>
          </p:cNvPicPr>
          <p:nvPr/>
        </p:nvPicPr>
        <p:blipFill>
          <a:blip r:embed="rId3"/>
          <a:stretch>
            <a:fillRect/>
          </a:stretch>
        </p:blipFill>
        <p:spPr>
          <a:xfrm>
            <a:off x="8053754" y="4262367"/>
            <a:ext cx="921638" cy="565092"/>
          </a:xfrm>
          <a:prstGeom prst="rect">
            <a:avLst/>
          </a:prstGeom>
          <a:ln w="12700">
            <a:miter lim="400000"/>
          </a:ln>
        </p:spPr>
      </p:pic>
      <p:pic>
        <p:nvPicPr>
          <p:cNvPr id="50" name="图片 25" descr="图片 25">
            <a:extLst>
              <a:ext uri="{FF2B5EF4-FFF2-40B4-BE49-F238E27FC236}">
                <a16:creationId xmlns:a16="http://schemas.microsoft.com/office/drawing/2014/main" id="{1DAA28AA-8E09-4DB6-8953-58F7E5C6132C}"/>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116760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childTnLst>
                          </p:cTn>
                        </p:par>
                        <p:par>
                          <p:cTn id="29" fill="hold">
                            <p:stCondLst>
                              <p:cond delay="500"/>
                            </p:stCondLst>
                            <p:childTnLst>
                              <p:par>
                                <p:cTn id="30" presetID="27" presetClass="emph" presetSubtype="0" fill="remove" grpId="1" nodeType="afterEffect">
                                  <p:stCondLst>
                                    <p:cond delay="0"/>
                                  </p:stCondLst>
                                  <p:childTnLst>
                                    <p:animClr clrSpc="rgb" dir="cw">
                                      <p:cBhvr override="childStyle">
                                        <p:cTn id="31" dur="250" autoRev="1" fill="remove"/>
                                        <p:tgtEl>
                                          <p:spTgt spid="46"/>
                                        </p:tgtEl>
                                        <p:attrNameLst>
                                          <p:attrName>style.color</p:attrName>
                                        </p:attrNameLst>
                                      </p:cBhvr>
                                      <p:to>
                                        <a:schemeClr val="bg1"/>
                                      </p:to>
                                    </p:animClr>
                                    <p:animClr clrSpc="rgb" dir="cw">
                                      <p:cBhvr>
                                        <p:cTn id="32" dur="250" autoRev="1" fill="remove"/>
                                        <p:tgtEl>
                                          <p:spTgt spid="46"/>
                                        </p:tgtEl>
                                        <p:attrNameLst>
                                          <p:attrName>fillcolor</p:attrName>
                                        </p:attrNameLst>
                                      </p:cBhvr>
                                      <p:to>
                                        <a:schemeClr val="bg1"/>
                                      </p:to>
                                    </p:animClr>
                                    <p:set>
                                      <p:cBhvr>
                                        <p:cTn id="33" dur="250" autoRev="1" fill="remove"/>
                                        <p:tgtEl>
                                          <p:spTgt spid="46"/>
                                        </p:tgtEl>
                                        <p:attrNameLst>
                                          <p:attrName>fill.type</p:attrName>
                                        </p:attrNameLst>
                                      </p:cBhvr>
                                      <p:to>
                                        <p:strVal val="solid"/>
                                      </p:to>
                                    </p:set>
                                    <p:set>
                                      <p:cBhvr>
                                        <p:cTn id="34" dur="250" autoRev="1" fill="remove"/>
                                        <p:tgtEl>
                                          <p:spTgt spid="46"/>
                                        </p:tgtEl>
                                        <p:attrNameLst>
                                          <p:attrName>fill.on</p:attrName>
                                        </p:attrNameLst>
                                      </p:cBhvr>
                                      <p:to>
                                        <p:strVal val="true"/>
                                      </p:to>
                                    </p:set>
                                  </p:childTnLst>
                                </p:cTn>
                              </p:par>
                            </p:childTnLst>
                          </p:cTn>
                        </p:par>
                        <p:par>
                          <p:cTn id="35" fill="hold">
                            <p:stCondLst>
                              <p:cond delay="1000"/>
                            </p:stCondLst>
                            <p:childTnLst>
                              <p:par>
                                <p:cTn id="36" presetID="26" presetClass="emph" presetSubtype="0" fill="hold" grpId="1" nodeType="afterEffect">
                                  <p:stCondLst>
                                    <p:cond delay="0"/>
                                  </p:stCondLst>
                                  <p:childTnLst>
                                    <p:animEffect transition="out" filter="fade">
                                      <p:cBhvr>
                                        <p:cTn id="37" dur="500" tmFilter="0, 0; .2, .5; .8, .5; 1, 0"/>
                                        <p:tgtEl>
                                          <p:spTgt spid="32"/>
                                        </p:tgtEl>
                                      </p:cBhvr>
                                    </p:animEffect>
                                    <p:animScale>
                                      <p:cBhvr>
                                        <p:cTn id="38" dur="250" autoRev="1" fill="hold"/>
                                        <p:tgtEl>
                                          <p:spTgt spid="3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2" grpId="1"/>
      <p:bldP spid="35" grpId="0" animBg="1"/>
      <p:bldP spid="36" grpId="0"/>
      <p:bldP spid="46" grpId="0" animBg="1"/>
      <p:bldP spid="46" grpId="1" animBg="1"/>
      <p:bldP spid="4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8DB185C1-A5AB-1C42-BB2B-5A6BCF7A85D8}"/>
              </a:ext>
            </a:extLst>
          </p:cNvPr>
          <p:cNvPicPr>
            <a:picLocks noChangeAspect="1"/>
          </p:cNvPicPr>
          <p:nvPr/>
        </p:nvPicPr>
        <p:blipFill rotWithShape="1">
          <a:blip r:embed="rId3"/>
          <a:srcRect r="691"/>
          <a:stretch/>
        </p:blipFill>
        <p:spPr>
          <a:xfrm>
            <a:off x="200716" y="4421052"/>
            <a:ext cx="4168087" cy="23384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25CFA211-D1DB-3F41-BF0A-42569BE1233D}"/>
              </a:ext>
            </a:extLst>
          </p:cNvPr>
          <p:cNvPicPr>
            <a:picLocks noChangeAspect="1"/>
          </p:cNvPicPr>
          <p:nvPr/>
        </p:nvPicPr>
        <p:blipFill>
          <a:blip r:embed="rId4"/>
          <a:stretch>
            <a:fillRect/>
          </a:stretch>
        </p:blipFill>
        <p:spPr>
          <a:xfrm>
            <a:off x="200716" y="1922669"/>
            <a:ext cx="4168087" cy="23445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BEC24B6-6AC6-8443-AA1D-77FE36DB3E53}"/>
              </a:ext>
            </a:extLst>
          </p:cNvPr>
          <p:cNvPicPr>
            <a:picLocks noChangeAspect="1"/>
          </p:cNvPicPr>
          <p:nvPr/>
        </p:nvPicPr>
        <p:blipFill rotWithShape="1">
          <a:blip r:embed="rId5"/>
          <a:srcRect t="9469" b="235"/>
          <a:stretch/>
        </p:blipFill>
        <p:spPr>
          <a:xfrm>
            <a:off x="5085494" y="1922669"/>
            <a:ext cx="3897394" cy="23384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descr="山上有许多船&#10;&#10;低可信度描述已自动生成">
            <a:extLst>
              <a:ext uri="{FF2B5EF4-FFF2-40B4-BE49-F238E27FC236}">
                <a16:creationId xmlns:a16="http://schemas.microsoft.com/office/drawing/2014/main" id="{5F9614B6-2A4F-5B45-81DD-B10C6E8C56C2}"/>
              </a:ext>
            </a:extLst>
          </p:cNvPr>
          <p:cNvPicPr>
            <a:picLocks noChangeAspect="1"/>
          </p:cNvPicPr>
          <p:nvPr/>
        </p:nvPicPr>
        <p:blipFill rotWithShape="1">
          <a:blip r:embed="rId6"/>
          <a:srcRect t="10201"/>
          <a:stretch/>
        </p:blipFill>
        <p:spPr>
          <a:xfrm>
            <a:off x="5085494" y="4421052"/>
            <a:ext cx="3897394" cy="23384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86ED5C13-9551-4205-A0B9-8E7D64A0E293}"/>
              </a:ext>
            </a:extLst>
          </p:cNvPr>
          <p:cNvSpPr>
            <a:spLocks noGrp="1"/>
          </p:cNvSpPr>
          <p:nvPr>
            <p:ph type="title"/>
          </p:nvPr>
        </p:nvSpPr>
        <p:spPr/>
        <p:txBody>
          <a:bodyPr/>
          <a:lstStyle/>
          <a:p>
            <a:r>
              <a:rPr lang="zh-CN" altLang="en-US" dirty="0"/>
              <a:t>今天的巴比伦遗址和埃及</a:t>
            </a:r>
            <a:br>
              <a:rPr lang="zh-CN" altLang="en-US" dirty="0"/>
            </a:br>
            <a:endParaRPr lang="zh-CN" altLang="en-US" dirty="0"/>
          </a:p>
        </p:txBody>
      </p:sp>
      <p:cxnSp>
        <p:nvCxnSpPr>
          <p:cNvPr id="10" name="直線接點 9">
            <a:extLst>
              <a:ext uri="{FF2B5EF4-FFF2-40B4-BE49-F238E27FC236}">
                <a16:creationId xmlns:a16="http://schemas.microsoft.com/office/drawing/2014/main" id="{67494A77-E674-6648-9263-3C963F64B62F}"/>
              </a:ext>
            </a:extLst>
          </p:cNvPr>
          <p:cNvCxnSpPr>
            <a:cxnSpLocks/>
          </p:cNvCxnSpPr>
          <p:nvPr/>
        </p:nvCxnSpPr>
        <p:spPr>
          <a:xfrm>
            <a:off x="4724397" y="2032986"/>
            <a:ext cx="0" cy="45631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文字方塊 10">
            <a:extLst>
              <a:ext uri="{FF2B5EF4-FFF2-40B4-BE49-F238E27FC236}">
                <a16:creationId xmlns:a16="http://schemas.microsoft.com/office/drawing/2014/main" id="{540682E5-7359-DA40-820A-1A7D11AF27A8}"/>
              </a:ext>
            </a:extLst>
          </p:cNvPr>
          <p:cNvSpPr txBox="1"/>
          <p:nvPr/>
        </p:nvSpPr>
        <p:spPr>
          <a:xfrm>
            <a:off x="839509" y="1415341"/>
            <a:ext cx="2698175" cy="523220"/>
          </a:xfrm>
          <a:prstGeom prst="rect">
            <a:avLst/>
          </a:prstGeom>
          <a:noFill/>
        </p:spPr>
        <p:txBody>
          <a:bodyPr wrap="none" rtlCol="0">
            <a:spAutoFit/>
          </a:bodyPr>
          <a:lstStyle/>
          <a:p>
            <a:r>
              <a:rPr kumimoji="1" lang="zh-TW" altLang="en-US" sz="2800" b="1" dirty="0">
                <a:latin typeface="Microsoft YaHei UI" panose="020B0503020204020204" pitchFamily="34" charset="-122"/>
                <a:ea typeface="Microsoft YaHei UI" panose="020B0503020204020204" pitchFamily="34" charset="-122"/>
              </a:rPr>
              <a:t>现代巴比伦遗址</a:t>
            </a:r>
          </a:p>
        </p:txBody>
      </p:sp>
      <p:sp>
        <p:nvSpPr>
          <p:cNvPr id="12" name="文字方塊 11">
            <a:extLst>
              <a:ext uri="{FF2B5EF4-FFF2-40B4-BE49-F238E27FC236}">
                <a16:creationId xmlns:a16="http://schemas.microsoft.com/office/drawing/2014/main" id="{18ED1214-E8A3-4A40-B24C-4AB6BD401E86}"/>
              </a:ext>
            </a:extLst>
          </p:cNvPr>
          <p:cNvSpPr txBox="1"/>
          <p:nvPr/>
        </p:nvSpPr>
        <p:spPr>
          <a:xfrm>
            <a:off x="6209415" y="1399449"/>
            <a:ext cx="1649552" cy="523220"/>
          </a:xfrm>
          <a:prstGeom prst="rect">
            <a:avLst/>
          </a:prstGeom>
          <a:noFill/>
        </p:spPr>
        <p:txBody>
          <a:bodyPr wrap="square" rtlCol="0">
            <a:spAutoFit/>
          </a:bodyPr>
          <a:lstStyle/>
          <a:p>
            <a:r>
              <a:rPr kumimoji="1" lang="zh-TW" altLang="en-US" sz="2800" b="1" dirty="0">
                <a:latin typeface="Microsoft YaHei UI" panose="020B0503020204020204" pitchFamily="34" charset="-122"/>
                <a:ea typeface="Microsoft YaHei UI" panose="020B0503020204020204" pitchFamily="34" charset="-122"/>
              </a:rPr>
              <a:t>现代埃及</a:t>
            </a:r>
          </a:p>
        </p:txBody>
      </p:sp>
    </p:spTree>
    <p:extLst>
      <p:ext uri="{BB962C8B-B14F-4D97-AF65-F5344CB8AC3E}">
        <p14:creationId xmlns:p14="http://schemas.microsoft.com/office/powerpoint/2010/main" val="3084960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85174D26-2166-0A4F-9D81-443F99D91342}"/>
              </a:ext>
            </a:extLst>
          </p:cNvPr>
          <p:cNvPicPr>
            <a:picLocks noChangeAspect="1"/>
          </p:cNvPicPr>
          <p:nvPr/>
        </p:nvPicPr>
        <p:blipFill>
          <a:blip r:embed="rId3"/>
          <a:stretch>
            <a:fillRect/>
          </a:stretch>
        </p:blipFill>
        <p:spPr>
          <a:xfrm>
            <a:off x="839893" y="1326349"/>
            <a:ext cx="7464213" cy="5485931"/>
          </a:xfrm>
          <a:prstGeom prst="rect">
            <a:avLst/>
          </a:prstGeom>
        </p:spPr>
      </p:pic>
      <p:sp>
        <p:nvSpPr>
          <p:cNvPr id="2" name="标题 1">
            <a:extLst>
              <a:ext uri="{FF2B5EF4-FFF2-40B4-BE49-F238E27FC236}">
                <a16:creationId xmlns:a16="http://schemas.microsoft.com/office/drawing/2014/main" id="{3065DAEF-9A93-4B43-9568-35014090CBBB}"/>
              </a:ext>
            </a:extLst>
          </p:cNvPr>
          <p:cNvSpPr>
            <a:spLocks noGrp="1"/>
          </p:cNvSpPr>
          <p:nvPr>
            <p:ph type="title"/>
          </p:nvPr>
        </p:nvSpPr>
        <p:spPr/>
        <p:txBody>
          <a:bodyPr/>
          <a:lstStyle/>
          <a:p>
            <a:r>
              <a:rPr lang="zh-CN" altLang="en-US" dirty="0"/>
              <a:t>巴比伦坐落在幼发拉底河下游</a:t>
            </a:r>
          </a:p>
        </p:txBody>
      </p:sp>
    </p:spTree>
    <p:extLst>
      <p:ext uri="{BB962C8B-B14F-4D97-AF65-F5344CB8AC3E}">
        <p14:creationId xmlns:p14="http://schemas.microsoft.com/office/powerpoint/2010/main" val="19396025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E9DD0F-A575-4249-B446-C4E246AA9408}"/>
              </a:ext>
            </a:extLst>
          </p:cNvPr>
          <p:cNvSpPr txBox="1"/>
          <p:nvPr/>
        </p:nvSpPr>
        <p:spPr>
          <a:xfrm>
            <a:off x="5234152" y="-1387366"/>
            <a:ext cx="184731" cy="369332"/>
          </a:xfrm>
          <a:prstGeom prst="rect">
            <a:avLst/>
          </a:prstGeom>
          <a:noFill/>
        </p:spPr>
        <p:txBody>
          <a:bodyPr wrap="none" rtlCol="0">
            <a:spAutoFit/>
          </a:bodyPr>
          <a:lstStyle/>
          <a:p>
            <a:endParaRPr lang="en-US" dirty="0"/>
          </a:p>
        </p:txBody>
      </p:sp>
      <p:grpSp>
        <p:nvGrpSpPr>
          <p:cNvPr id="11" name="组合 10">
            <a:extLst>
              <a:ext uri="{FF2B5EF4-FFF2-40B4-BE49-F238E27FC236}">
                <a16:creationId xmlns:a16="http://schemas.microsoft.com/office/drawing/2014/main" id="{FD2E89E4-0A2B-6343-BEE4-831D0A4AE3A1}"/>
              </a:ext>
            </a:extLst>
          </p:cNvPr>
          <p:cNvGrpSpPr/>
          <p:nvPr/>
        </p:nvGrpSpPr>
        <p:grpSpPr>
          <a:xfrm>
            <a:off x="0" y="1914486"/>
            <a:ext cx="9155574" cy="4282903"/>
            <a:chOff x="-11574" y="1807954"/>
            <a:chExt cx="9021600" cy="4220231"/>
          </a:xfrm>
        </p:grpSpPr>
        <p:pic>
          <p:nvPicPr>
            <p:cNvPr id="10" name="图片 9">
              <a:extLst>
                <a:ext uri="{FF2B5EF4-FFF2-40B4-BE49-F238E27FC236}">
                  <a16:creationId xmlns:a16="http://schemas.microsoft.com/office/drawing/2014/main" id="{11E87E6D-4E01-7445-AB95-5A584013A0C0}"/>
                </a:ext>
              </a:extLst>
            </p:cNvPr>
            <p:cNvPicPr>
              <a:picLocks noChangeAspect="1"/>
            </p:cNvPicPr>
            <p:nvPr/>
          </p:nvPicPr>
          <p:blipFill>
            <a:blip r:embed="rId3"/>
            <a:stretch>
              <a:fillRect/>
            </a:stretch>
          </p:blipFill>
          <p:spPr>
            <a:xfrm>
              <a:off x="4531043" y="1807954"/>
              <a:ext cx="4478982" cy="4217708"/>
            </a:xfrm>
            <a:prstGeom prst="rect">
              <a:avLst/>
            </a:prstGeom>
          </p:spPr>
        </p:pic>
        <p:pic>
          <p:nvPicPr>
            <p:cNvPr id="4" name="Picture 3">
              <a:extLst>
                <a:ext uri="{FF2B5EF4-FFF2-40B4-BE49-F238E27FC236}">
                  <a16:creationId xmlns:a16="http://schemas.microsoft.com/office/drawing/2014/main" id="{F839FB96-9035-2E41-A596-92E590DB28D9}"/>
                </a:ext>
              </a:extLst>
            </p:cNvPr>
            <p:cNvPicPr>
              <a:picLocks noChangeAspect="1"/>
            </p:cNvPicPr>
            <p:nvPr/>
          </p:nvPicPr>
          <p:blipFill rotWithShape="1">
            <a:blip r:embed="rId4"/>
            <a:srcRect l="5010" r="13044" b="1"/>
            <a:stretch/>
          </p:blipFill>
          <p:spPr>
            <a:xfrm>
              <a:off x="20" y="1807956"/>
              <a:ext cx="4476787" cy="4220229"/>
            </a:xfrm>
            <a:prstGeom prst="rect">
              <a:avLst/>
            </a:prstGeom>
          </p:spPr>
        </p:pic>
        <p:sp>
          <p:nvSpPr>
            <p:cNvPr id="9" name="矩形 8">
              <a:extLst>
                <a:ext uri="{FF2B5EF4-FFF2-40B4-BE49-F238E27FC236}">
                  <a16:creationId xmlns:a16="http://schemas.microsoft.com/office/drawing/2014/main" id="{D8F7F672-E4F4-6847-B39D-9A3D09898B29}"/>
                </a:ext>
              </a:extLst>
            </p:cNvPr>
            <p:cNvSpPr/>
            <p:nvPr/>
          </p:nvSpPr>
          <p:spPr>
            <a:xfrm>
              <a:off x="-11574" y="1807955"/>
              <a:ext cx="9021600" cy="4217707"/>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3" name="标题 1">
            <a:extLst>
              <a:ext uri="{FF2B5EF4-FFF2-40B4-BE49-F238E27FC236}">
                <a16:creationId xmlns:a16="http://schemas.microsoft.com/office/drawing/2014/main" id="{37DB6BED-E66B-4053-B8CE-BBF374EBF34A}"/>
              </a:ext>
            </a:extLst>
          </p:cNvPr>
          <p:cNvSpPr>
            <a:spLocks noGrp="1"/>
          </p:cNvSpPr>
          <p:nvPr>
            <p:ph type="title"/>
          </p:nvPr>
        </p:nvSpPr>
        <p:spPr>
          <a:xfrm>
            <a:off x="0" y="365125"/>
            <a:ext cx="9144000" cy="1325563"/>
          </a:xfrm>
        </p:spPr>
        <p:txBody>
          <a:bodyPr/>
          <a:lstStyle/>
          <a:p>
            <a:r>
              <a:rPr lang="zh-CN" altLang="en-US" dirty="0"/>
              <a:t>巴比伦的水渠</a:t>
            </a:r>
          </a:p>
        </p:txBody>
      </p:sp>
    </p:spTree>
    <p:extLst>
      <p:ext uri="{BB962C8B-B14F-4D97-AF65-F5344CB8AC3E}">
        <p14:creationId xmlns:p14="http://schemas.microsoft.com/office/powerpoint/2010/main" val="16128251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E9DD0F-A575-4249-B446-C4E246AA9408}"/>
              </a:ext>
            </a:extLst>
          </p:cNvPr>
          <p:cNvSpPr txBox="1"/>
          <p:nvPr/>
        </p:nvSpPr>
        <p:spPr>
          <a:xfrm>
            <a:off x="5234152" y="-1387366"/>
            <a:ext cx="184731" cy="369332"/>
          </a:xfrm>
          <a:prstGeom prst="rect">
            <a:avLst/>
          </a:prstGeom>
          <a:noFill/>
        </p:spPr>
        <p:txBody>
          <a:bodyPr wrap="none" rtlCol="0">
            <a:spAutoFit/>
          </a:bodyPr>
          <a:lstStyle/>
          <a:p>
            <a:endParaRPr lang="en-US" dirty="0"/>
          </a:p>
        </p:txBody>
      </p:sp>
      <p:pic>
        <p:nvPicPr>
          <p:cNvPr id="3" name="Picture 2">
            <a:extLst>
              <a:ext uri="{FF2B5EF4-FFF2-40B4-BE49-F238E27FC236}">
                <a16:creationId xmlns:a16="http://schemas.microsoft.com/office/drawing/2014/main" id="{F58E2177-0640-C44C-ADB8-8CD0DBC69B1C}"/>
              </a:ext>
            </a:extLst>
          </p:cNvPr>
          <p:cNvPicPr>
            <a:picLocks noChangeAspect="1"/>
          </p:cNvPicPr>
          <p:nvPr/>
        </p:nvPicPr>
        <p:blipFill>
          <a:blip r:embed="rId3"/>
          <a:stretch>
            <a:fillRect/>
          </a:stretch>
        </p:blipFill>
        <p:spPr>
          <a:xfrm>
            <a:off x="0" y="1571625"/>
            <a:ext cx="9144000" cy="52863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8AEF1772-1575-4CC1-ACC1-3F1D8DA9B561}"/>
              </a:ext>
            </a:extLst>
          </p:cNvPr>
          <p:cNvSpPr>
            <a:spLocks noGrp="1"/>
          </p:cNvSpPr>
          <p:nvPr>
            <p:ph type="title"/>
          </p:nvPr>
        </p:nvSpPr>
        <p:spPr/>
        <p:txBody>
          <a:bodyPr/>
          <a:lstStyle/>
          <a:p>
            <a:r>
              <a:rPr lang="zh-CN" altLang="en-US" dirty="0"/>
              <a:t>公元前</a:t>
            </a:r>
            <a:r>
              <a:rPr lang="en-US" altLang="zh-CN" dirty="0"/>
              <a:t>600</a:t>
            </a:r>
            <a:r>
              <a:rPr lang="zh-CN" altLang="en-US" dirty="0"/>
              <a:t>年</a:t>
            </a:r>
          </a:p>
        </p:txBody>
      </p:sp>
    </p:spTree>
    <p:extLst>
      <p:ext uri="{BB962C8B-B14F-4D97-AF65-F5344CB8AC3E}">
        <p14:creationId xmlns:p14="http://schemas.microsoft.com/office/powerpoint/2010/main" val="26690050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9CE23B6-0506-3643-878E-B83D18CF8B54}"/>
              </a:ext>
            </a:extLst>
          </p:cNvPr>
          <p:cNvPicPr>
            <a:picLocks noChangeAspect="1"/>
          </p:cNvPicPr>
          <p:nvPr/>
        </p:nvPicPr>
        <p:blipFill>
          <a:blip r:embed="rId3"/>
          <a:stretch>
            <a:fillRect/>
          </a:stretch>
        </p:blipFill>
        <p:spPr>
          <a:xfrm>
            <a:off x="1022684" y="0"/>
            <a:ext cx="7098632" cy="68579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文本框 15">
            <a:extLst>
              <a:ext uri="{FF2B5EF4-FFF2-40B4-BE49-F238E27FC236}">
                <a16:creationId xmlns:a16="http://schemas.microsoft.com/office/drawing/2014/main" id="{EF228C15-166A-E44E-8A88-F59FACDA2EBA}"/>
              </a:ext>
            </a:extLst>
          </p:cNvPr>
          <p:cNvSpPr txBox="1"/>
          <p:nvPr/>
        </p:nvSpPr>
        <p:spPr>
          <a:xfrm>
            <a:off x="3023700" y="2418479"/>
            <a:ext cx="1008802"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kumimoji="1" lang="zh-CN" altLang="en-US" sz="2000" b="1" dirty="0">
                <a:solidFill>
                  <a:srgbClr val="C00000"/>
                </a:solidFill>
                <a:highlight>
                  <a:srgbClr val="FFFF00"/>
                </a:highlight>
                <a:latin typeface="Microsoft YaHei" panose="020B0503020204020204" pitchFamily="34" charset="-122"/>
                <a:ea typeface="Microsoft YaHei" panose="020B0503020204020204" pitchFamily="34" charset="-122"/>
              </a:rPr>
              <a:t>阿曼</a:t>
            </a:r>
          </a:p>
        </p:txBody>
      </p:sp>
      <p:sp>
        <p:nvSpPr>
          <p:cNvPr id="17" name="椭圆 16">
            <a:extLst>
              <a:ext uri="{FF2B5EF4-FFF2-40B4-BE49-F238E27FC236}">
                <a16:creationId xmlns:a16="http://schemas.microsoft.com/office/drawing/2014/main" id="{7FEEBDB2-A9BA-3840-A5E6-933A4F1174F2}"/>
              </a:ext>
            </a:extLst>
          </p:cNvPr>
          <p:cNvSpPr/>
          <p:nvPr/>
        </p:nvSpPr>
        <p:spPr>
          <a:xfrm>
            <a:off x="3051446" y="2324979"/>
            <a:ext cx="187000" cy="187000"/>
          </a:xfrm>
          <a:prstGeom prst="ellipse">
            <a:avLst/>
          </a:prstGeom>
          <a:solidFill>
            <a:srgbClr val="C00000"/>
          </a:solidFill>
          <a:ln w="19050">
            <a:solidFill>
              <a:srgbClr val="693E3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BB32C03C-F1CA-0341-91B3-44D74C5A4B43}"/>
              </a:ext>
            </a:extLst>
          </p:cNvPr>
          <p:cNvSpPr txBox="1"/>
          <p:nvPr/>
        </p:nvSpPr>
        <p:spPr>
          <a:xfrm>
            <a:off x="3102919" y="1930744"/>
            <a:ext cx="1469081"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kumimoji="1" lang="zh-CN" altLang="en-US" sz="2000" b="1" dirty="0">
                <a:solidFill>
                  <a:srgbClr val="C00000"/>
                </a:solidFill>
                <a:highlight>
                  <a:srgbClr val="FFFF00"/>
                </a:highlight>
                <a:latin typeface="Microsoft YaHei" panose="020B0503020204020204" pitchFamily="34" charset="-122"/>
                <a:ea typeface="Microsoft YaHei" panose="020B0503020204020204" pitchFamily="34" charset="-122"/>
              </a:rPr>
              <a:t>大马士革</a:t>
            </a:r>
          </a:p>
        </p:txBody>
      </p:sp>
      <p:sp>
        <p:nvSpPr>
          <p:cNvPr id="19" name="椭圆 18">
            <a:extLst>
              <a:ext uri="{FF2B5EF4-FFF2-40B4-BE49-F238E27FC236}">
                <a16:creationId xmlns:a16="http://schemas.microsoft.com/office/drawing/2014/main" id="{EF9E46AD-A393-F349-AE3F-6BFDAD2E7043}"/>
              </a:ext>
            </a:extLst>
          </p:cNvPr>
          <p:cNvSpPr/>
          <p:nvPr/>
        </p:nvSpPr>
        <p:spPr>
          <a:xfrm>
            <a:off x="3102920" y="2037299"/>
            <a:ext cx="187000" cy="187000"/>
          </a:xfrm>
          <a:prstGeom prst="ellipse">
            <a:avLst/>
          </a:prstGeom>
          <a:solidFill>
            <a:srgbClr val="C00000"/>
          </a:solidFill>
          <a:ln w="19050">
            <a:solidFill>
              <a:srgbClr val="693E3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文本框 19">
            <a:extLst>
              <a:ext uri="{FF2B5EF4-FFF2-40B4-BE49-F238E27FC236}">
                <a16:creationId xmlns:a16="http://schemas.microsoft.com/office/drawing/2014/main" id="{12F0DDC8-2954-354D-B334-76EBE945E0FE}"/>
              </a:ext>
            </a:extLst>
          </p:cNvPr>
          <p:cNvSpPr txBox="1"/>
          <p:nvPr/>
        </p:nvSpPr>
        <p:spPr>
          <a:xfrm>
            <a:off x="2095922" y="1849721"/>
            <a:ext cx="1008802"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kumimoji="1" lang="zh-CN" altLang="en-US" sz="2000" b="1" dirty="0">
                <a:solidFill>
                  <a:srgbClr val="C00000"/>
                </a:solidFill>
                <a:highlight>
                  <a:srgbClr val="FFFF00"/>
                </a:highlight>
                <a:latin typeface="Microsoft YaHei" panose="020B0503020204020204" pitchFamily="34" charset="-122"/>
                <a:ea typeface="Microsoft YaHei" panose="020B0503020204020204" pitchFamily="34" charset="-122"/>
              </a:rPr>
              <a:t>西顿  </a:t>
            </a:r>
          </a:p>
        </p:txBody>
      </p:sp>
      <p:sp>
        <p:nvSpPr>
          <p:cNvPr id="21" name="椭圆 20">
            <a:extLst>
              <a:ext uri="{FF2B5EF4-FFF2-40B4-BE49-F238E27FC236}">
                <a16:creationId xmlns:a16="http://schemas.microsoft.com/office/drawing/2014/main" id="{C4B4EEC7-B79B-0C4E-87E9-03D668455FC8}"/>
              </a:ext>
            </a:extLst>
          </p:cNvPr>
          <p:cNvSpPr/>
          <p:nvPr/>
        </p:nvSpPr>
        <p:spPr>
          <a:xfrm>
            <a:off x="2883000" y="1991001"/>
            <a:ext cx="187000" cy="187000"/>
          </a:xfrm>
          <a:prstGeom prst="ellipse">
            <a:avLst/>
          </a:prstGeom>
          <a:solidFill>
            <a:srgbClr val="C00000"/>
          </a:solidFill>
          <a:ln w="19050">
            <a:solidFill>
              <a:srgbClr val="693E3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E1603AE1-062E-5942-84E6-E4D75D037E42}"/>
              </a:ext>
            </a:extLst>
          </p:cNvPr>
          <p:cNvSpPr txBox="1"/>
          <p:nvPr/>
        </p:nvSpPr>
        <p:spPr>
          <a:xfrm>
            <a:off x="1597307" y="2231687"/>
            <a:ext cx="1426393"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kumimoji="1" lang="zh-CN" altLang="en-US" sz="2000" b="1" dirty="0">
                <a:solidFill>
                  <a:srgbClr val="C00000"/>
                </a:solidFill>
                <a:highlight>
                  <a:srgbClr val="FFFF00"/>
                </a:highlight>
                <a:latin typeface="Microsoft YaHei" panose="020B0503020204020204" pitchFamily="34" charset="-122"/>
                <a:ea typeface="Microsoft YaHei" panose="020B0503020204020204" pitchFamily="34" charset="-122"/>
              </a:rPr>
              <a:t>耶路撒冷</a:t>
            </a:r>
          </a:p>
        </p:txBody>
      </p:sp>
      <p:sp>
        <p:nvSpPr>
          <p:cNvPr id="23" name="椭圆 22">
            <a:extLst>
              <a:ext uri="{FF2B5EF4-FFF2-40B4-BE49-F238E27FC236}">
                <a16:creationId xmlns:a16="http://schemas.microsoft.com/office/drawing/2014/main" id="{F90C9CCA-1D37-BD4E-AD80-59803F9C9683}"/>
              </a:ext>
            </a:extLst>
          </p:cNvPr>
          <p:cNvSpPr/>
          <p:nvPr/>
        </p:nvSpPr>
        <p:spPr>
          <a:xfrm>
            <a:off x="2848276" y="2315092"/>
            <a:ext cx="187000" cy="187000"/>
          </a:xfrm>
          <a:prstGeom prst="ellipse">
            <a:avLst/>
          </a:prstGeom>
          <a:solidFill>
            <a:srgbClr val="C00000"/>
          </a:solidFill>
          <a:ln w="19050">
            <a:solidFill>
              <a:srgbClr val="693E3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4" name="Picture 23">
            <a:extLst>
              <a:ext uri="{FF2B5EF4-FFF2-40B4-BE49-F238E27FC236}">
                <a16:creationId xmlns:a16="http://schemas.microsoft.com/office/drawing/2014/main" id="{9EDEF07F-8ED2-D747-8098-B131532FF0A6}"/>
              </a:ext>
            </a:extLst>
          </p:cNvPr>
          <p:cNvPicPr>
            <a:picLocks noChangeAspect="1"/>
          </p:cNvPicPr>
          <p:nvPr/>
        </p:nvPicPr>
        <p:blipFill>
          <a:blip r:embed="rId4"/>
          <a:stretch>
            <a:fillRect/>
          </a:stretch>
        </p:blipFill>
        <p:spPr>
          <a:xfrm>
            <a:off x="0" y="2900421"/>
            <a:ext cx="3776425" cy="198228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E894A57E-319E-0540-85F6-E55B7074023B}"/>
              </a:ext>
            </a:extLst>
          </p:cNvPr>
          <p:cNvPicPr>
            <a:picLocks noChangeAspect="1"/>
          </p:cNvPicPr>
          <p:nvPr/>
        </p:nvPicPr>
        <p:blipFill>
          <a:blip r:embed="rId5"/>
          <a:stretch>
            <a:fillRect/>
          </a:stretch>
        </p:blipFill>
        <p:spPr>
          <a:xfrm>
            <a:off x="4389386" y="203277"/>
            <a:ext cx="3133539" cy="20852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FB142CBF-C6D4-1141-B52C-A5BA96D314E2}"/>
              </a:ext>
            </a:extLst>
          </p:cNvPr>
          <p:cNvPicPr>
            <a:picLocks noChangeAspect="1"/>
          </p:cNvPicPr>
          <p:nvPr/>
        </p:nvPicPr>
        <p:blipFill>
          <a:blip r:embed="rId6"/>
          <a:stretch>
            <a:fillRect/>
          </a:stretch>
        </p:blipFill>
        <p:spPr>
          <a:xfrm>
            <a:off x="9432" y="11721"/>
            <a:ext cx="3234789" cy="18222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73AE4522-307E-6843-8CB6-2C6C51C7A681}"/>
              </a:ext>
            </a:extLst>
          </p:cNvPr>
          <p:cNvPicPr>
            <a:picLocks noChangeAspect="1"/>
          </p:cNvPicPr>
          <p:nvPr/>
        </p:nvPicPr>
        <p:blipFill>
          <a:blip r:embed="rId7"/>
          <a:stretch>
            <a:fillRect/>
          </a:stretch>
        </p:blipFill>
        <p:spPr>
          <a:xfrm>
            <a:off x="3854190" y="2457153"/>
            <a:ext cx="3190860" cy="23931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5323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2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up)">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childTnLst>
                          </p:cTn>
                        </p:par>
                        <p:par>
                          <p:cTn id="42" fill="hold">
                            <p:stCondLst>
                              <p:cond delay="500"/>
                            </p:stCondLst>
                            <p:childTnLst>
                              <p:par>
                                <p:cTn id="43" presetID="53" presetClass="entr" presetSubtype="16"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childTnLst>
                          </p:cTn>
                        </p:par>
                        <p:par>
                          <p:cTn id="48" fill="hold">
                            <p:stCondLst>
                              <p:cond delay="1000"/>
                            </p:stCondLst>
                            <p:childTnLst>
                              <p:par>
                                <p:cTn id="49" presetID="2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down)">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childTnLst>
                          </p:cTn>
                        </p:par>
                        <p:par>
                          <p:cTn id="59" fill="hold">
                            <p:stCondLst>
                              <p:cond delay="500"/>
                            </p:stCondLst>
                            <p:childTnLst>
                              <p:par>
                                <p:cTn id="60" presetID="53" presetClass="entr" presetSubtype="16"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animEffect transition="in" filter="fade">
                                      <p:cBhvr>
                                        <p:cTn id="64" dur="500"/>
                                        <p:tgtEl>
                                          <p:spTgt spid="22"/>
                                        </p:tgtEl>
                                      </p:cBhvr>
                                    </p:animEffect>
                                  </p:childTnLst>
                                </p:cTn>
                              </p:par>
                            </p:childTnLst>
                          </p:cTn>
                        </p:par>
                        <p:par>
                          <p:cTn id="65" fill="hold">
                            <p:stCondLst>
                              <p:cond delay="1000"/>
                            </p:stCondLst>
                            <p:childTnLst>
                              <p:par>
                                <p:cTn id="66" presetID="22" presetClass="entr" presetSubtype="2" fill="hold"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right)">
                                      <p:cBhvr>
                                        <p:cTn id="6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p:bldP spid="19" grpId="0" animBg="1"/>
      <p:bldP spid="20" grpId="0"/>
      <p:bldP spid="21" grpId="0" animBg="1"/>
      <p:bldP spid="22" grpId="0"/>
      <p:bldP spid="2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E9DD0F-A575-4249-B446-C4E246AA9408}"/>
              </a:ext>
            </a:extLst>
          </p:cNvPr>
          <p:cNvSpPr txBox="1"/>
          <p:nvPr/>
        </p:nvSpPr>
        <p:spPr>
          <a:xfrm>
            <a:off x="5234152" y="-1387366"/>
            <a:ext cx="184731" cy="369332"/>
          </a:xfrm>
          <a:prstGeom prst="rect">
            <a:avLst/>
          </a:prstGeom>
          <a:noFill/>
        </p:spPr>
        <p:txBody>
          <a:bodyPr wrap="none" rtlCol="0">
            <a:spAutoFit/>
          </a:bodyPr>
          <a:lstStyle/>
          <a:p>
            <a:endParaRPr lang="en-US" dirty="0"/>
          </a:p>
        </p:txBody>
      </p:sp>
      <p:pic>
        <p:nvPicPr>
          <p:cNvPr id="27" name="图片 26">
            <a:extLst>
              <a:ext uri="{FF2B5EF4-FFF2-40B4-BE49-F238E27FC236}">
                <a16:creationId xmlns:a16="http://schemas.microsoft.com/office/drawing/2014/main" id="{F54C4EC8-E16E-F345-A20E-05D5478715D3}"/>
              </a:ext>
            </a:extLst>
          </p:cNvPr>
          <p:cNvPicPr>
            <a:picLocks noChangeAspect="1"/>
          </p:cNvPicPr>
          <p:nvPr/>
        </p:nvPicPr>
        <p:blipFill rotWithShape="1">
          <a:blip r:embed="rId3"/>
          <a:srcRect l="39084"/>
          <a:stretch/>
        </p:blipFill>
        <p:spPr>
          <a:xfrm>
            <a:off x="1430923" y="0"/>
            <a:ext cx="6282154" cy="68579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文本框 32">
            <a:extLst>
              <a:ext uri="{FF2B5EF4-FFF2-40B4-BE49-F238E27FC236}">
                <a16:creationId xmlns:a16="http://schemas.microsoft.com/office/drawing/2014/main" id="{DBDA8498-B978-F142-9AA0-E041E3798FE9}"/>
              </a:ext>
            </a:extLst>
          </p:cNvPr>
          <p:cNvSpPr txBox="1"/>
          <p:nvPr/>
        </p:nvSpPr>
        <p:spPr>
          <a:xfrm>
            <a:off x="2443099" y="3599339"/>
            <a:ext cx="1008802" cy="461665"/>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kumimoji="1" lang="zh-CN" altLang="en-US" sz="2400" b="1" dirty="0">
                <a:solidFill>
                  <a:srgbClr val="C00000"/>
                </a:solidFill>
                <a:highlight>
                  <a:srgbClr val="FFFF00"/>
                </a:highlight>
                <a:latin typeface="Microsoft YaHei" panose="020B0503020204020204" pitchFamily="34" charset="-122"/>
                <a:ea typeface="Microsoft YaHei" panose="020B0503020204020204" pitchFamily="34" charset="-122"/>
              </a:rPr>
              <a:t>西安  </a:t>
            </a:r>
          </a:p>
        </p:txBody>
      </p:sp>
      <p:sp>
        <p:nvSpPr>
          <p:cNvPr id="34" name="椭圆 33">
            <a:extLst>
              <a:ext uri="{FF2B5EF4-FFF2-40B4-BE49-F238E27FC236}">
                <a16:creationId xmlns:a16="http://schemas.microsoft.com/office/drawing/2014/main" id="{3F829BF8-5B87-3A4F-ADFF-5105FA3F93BA}"/>
              </a:ext>
            </a:extLst>
          </p:cNvPr>
          <p:cNvSpPr/>
          <p:nvPr/>
        </p:nvSpPr>
        <p:spPr>
          <a:xfrm>
            <a:off x="3306377" y="3705894"/>
            <a:ext cx="187000" cy="187000"/>
          </a:xfrm>
          <a:prstGeom prst="ellipse">
            <a:avLst/>
          </a:prstGeom>
          <a:solidFill>
            <a:srgbClr val="C00000"/>
          </a:solidFill>
          <a:ln w="19050">
            <a:solidFill>
              <a:srgbClr val="693E3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文本框 34">
            <a:extLst>
              <a:ext uri="{FF2B5EF4-FFF2-40B4-BE49-F238E27FC236}">
                <a16:creationId xmlns:a16="http://schemas.microsoft.com/office/drawing/2014/main" id="{FE8588DE-7682-6342-873C-36CF44E77BB1}"/>
              </a:ext>
            </a:extLst>
          </p:cNvPr>
          <p:cNvSpPr txBox="1"/>
          <p:nvPr/>
        </p:nvSpPr>
        <p:spPr>
          <a:xfrm>
            <a:off x="4143799" y="3629346"/>
            <a:ext cx="1008802" cy="461665"/>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kumimoji="1" lang="zh-CN" altLang="en-US" sz="2400" b="1" dirty="0">
                <a:solidFill>
                  <a:srgbClr val="C00000"/>
                </a:solidFill>
                <a:highlight>
                  <a:srgbClr val="FFFF00"/>
                </a:highlight>
                <a:latin typeface="Microsoft YaHei" panose="020B0503020204020204" pitchFamily="34" charset="-122"/>
                <a:ea typeface="Microsoft YaHei" panose="020B0503020204020204" pitchFamily="34" charset="-122"/>
              </a:rPr>
              <a:t>洛阳 </a:t>
            </a:r>
          </a:p>
        </p:txBody>
      </p:sp>
      <p:sp>
        <p:nvSpPr>
          <p:cNvPr id="36" name="椭圆 35">
            <a:extLst>
              <a:ext uri="{FF2B5EF4-FFF2-40B4-BE49-F238E27FC236}">
                <a16:creationId xmlns:a16="http://schemas.microsoft.com/office/drawing/2014/main" id="{73C2E442-0B97-DE43-A6B1-F6C1B4B4F55D}"/>
              </a:ext>
            </a:extLst>
          </p:cNvPr>
          <p:cNvSpPr/>
          <p:nvPr/>
        </p:nvSpPr>
        <p:spPr>
          <a:xfrm>
            <a:off x="4086204" y="3726281"/>
            <a:ext cx="187000" cy="187000"/>
          </a:xfrm>
          <a:prstGeom prst="ellipse">
            <a:avLst/>
          </a:prstGeom>
          <a:solidFill>
            <a:srgbClr val="C00000"/>
          </a:solidFill>
          <a:ln w="19050">
            <a:solidFill>
              <a:srgbClr val="693E3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6" name="图片 5" descr="建筑与房屋的城市空拍图&#10;&#10;描述已自动生成">
            <a:extLst>
              <a:ext uri="{FF2B5EF4-FFF2-40B4-BE49-F238E27FC236}">
                <a16:creationId xmlns:a16="http://schemas.microsoft.com/office/drawing/2014/main" id="{A49CE8E2-1F5C-AF49-8F35-1090380F4FFD}"/>
              </a:ext>
            </a:extLst>
          </p:cNvPr>
          <p:cNvPicPr>
            <a:picLocks noChangeAspect="1"/>
          </p:cNvPicPr>
          <p:nvPr/>
        </p:nvPicPr>
        <p:blipFill>
          <a:blip r:embed="rId4"/>
          <a:stretch>
            <a:fillRect/>
          </a:stretch>
        </p:blipFill>
        <p:spPr>
          <a:xfrm>
            <a:off x="5042252" y="1599956"/>
            <a:ext cx="4101747" cy="24610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 name="组合 3">
            <a:extLst>
              <a:ext uri="{FF2B5EF4-FFF2-40B4-BE49-F238E27FC236}">
                <a16:creationId xmlns:a16="http://schemas.microsoft.com/office/drawing/2014/main" id="{225BB368-17C2-174F-8DC8-10B48EAD9721}"/>
              </a:ext>
            </a:extLst>
          </p:cNvPr>
          <p:cNvGrpSpPr/>
          <p:nvPr/>
        </p:nvGrpSpPr>
        <p:grpSpPr>
          <a:xfrm>
            <a:off x="532434" y="11575"/>
            <a:ext cx="2739218" cy="3554970"/>
            <a:chOff x="532434" y="11575"/>
            <a:chExt cx="2739218" cy="3554970"/>
          </a:xfrm>
        </p:grpSpPr>
        <p:grpSp>
          <p:nvGrpSpPr>
            <p:cNvPr id="7" name="组合 6">
              <a:extLst>
                <a:ext uri="{FF2B5EF4-FFF2-40B4-BE49-F238E27FC236}">
                  <a16:creationId xmlns:a16="http://schemas.microsoft.com/office/drawing/2014/main" id="{21E90AD3-44DF-B946-8B9E-8EF026AC6618}"/>
                </a:ext>
              </a:extLst>
            </p:cNvPr>
            <p:cNvGrpSpPr/>
            <p:nvPr/>
          </p:nvGrpSpPr>
          <p:grpSpPr>
            <a:xfrm>
              <a:off x="532434" y="11575"/>
              <a:ext cx="2739218" cy="3554970"/>
              <a:chOff x="161778" y="-652076"/>
              <a:chExt cx="3144599" cy="4081075"/>
            </a:xfrm>
          </p:grpSpPr>
          <p:pic>
            <p:nvPicPr>
              <p:cNvPr id="2" name="Picture 1">
                <a:extLst>
                  <a:ext uri="{FF2B5EF4-FFF2-40B4-BE49-F238E27FC236}">
                    <a16:creationId xmlns:a16="http://schemas.microsoft.com/office/drawing/2014/main" id="{178868F2-E33E-654D-8881-018AC19C27C3}"/>
                  </a:ext>
                </a:extLst>
              </p:cNvPr>
              <p:cNvPicPr>
                <a:picLocks noChangeAspect="1"/>
              </p:cNvPicPr>
              <p:nvPr/>
            </p:nvPicPr>
            <p:blipFill>
              <a:blip r:embed="rId5"/>
              <a:stretch>
                <a:fillRect/>
              </a:stretch>
            </p:blipFill>
            <p:spPr>
              <a:xfrm>
                <a:off x="161778" y="1387000"/>
                <a:ext cx="3144599" cy="2041999"/>
              </a:xfrm>
              <a:prstGeom prst="rect">
                <a:avLst/>
              </a:prstGeom>
            </p:spPr>
          </p:pic>
          <p:pic>
            <p:nvPicPr>
              <p:cNvPr id="3" name="Picture 2">
                <a:extLst>
                  <a:ext uri="{FF2B5EF4-FFF2-40B4-BE49-F238E27FC236}">
                    <a16:creationId xmlns:a16="http://schemas.microsoft.com/office/drawing/2014/main" id="{6923F8AF-084E-D041-B42A-34880375AD5B}"/>
                  </a:ext>
                </a:extLst>
              </p:cNvPr>
              <p:cNvPicPr>
                <a:picLocks noChangeAspect="1"/>
              </p:cNvPicPr>
              <p:nvPr/>
            </p:nvPicPr>
            <p:blipFill>
              <a:blip r:embed="rId6"/>
              <a:stretch>
                <a:fillRect/>
              </a:stretch>
            </p:blipFill>
            <p:spPr>
              <a:xfrm>
                <a:off x="161778" y="-652076"/>
                <a:ext cx="3144599" cy="2039076"/>
              </a:xfrm>
              <a:prstGeom prst="rect">
                <a:avLst/>
              </a:prstGeom>
            </p:spPr>
          </p:pic>
        </p:grpSp>
        <p:sp>
          <p:nvSpPr>
            <p:cNvPr id="8" name="矩形 7">
              <a:extLst>
                <a:ext uri="{FF2B5EF4-FFF2-40B4-BE49-F238E27FC236}">
                  <a16:creationId xmlns:a16="http://schemas.microsoft.com/office/drawing/2014/main" id="{EC4AA3F5-8289-744D-AB5F-5BEC45870E72}"/>
                </a:ext>
              </a:extLst>
            </p:cNvPr>
            <p:cNvSpPr/>
            <p:nvPr/>
          </p:nvSpPr>
          <p:spPr>
            <a:xfrm>
              <a:off x="532434" y="11575"/>
              <a:ext cx="2739218" cy="355497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3887327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Effect transition="in" filter="fade">
                                      <p:cBhvr>
                                        <p:cTn id="15" dur="500"/>
                                        <p:tgtEl>
                                          <p:spTgt spid="33"/>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fltVal val="0"/>
                                          </p:val>
                                        </p:tav>
                                        <p:tav tm="100000">
                                          <p:val>
                                            <p:strVal val="#ppt_h"/>
                                          </p:val>
                                        </p:tav>
                                      </p:tavLst>
                                    </p:anim>
                                    <p:animEffect transition="in" filter="fade">
                                      <p:cBhvr>
                                        <p:cTn id="31" dur="500"/>
                                        <p:tgtEl>
                                          <p:spTgt spid="35"/>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animBg="1"/>
      <p:bldP spid="35" grpId="0"/>
      <p:bldP spid="3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E9DD0F-A575-4249-B446-C4E246AA9408}"/>
              </a:ext>
            </a:extLst>
          </p:cNvPr>
          <p:cNvSpPr txBox="1"/>
          <p:nvPr/>
        </p:nvSpPr>
        <p:spPr>
          <a:xfrm>
            <a:off x="5234152" y="-1387366"/>
            <a:ext cx="184731" cy="369332"/>
          </a:xfrm>
          <a:prstGeom prst="rect">
            <a:avLst/>
          </a:prstGeom>
          <a:noFill/>
        </p:spPr>
        <p:txBody>
          <a:bodyPr wrap="none" rtlCol="0">
            <a:spAutoFit/>
          </a:bodyPr>
          <a:lstStyle/>
          <a:p>
            <a:endParaRPr lang="en-US" dirty="0"/>
          </a:p>
        </p:txBody>
      </p:sp>
      <p:pic>
        <p:nvPicPr>
          <p:cNvPr id="2" name="Picture 1">
            <a:extLst>
              <a:ext uri="{FF2B5EF4-FFF2-40B4-BE49-F238E27FC236}">
                <a16:creationId xmlns:a16="http://schemas.microsoft.com/office/drawing/2014/main" id="{35BCCF2C-E57A-8543-813F-70A9E9C7DE40}"/>
              </a:ext>
            </a:extLst>
          </p:cNvPr>
          <p:cNvPicPr>
            <a:picLocks noChangeAspect="1"/>
          </p:cNvPicPr>
          <p:nvPr/>
        </p:nvPicPr>
        <p:blipFill rotWithShape="1">
          <a:blip r:embed="rId3"/>
          <a:srcRect l="6228" r="5896"/>
          <a:stretch/>
        </p:blipFill>
        <p:spPr>
          <a:xfrm>
            <a:off x="1" y="14186"/>
            <a:ext cx="9143999" cy="6852496"/>
          </a:xfrm>
          <a:prstGeom prst="rect">
            <a:avLst/>
          </a:prstGeom>
        </p:spPr>
      </p:pic>
    </p:spTree>
    <p:extLst>
      <p:ext uri="{BB962C8B-B14F-4D97-AF65-F5344CB8AC3E}">
        <p14:creationId xmlns:p14="http://schemas.microsoft.com/office/powerpoint/2010/main" val="33978307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age202image3831104">
            <a:extLst>
              <a:ext uri="{FF2B5EF4-FFF2-40B4-BE49-F238E27FC236}">
                <a16:creationId xmlns:a16="http://schemas.microsoft.com/office/drawing/2014/main" id="{743C7734-616E-7146-BA08-B1EAF5C564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1" y="1685689"/>
            <a:ext cx="9149581" cy="51795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5" name="组合 24">
            <a:extLst>
              <a:ext uri="{FF2B5EF4-FFF2-40B4-BE49-F238E27FC236}">
                <a16:creationId xmlns:a16="http://schemas.microsoft.com/office/drawing/2014/main" id="{F245AAA5-514A-7842-BFB7-21C367756F4D}"/>
              </a:ext>
            </a:extLst>
          </p:cNvPr>
          <p:cNvGrpSpPr/>
          <p:nvPr/>
        </p:nvGrpSpPr>
        <p:grpSpPr>
          <a:xfrm>
            <a:off x="3124200" y="0"/>
            <a:ext cx="6019800" cy="3446190"/>
            <a:chOff x="3124200" y="0"/>
            <a:chExt cx="6019800" cy="3446190"/>
          </a:xfrm>
        </p:grpSpPr>
        <p:pic>
          <p:nvPicPr>
            <p:cNvPr id="23" name="图片 22">
              <a:extLst>
                <a:ext uri="{FF2B5EF4-FFF2-40B4-BE49-F238E27FC236}">
                  <a16:creationId xmlns:a16="http://schemas.microsoft.com/office/drawing/2014/main" id="{F8FA04CE-7C79-1147-9B64-DBC5571A2DA2}"/>
                </a:ext>
              </a:extLst>
            </p:cNvPr>
            <p:cNvPicPr>
              <a:picLocks noChangeAspect="1"/>
            </p:cNvPicPr>
            <p:nvPr/>
          </p:nvPicPr>
          <p:blipFill rotWithShape="1">
            <a:blip r:embed="rId4"/>
            <a:srcRect l="43243" t="56069" r="42035" b="26391"/>
            <a:stretch/>
          </p:blipFill>
          <p:spPr>
            <a:xfrm>
              <a:off x="3124200" y="0"/>
              <a:ext cx="6019800" cy="3446190"/>
            </a:xfrm>
            <a:prstGeom prst="rect">
              <a:avLst/>
            </a:prstGeom>
            <a:ln>
              <a:noFill/>
            </a:ln>
            <a:effectLst>
              <a:outerShdw blurRad="292100" dist="139700" dir="8100000" algn="tl" rotWithShape="0">
                <a:srgbClr val="333333">
                  <a:alpha val="65000"/>
                </a:srgbClr>
              </a:outerShdw>
            </a:effectLst>
          </p:spPr>
        </p:pic>
        <p:sp>
          <p:nvSpPr>
            <p:cNvPr id="24" name="矩形 23">
              <a:extLst>
                <a:ext uri="{FF2B5EF4-FFF2-40B4-BE49-F238E27FC236}">
                  <a16:creationId xmlns:a16="http://schemas.microsoft.com/office/drawing/2014/main" id="{2AB7C339-8FA2-8B4C-A97D-874E8A01C479}"/>
                </a:ext>
              </a:extLst>
            </p:cNvPr>
            <p:cNvSpPr/>
            <p:nvPr/>
          </p:nvSpPr>
          <p:spPr>
            <a:xfrm>
              <a:off x="3124200" y="0"/>
              <a:ext cx="6019800" cy="344619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 name="TextBox 4">
            <a:extLst>
              <a:ext uri="{FF2B5EF4-FFF2-40B4-BE49-F238E27FC236}">
                <a16:creationId xmlns:a16="http://schemas.microsoft.com/office/drawing/2014/main" id="{3EE9DD0F-A575-4249-B446-C4E246AA9408}"/>
              </a:ext>
            </a:extLst>
          </p:cNvPr>
          <p:cNvSpPr txBox="1"/>
          <p:nvPr/>
        </p:nvSpPr>
        <p:spPr>
          <a:xfrm>
            <a:off x="5234152" y="-1387366"/>
            <a:ext cx="184731" cy="369332"/>
          </a:xfrm>
          <a:prstGeom prst="rect">
            <a:avLst/>
          </a:prstGeom>
          <a:noFill/>
        </p:spPr>
        <p:txBody>
          <a:bodyPr wrap="none" rtlCol="0">
            <a:spAutoFit/>
          </a:bodyPr>
          <a:lstStyle/>
          <a:p>
            <a:endParaRPr lang="en-US" dirty="0"/>
          </a:p>
        </p:txBody>
      </p:sp>
      <p:sp>
        <p:nvSpPr>
          <p:cNvPr id="2" name="文本框 1">
            <a:extLst>
              <a:ext uri="{FF2B5EF4-FFF2-40B4-BE49-F238E27FC236}">
                <a16:creationId xmlns:a16="http://schemas.microsoft.com/office/drawing/2014/main" id="{BEAE1619-E0AD-3040-8AA8-9E5507533050}"/>
              </a:ext>
            </a:extLst>
          </p:cNvPr>
          <p:cNvSpPr txBox="1"/>
          <p:nvPr/>
        </p:nvSpPr>
        <p:spPr>
          <a:xfrm>
            <a:off x="3222545" y="4689954"/>
            <a:ext cx="877163" cy="369332"/>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巴比伦</a:t>
            </a:r>
          </a:p>
        </p:txBody>
      </p:sp>
      <p:sp>
        <p:nvSpPr>
          <p:cNvPr id="6" name="文本框 5">
            <a:extLst>
              <a:ext uri="{FF2B5EF4-FFF2-40B4-BE49-F238E27FC236}">
                <a16:creationId xmlns:a16="http://schemas.microsoft.com/office/drawing/2014/main" id="{020633B5-1F72-9647-9099-F689BCF472B9}"/>
              </a:ext>
            </a:extLst>
          </p:cNvPr>
          <p:cNvSpPr txBox="1"/>
          <p:nvPr/>
        </p:nvSpPr>
        <p:spPr>
          <a:xfrm>
            <a:off x="3107128" y="4154753"/>
            <a:ext cx="1107996" cy="369332"/>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塞琉古城</a:t>
            </a:r>
          </a:p>
        </p:txBody>
      </p:sp>
      <p:sp>
        <p:nvSpPr>
          <p:cNvPr id="8" name="椭圆 7">
            <a:extLst>
              <a:ext uri="{FF2B5EF4-FFF2-40B4-BE49-F238E27FC236}">
                <a16:creationId xmlns:a16="http://schemas.microsoft.com/office/drawing/2014/main" id="{FAE88C61-C517-5C42-8434-B8030989F435}"/>
              </a:ext>
            </a:extLst>
          </p:cNvPr>
          <p:cNvSpPr/>
          <p:nvPr/>
        </p:nvSpPr>
        <p:spPr>
          <a:xfrm>
            <a:off x="4032775" y="4740754"/>
            <a:ext cx="133866" cy="133866"/>
          </a:xfrm>
          <a:prstGeom prst="ellipse">
            <a:avLst/>
          </a:prstGeom>
          <a:solidFill>
            <a:srgbClr val="FF0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a:extLst>
              <a:ext uri="{FF2B5EF4-FFF2-40B4-BE49-F238E27FC236}">
                <a16:creationId xmlns:a16="http://schemas.microsoft.com/office/drawing/2014/main" id="{A14DF122-7F8F-A548-B562-902506F5ECEF}"/>
              </a:ext>
            </a:extLst>
          </p:cNvPr>
          <p:cNvSpPr/>
          <p:nvPr/>
        </p:nvSpPr>
        <p:spPr>
          <a:xfrm>
            <a:off x="3992283" y="4489155"/>
            <a:ext cx="133866" cy="133866"/>
          </a:xfrm>
          <a:prstGeom prst="ellipse">
            <a:avLst/>
          </a:prstGeom>
          <a:solidFill>
            <a:srgbClr val="FF0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椭圆 12">
            <a:extLst>
              <a:ext uri="{FF2B5EF4-FFF2-40B4-BE49-F238E27FC236}">
                <a16:creationId xmlns:a16="http://schemas.microsoft.com/office/drawing/2014/main" id="{517404AD-9292-9941-BEB6-96CC0FB26B03}"/>
              </a:ext>
            </a:extLst>
          </p:cNvPr>
          <p:cNvSpPr/>
          <p:nvPr/>
        </p:nvSpPr>
        <p:spPr>
          <a:xfrm>
            <a:off x="5783786" y="1726632"/>
            <a:ext cx="226232" cy="226232"/>
          </a:xfrm>
          <a:prstGeom prst="ellipse">
            <a:avLst/>
          </a:prstGeom>
          <a:solidFill>
            <a:srgbClr val="C00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文本框 14">
            <a:extLst>
              <a:ext uri="{FF2B5EF4-FFF2-40B4-BE49-F238E27FC236}">
                <a16:creationId xmlns:a16="http://schemas.microsoft.com/office/drawing/2014/main" id="{24EE50C9-A21A-1949-A797-0166C36CDE8C}"/>
              </a:ext>
            </a:extLst>
          </p:cNvPr>
          <p:cNvSpPr txBox="1"/>
          <p:nvPr/>
        </p:nvSpPr>
        <p:spPr>
          <a:xfrm>
            <a:off x="5930352" y="1775242"/>
            <a:ext cx="1107996" cy="461665"/>
          </a:xfrm>
          <a:prstGeom prst="rect">
            <a:avLst/>
          </a:prstGeom>
          <a:noFill/>
          <a:effectLst/>
        </p:spPr>
        <p:txBody>
          <a:bodyPr wrap="none" rtlCol="0">
            <a:spAutoFit/>
          </a:bodyPr>
          <a:lstStyle/>
          <a:p>
            <a:r>
              <a:rPr kumimoji="1" lang="zh-CN" altLang="en-US" sz="2400" b="1" dirty="0">
                <a:latin typeface="Microsoft YaHei" panose="020B0503020204020204" pitchFamily="34" charset="-122"/>
                <a:ea typeface="Microsoft YaHei" panose="020B0503020204020204" pitchFamily="34" charset="-122"/>
              </a:rPr>
              <a:t>巴比伦</a:t>
            </a:r>
          </a:p>
        </p:txBody>
      </p:sp>
      <p:sp>
        <p:nvSpPr>
          <p:cNvPr id="16" name="文本框 15">
            <a:extLst>
              <a:ext uri="{FF2B5EF4-FFF2-40B4-BE49-F238E27FC236}">
                <a16:creationId xmlns:a16="http://schemas.microsoft.com/office/drawing/2014/main" id="{01A88020-4841-1C43-9699-558E1549F8DA}"/>
              </a:ext>
            </a:extLst>
          </p:cNvPr>
          <p:cNvSpPr txBox="1"/>
          <p:nvPr/>
        </p:nvSpPr>
        <p:spPr>
          <a:xfrm>
            <a:off x="5930352" y="1043389"/>
            <a:ext cx="1415772" cy="461665"/>
          </a:xfrm>
          <a:prstGeom prst="rect">
            <a:avLst/>
          </a:prstGeom>
          <a:noFill/>
          <a:effectLst/>
        </p:spPr>
        <p:txBody>
          <a:bodyPr wrap="none" rtlCol="0">
            <a:spAutoFit/>
          </a:bodyPr>
          <a:lstStyle/>
          <a:p>
            <a:r>
              <a:rPr kumimoji="1" lang="zh-CN" altLang="en-US" sz="2400" b="1" dirty="0">
                <a:latin typeface="Microsoft YaHei" panose="020B0503020204020204" pitchFamily="34" charset="-122"/>
                <a:ea typeface="Microsoft YaHei" panose="020B0503020204020204" pitchFamily="34" charset="-122"/>
              </a:rPr>
              <a:t>塞琉古城</a:t>
            </a:r>
          </a:p>
        </p:txBody>
      </p:sp>
      <p:cxnSp>
        <p:nvCxnSpPr>
          <p:cNvPr id="7" name="直线箭头连接符 6">
            <a:extLst>
              <a:ext uri="{FF2B5EF4-FFF2-40B4-BE49-F238E27FC236}">
                <a16:creationId xmlns:a16="http://schemas.microsoft.com/office/drawing/2014/main" id="{20069F7E-61FC-7A4C-991E-E087627A937B}"/>
              </a:ext>
            </a:extLst>
          </p:cNvPr>
          <p:cNvCxnSpPr>
            <a:cxnSpLocks/>
          </p:cNvCxnSpPr>
          <p:nvPr/>
        </p:nvCxnSpPr>
        <p:spPr>
          <a:xfrm flipV="1">
            <a:off x="5896902" y="1505054"/>
            <a:ext cx="0" cy="250862"/>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sp>
        <p:nvSpPr>
          <p:cNvPr id="18" name="椭圆 17">
            <a:extLst>
              <a:ext uri="{FF2B5EF4-FFF2-40B4-BE49-F238E27FC236}">
                <a16:creationId xmlns:a16="http://schemas.microsoft.com/office/drawing/2014/main" id="{668D8781-A071-4549-AB9D-42BAD8D57A05}"/>
              </a:ext>
            </a:extLst>
          </p:cNvPr>
          <p:cNvSpPr/>
          <p:nvPr/>
        </p:nvSpPr>
        <p:spPr>
          <a:xfrm>
            <a:off x="5783786" y="1282132"/>
            <a:ext cx="226232" cy="226232"/>
          </a:xfrm>
          <a:prstGeom prst="ellipse">
            <a:avLst/>
          </a:prstGeom>
          <a:solidFill>
            <a:srgbClr val="C00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17203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25"/>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par>
                          <p:cTn id="13" fill="hold">
                            <p:stCondLst>
                              <p:cond delay="2000"/>
                            </p:stCondLst>
                            <p:childTnLst>
                              <p:par>
                                <p:cTn id="14" presetID="1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ppt_y</p:attrName>
                                        </p:attrNameLst>
                                      </p:cBhvr>
                                      <p:tavLst>
                                        <p:tav tm="0">
                                          <p:val>
                                            <p:strVal val="#ppt_y+#ppt_h*1.125000"/>
                                          </p:val>
                                        </p:tav>
                                        <p:tav tm="100000">
                                          <p:val>
                                            <p:strVal val="#ppt_y"/>
                                          </p:val>
                                        </p:tav>
                                      </p:tavLst>
                                    </p:anim>
                                    <p:animEffect transition="in" filter="wipe(up)">
                                      <p:cBhvr>
                                        <p:cTn id="17" dur="500"/>
                                        <p:tgtEl>
                                          <p:spTgt spid="7"/>
                                        </p:tgtEl>
                                      </p:cBhvr>
                                    </p:animEffect>
                                  </p:childTnLst>
                                </p:cTn>
                              </p:par>
                            </p:childTnLst>
                          </p:cTn>
                        </p:par>
                        <p:par>
                          <p:cTn id="18" fill="hold">
                            <p:stCondLst>
                              <p:cond delay="2500"/>
                            </p:stCondLst>
                            <p:childTnLst>
                              <p:par>
                                <p:cTn id="19" presetID="1"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par>
                          <p:cTn id="21" fill="hold">
                            <p:stCondLst>
                              <p:cond delay="2500"/>
                            </p:stCondLst>
                            <p:childTnLst>
                              <p:par>
                                <p:cTn id="22" presetID="1"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6" grpId="0"/>
      <p:bldP spid="1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BFFC991-384F-4627-9D8F-236029F7BE63}"/>
              </a:ext>
            </a:extLst>
          </p:cNvPr>
          <p:cNvSpPr>
            <a:spLocks noGrp="1"/>
          </p:cNvSpPr>
          <p:nvPr>
            <p:ph type="title"/>
          </p:nvPr>
        </p:nvSpPr>
        <p:spPr/>
        <p:txBody>
          <a:bodyPr/>
          <a:lstStyle/>
          <a:p>
            <a:r>
              <a:rPr lang="zh-CN" altLang="en-US" dirty="0"/>
              <a:t>现代巴比伦周围的沙漠</a:t>
            </a:r>
            <a:br>
              <a:rPr lang="zh-CN" altLang="en-US" dirty="0"/>
            </a:br>
            <a:endParaRPr lang="zh-CN" altLang="en-US" dirty="0"/>
          </a:p>
        </p:txBody>
      </p:sp>
      <p:sp>
        <p:nvSpPr>
          <p:cNvPr id="5" name="TextBox 4">
            <a:extLst>
              <a:ext uri="{FF2B5EF4-FFF2-40B4-BE49-F238E27FC236}">
                <a16:creationId xmlns:a16="http://schemas.microsoft.com/office/drawing/2014/main" id="{3EE9DD0F-A575-4249-B446-C4E246AA9408}"/>
              </a:ext>
            </a:extLst>
          </p:cNvPr>
          <p:cNvSpPr txBox="1"/>
          <p:nvPr/>
        </p:nvSpPr>
        <p:spPr>
          <a:xfrm>
            <a:off x="5234152" y="-1387366"/>
            <a:ext cx="184731" cy="369332"/>
          </a:xfrm>
          <a:prstGeom prst="rect">
            <a:avLst/>
          </a:prstGeom>
          <a:noFill/>
        </p:spPr>
        <p:txBody>
          <a:bodyPr wrap="none" rtlCol="0">
            <a:spAutoFit/>
          </a:bodyPr>
          <a:lstStyle/>
          <a:p>
            <a:endParaRPr lang="en-US" dirty="0"/>
          </a:p>
        </p:txBody>
      </p:sp>
      <p:pic>
        <p:nvPicPr>
          <p:cNvPr id="1026" name="Picture 2" descr="Iraq - Circa 2002: Eridu, Stock Footage Video (100% Royalty-free) 30515650  | Shutterstock">
            <a:extLst>
              <a:ext uri="{FF2B5EF4-FFF2-40B4-BE49-F238E27FC236}">
                <a16:creationId xmlns:a16="http://schemas.microsoft.com/office/drawing/2014/main" id="{BB77BE51-0A01-7C4F-B36F-8ABA3F97C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672" y="1185193"/>
            <a:ext cx="7859210" cy="44276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a:extLst>
              <a:ext uri="{FF2B5EF4-FFF2-40B4-BE49-F238E27FC236}">
                <a16:creationId xmlns:a16="http://schemas.microsoft.com/office/drawing/2014/main" id="{A0ED5096-50EE-104C-983F-CAEDE5997606}"/>
              </a:ext>
            </a:extLst>
          </p:cNvPr>
          <p:cNvSpPr/>
          <p:nvPr/>
        </p:nvSpPr>
        <p:spPr>
          <a:xfrm>
            <a:off x="691662" y="5748172"/>
            <a:ext cx="7965460" cy="954107"/>
          </a:xfrm>
          <a:prstGeom prst="rect">
            <a:avLst/>
          </a:prstGeom>
        </p:spPr>
        <p:txBody>
          <a:bodyPr wrap="square">
            <a:spAutoFit/>
          </a:bodyPr>
          <a:lstStyle/>
          <a:p>
            <a:pPr>
              <a:spcAft>
                <a:spcPts val="0"/>
              </a:spcAft>
            </a:pPr>
            <a:r>
              <a:rPr lang="zh-CN" altLang="en-US"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以赛亚书</a:t>
            </a:r>
            <a:r>
              <a:rPr lang="en-US" altLang="zh-CN"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13:20 </a:t>
            </a:r>
            <a:r>
              <a:rPr lang="zh-CN" altLang="en-US"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和 耶利米书</a:t>
            </a:r>
            <a:r>
              <a:rPr lang="en-US" altLang="zh-CN"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50:39</a:t>
            </a:r>
            <a:r>
              <a:rPr lang="zh-CN" altLang="en-US"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 都说巴比伦必</a:t>
            </a:r>
            <a:endParaRPr lang="en-US" altLang="zh-CN"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endParaRPr>
          </a:p>
          <a:p>
            <a:pPr>
              <a:spcAft>
                <a:spcPts val="0"/>
              </a:spcAft>
            </a:pPr>
            <a:r>
              <a:rPr lang="en-US" altLang="zh-CN"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a:t>
            </a:r>
            <a:r>
              <a:rPr lang="zh-CN" altLang="en-US"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永无人烟，世世代代无人居住</a:t>
            </a:r>
            <a:r>
              <a:rPr lang="en-US"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a:t>
            </a:r>
            <a:r>
              <a:rPr lang="zh-CN" altLang="en-US"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rPr>
              <a:t>。</a:t>
            </a:r>
            <a:endParaRPr lang="en-US" altLang="zh-CN" sz="2800" dirty="0">
              <a:solidFill>
                <a:srgbClr val="000000"/>
              </a:solidFill>
              <a:latin typeface="Microsoft YaHei" panose="020B0503020204020204" pitchFamily="34" charset="-122"/>
              <a:ea typeface="Microsoft YaHei" panose="020B0503020204020204" pitchFamily="34" charset="-122"/>
              <a:cs typeface="SimSun" panose="02010600030101010101" pitchFamily="2" charset="-122"/>
            </a:endParaRPr>
          </a:p>
        </p:txBody>
      </p:sp>
    </p:spTree>
    <p:extLst>
      <p:ext uri="{BB962C8B-B14F-4D97-AF65-F5344CB8AC3E}">
        <p14:creationId xmlns:p14="http://schemas.microsoft.com/office/powerpoint/2010/main" val="27505485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E9DD0F-A575-4249-B446-C4E246AA9408}"/>
              </a:ext>
            </a:extLst>
          </p:cNvPr>
          <p:cNvSpPr txBox="1"/>
          <p:nvPr/>
        </p:nvSpPr>
        <p:spPr>
          <a:xfrm>
            <a:off x="5234152" y="-1387366"/>
            <a:ext cx="184731" cy="369332"/>
          </a:xfrm>
          <a:prstGeom prst="rect">
            <a:avLst/>
          </a:prstGeom>
          <a:noFill/>
        </p:spPr>
        <p:txBody>
          <a:bodyPr wrap="none" rtlCol="0">
            <a:spAutoFit/>
          </a:bodyPr>
          <a:lstStyle/>
          <a:p>
            <a:endParaRPr lang="en-US" dirty="0"/>
          </a:p>
        </p:txBody>
      </p:sp>
      <p:grpSp>
        <p:nvGrpSpPr>
          <p:cNvPr id="2" name="组合 1">
            <a:extLst>
              <a:ext uri="{FF2B5EF4-FFF2-40B4-BE49-F238E27FC236}">
                <a16:creationId xmlns:a16="http://schemas.microsoft.com/office/drawing/2014/main" id="{4C46EEA0-D2B0-3E42-8379-3F08F865362C}"/>
              </a:ext>
            </a:extLst>
          </p:cNvPr>
          <p:cNvGrpSpPr/>
          <p:nvPr/>
        </p:nvGrpSpPr>
        <p:grpSpPr>
          <a:xfrm>
            <a:off x="546269" y="0"/>
            <a:ext cx="8051461" cy="3013422"/>
            <a:chOff x="301885" y="0"/>
            <a:chExt cx="8051461" cy="3013422"/>
          </a:xfrm>
        </p:grpSpPr>
        <p:pic>
          <p:nvPicPr>
            <p:cNvPr id="6" name="Picture 5">
              <a:extLst>
                <a:ext uri="{FF2B5EF4-FFF2-40B4-BE49-F238E27FC236}">
                  <a16:creationId xmlns:a16="http://schemas.microsoft.com/office/drawing/2014/main" id="{44EA9617-580B-3E4D-B5D3-D9400625595E}"/>
                </a:ext>
              </a:extLst>
            </p:cNvPr>
            <p:cNvPicPr>
              <a:picLocks noChangeAspect="1"/>
            </p:cNvPicPr>
            <p:nvPr/>
          </p:nvPicPr>
          <p:blipFill>
            <a:blip r:embed="rId3"/>
            <a:stretch>
              <a:fillRect/>
            </a:stretch>
          </p:blipFill>
          <p:spPr>
            <a:xfrm>
              <a:off x="4330272" y="0"/>
              <a:ext cx="4023074" cy="3013422"/>
            </a:xfrm>
            <a:prstGeom prst="rect">
              <a:avLst/>
            </a:prstGeom>
          </p:spPr>
        </p:pic>
        <p:pic>
          <p:nvPicPr>
            <p:cNvPr id="7" name="Picture 6">
              <a:extLst>
                <a:ext uri="{FF2B5EF4-FFF2-40B4-BE49-F238E27FC236}">
                  <a16:creationId xmlns:a16="http://schemas.microsoft.com/office/drawing/2014/main" id="{64DC5F17-5225-AB4C-940A-8778D95B513D}"/>
                </a:ext>
              </a:extLst>
            </p:cNvPr>
            <p:cNvPicPr>
              <a:picLocks noChangeAspect="1"/>
            </p:cNvPicPr>
            <p:nvPr/>
          </p:nvPicPr>
          <p:blipFill>
            <a:blip r:embed="rId4"/>
            <a:stretch>
              <a:fillRect/>
            </a:stretch>
          </p:blipFill>
          <p:spPr>
            <a:xfrm>
              <a:off x="301885" y="0"/>
              <a:ext cx="4028387" cy="3013422"/>
            </a:xfrm>
            <a:prstGeom prst="rect">
              <a:avLst/>
            </a:prstGeom>
          </p:spPr>
        </p:pic>
      </p:grpSp>
      <p:pic>
        <p:nvPicPr>
          <p:cNvPr id="3" name="Picture 2">
            <a:extLst>
              <a:ext uri="{FF2B5EF4-FFF2-40B4-BE49-F238E27FC236}">
                <a16:creationId xmlns:a16="http://schemas.microsoft.com/office/drawing/2014/main" id="{3A38EDD7-AAFD-5346-A8DF-EC6196689E05}"/>
              </a:ext>
            </a:extLst>
          </p:cNvPr>
          <p:cNvPicPr>
            <a:picLocks noChangeAspect="1"/>
          </p:cNvPicPr>
          <p:nvPr/>
        </p:nvPicPr>
        <p:blipFill>
          <a:blip r:embed="rId5"/>
          <a:stretch>
            <a:fillRect/>
          </a:stretch>
        </p:blipFill>
        <p:spPr>
          <a:xfrm>
            <a:off x="546269" y="3066062"/>
            <a:ext cx="3709059" cy="2670523"/>
          </a:xfrm>
          <a:prstGeom prst="rect">
            <a:avLst/>
          </a:prstGeom>
          <a:solidFill>
            <a:srgbClr val="FFFFFF">
              <a:shade val="85000"/>
            </a:srgbClr>
          </a:solidFill>
          <a:ln w="38100" cap="sq">
            <a:solidFill>
              <a:schemeClr val="bg1"/>
            </a:solidFill>
            <a:miter lim="800000"/>
          </a:ln>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517869BB-660E-804C-B240-C0C745241692}"/>
              </a:ext>
            </a:extLst>
          </p:cNvPr>
          <p:cNvPicPr>
            <a:picLocks noChangeAspect="1"/>
          </p:cNvPicPr>
          <p:nvPr/>
        </p:nvPicPr>
        <p:blipFill>
          <a:blip r:embed="rId6"/>
          <a:stretch>
            <a:fillRect/>
          </a:stretch>
        </p:blipFill>
        <p:spPr>
          <a:xfrm>
            <a:off x="4303522" y="3061504"/>
            <a:ext cx="4294208" cy="2675081"/>
          </a:xfrm>
          <a:prstGeom prst="rect">
            <a:avLst/>
          </a:prstGeom>
          <a:solidFill>
            <a:srgbClr val="FFFFFF">
              <a:shade val="85000"/>
            </a:srgbClr>
          </a:solidFill>
          <a:ln w="38100" cap="sq">
            <a:solidFill>
              <a:schemeClr val="bg1"/>
            </a:solidFill>
            <a:miter lim="800000"/>
          </a:ln>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B49F1ACD-D91E-7E4B-9047-CB00467F276F}"/>
              </a:ext>
            </a:extLst>
          </p:cNvPr>
          <p:cNvSpPr txBox="1"/>
          <p:nvPr/>
        </p:nvSpPr>
        <p:spPr>
          <a:xfrm>
            <a:off x="2507423" y="1268710"/>
            <a:ext cx="4134465" cy="523220"/>
          </a:xfrm>
          <a:prstGeom prst="rect">
            <a:avLst/>
          </a:prstGeom>
          <a:solidFill>
            <a:schemeClr val="bg1">
              <a:lumMod val="95000"/>
              <a:alpha val="68000"/>
            </a:schemeClr>
          </a:solid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rPr>
              <a:t>推罗被铲平刮净丢入海中</a:t>
            </a:r>
            <a:endParaRPr lang="en-US" sz="2800" b="1" dirty="0">
              <a:latin typeface="Microsoft YaHei" panose="020B0503020204020204" pitchFamily="34" charset="-122"/>
              <a:ea typeface="Microsoft YaHei" panose="020B0503020204020204" pitchFamily="34" charset="-122"/>
            </a:endParaRPr>
          </a:p>
        </p:txBody>
      </p:sp>
      <p:sp>
        <p:nvSpPr>
          <p:cNvPr id="12" name="TextBox 11">
            <a:extLst>
              <a:ext uri="{FF2B5EF4-FFF2-40B4-BE49-F238E27FC236}">
                <a16:creationId xmlns:a16="http://schemas.microsoft.com/office/drawing/2014/main" id="{F521DC6C-F97B-E246-A3A9-DF1D81CF4FB3}"/>
              </a:ext>
            </a:extLst>
          </p:cNvPr>
          <p:cNvSpPr txBox="1"/>
          <p:nvPr/>
        </p:nvSpPr>
        <p:spPr>
          <a:xfrm>
            <a:off x="421870" y="5817524"/>
            <a:ext cx="3833458"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埃及永久衰落</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不再统治其它国家</a:t>
            </a:r>
            <a:endParaRPr lang="en-US" sz="2800" dirty="0">
              <a:latin typeface="Microsoft YaHei" panose="020B0503020204020204" pitchFamily="34" charset="-122"/>
              <a:ea typeface="Microsoft YaHei" panose="020B0503020204020204" pitchFamily="34" charset="-122"/>
            </a:endParaRPr>
          </a:p>
        </p:txBody>
      </p:sp>
      <p:sp>
        <p:nvSpPr>
          <p:cNvPr id="11" name="TextBox 10">
            <a:extLst>
              <a:ext uri="{FF2B5EF4-FFF2-40B4-BE49-F238E27FC236}">
                <a16:creationId xmlns:a16="http://schemas.microsoft.com/office/drawing/2014/main" id="{82DF05A3-90BA-C740-99DC-5906A568ED9A}"/>
              </a:ext>
            </a:extLst>
          </p:cNvPr>
          <p:cNvSpPr txBox="1"/>
          <p:nvPr/>
        </p:nvSpPr>
        <p:spPr>
          <a:xfrm>
            <a:off x="4303522" y="5830161"/>
            <a:ext cx="4294208"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六日战争埃</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及向以色列投降</a:t>
            </a:r>
            <a:endParaRPr lang="en-US" sz="2800" dirty="0">
              <a:latin typeface="Microsoft YaHei" panose="020B0503020204020204" pitchFamily="34" charset="-122"/>
              <a:ea typeface="Microsoft YaHei" panose="020B0503020204020204" pitchFamily="34" charset="-122"/>
            </a:endParaRPr>
          </a:p>
        </p:txBody>
      </p:sp>
      <p:sp>
        <p:nvSpPr>
          <p:cNvPr id="13" name="矩形 12">
            <a:extLst>
              <a:ext uri="{FF2B5EF4-FFF2-40B4-BE49-F238E27FC236}">
                <a16:creationId xmlns:a16="http://schemas.microsoft.com/office/drawing/2014/main" id="{A24F5B7E-B33F-DB44-A6E5-02EC319FD828}"/>
              </a:ext>
            </a:extLst>
          </p:cNvPr>
          <p:cNvSpPr/>
          <p:nvPr/>
        </p:nvSpPr>
        <p:spPr>
          <a:xfrm>
            <a:off x="546269" y="21003"/>
            <a:ext cx="8051461" cy="299241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5565125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839499-DDA1-CB4A-B278-A98C185CE628}"/>
              </a:ext>
            </a:extLst>
          </p:cNvPr>
          <p:cNvPicPr>
            <a:picLocks noChangeAspect="1"/>
          </p:cNvPicPr>
          <p:nvPr/>
        </p:nvPicPr>
        <p:blipFill rotWithShape="1">
          <a:blip r:embed="rId3">
            <a:alphaModFix/>
          </a:blip>
          <a:srcRect r="2671" b="3"/>
          <a:stretch/>
        </p:blipFill>
        <p:spPr>
          <a:xfrm>
            <a:off x="3410952" y="-5"/>
            <a:ext cx="5733047" cy="3681406"/>
          </a:xfrm>
          <a:prstGeom prst="rect">
            <a:avLst/>
          </a:prstGeom>
        </p:spPr>
      </p:pic>
      <p:pic>
        <p:nvPicPr>
          <p:cNvPr id="5" name="Picture 4">
            <a:extLst>
              <a:ext uri="{FF2B5EF4-FFF2-40B4-BE49-F238E27FC236}">
                <a16:creationId xmlns:a16="http://schemas.microsoft.com/office/drawing/2014/main" id="{6620209B-0C52-954F-8900-F3474513FAB3}"/>
              </a:ext>
            </a:extLst>
          </p:cNvPr>
          <p:cNvPicPr>
            <a:picLocks noChangeAspect="1"/>
          </p:cNvPicPr>
          <p:nvPr/>
        </p:nvPicPr>
        <p:blipFill rotWithShape="1">
          <a:blip r:embed="rId4"/>
          <a:srcRect t="26027" r="-1" b="-1"/>
          <a:stretch/>
        </p:blipFill>
        <p:spPr>
          <a:xfrm>
            <a:off x="3410953" y="3681409"/>
            <a:ext cx="5733047" cy="3176595"/>
          </a:xfrm>
          <a:prstGeom prst="rect">
            <a:avLst/>
          </a:prstGeom>
        </p:spPr>
      </p:pic>
      <p:sp>
        <p:nvSpPr>
          <p:cNvPr id="3" name="文本框 12">
            <a:extLst>
              <a:ext uri="{FF2B5EF4-FFF2-40B4-BE49-F238E27FC236}">
                <a16:creationId xmlns:a16="http://schemas.microsoft.com/office/drawing/2014/main" id="{9A69D2B0-3785-4F4F-9799-C9273FC3EA5E}"/>
              </a:ext>
            </a:extLst>
          </p:cNvPr>
          <p:cNvSpPr txBox="1"/>
          <p:nvPr/>
        </p:nvSpPr>
        <p:spPr>
          <a:xfrm>
            <a:off x="-1" y="1300480"/>
            <a:ext cx="3410951" cy="4348480"/>
          </a:xfrm>
          <a:prstGeom prst="rect">
            <a:avLst/>
          </a:prstGeom>
        </p:spPr>
        <p:txBody>
          <a:bodyPr anchor="ctr"/>
          <a:lstStyle>
            <a:lvl1pPr algn="ctr">
              <a:spcBef>
                <a:spcPct val="0"/>
              </a:spcBef>
              <a:buNone/>
              <a:defRPr sz="3600" b="1" i="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预言不可能写于应验之后：</a:t>
            </a:r>
            <a:endParaRPr lang="en-US" altLang="zh-CN" dirty="0"/>
          </a:p>
          <a:p>
            <a:r>
              <a:rPr lang="zh-CN" altLang="en-US" dirty="0"/>
              <a:t>以赛亚书抄本及写作年代</a:t>
            </a:r>
          </a:p>
        </p:txBody>
      </p:sp>
      <p:sp>
        <p:nvSpPr>
          <p:cNvPr id="9" name="矩形 8">
            <a:extLst>
              <a:ext uri="{FF2B5EF4-FFF2-40B4-BE49-F238E27FC236}">
                <a16:creationId xmlns:a16="http://schemas.microsoft.com/office/drawing/2014/main" id="{A5C7ADE9-719B-DE4C-8A4E-DE70D7C5EF25}"/>
              </a:ext>
            </a:extLst>
          </p:cNvPr>
          <p:cNvSpPr/>
          <p:nvPr/>
        </p:nvSpPr>
        <p:spPr>
          <a:xfrm>
            <a:off x="3410950" y="0"/>
            <a:ext cx="5733050" cy="685799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2524342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6D733495-7DA9-DE49-8B89-F026C9352A0A}"/>
              </a:ext>
            </a:extLst>
          </p:cNvPr>
          <p:cNvGrpSpPr/>
          <p:nvPr/>
        </p:nvGrpSpPr>
        <p:grpSpPr>
          <a:xfrm>
            <a:off x="0" y="0"/>
            <a:ext cx="9255169" cy="6858000"/>
            <a:chOff x="445334" y="-95684"/>
            <a:chExt cx="8232023" cy="6099858"/>
          </a:xfrm>
        </p:grpSpPr>
        <p:pic>
          <p:nvPicPr>
            <p:cNvPr id="2" name="Picture 1">
              <a:extLst>
                <a:ext uri="{FF2B5EF4-FFF2-40B4-BE49-F238E27FC236}">
                  <a16:creationId xmlns:a16="http://schemas.microsoft.com/office/drawing/2014/main" id="{4A340C10-555C-1C49-9151-EBE5C0B50127}"/>
                </a:ext>
              </a:extLst>
            </p:cNvPr>
            <p:cNvPicPr>
              <a:picLocks noChangeAspect="1"/>
            </p:cNvPicPr>
            <p:nvPr/>
          </p:nvPicPr>
          <p:blipFill rotWithShape="1">
            <a:blip r:embed="rId3"/>
            <a:srcRect b="2424"/>
            <a:stretch/>
          </p:blipFill>
          <p:spPr>
            <a:xfrm>
              <a:off x="445334" y="-95684"/>
              <a:ext cx="4334891" cy="6099858"/>
            </a:xfrm>
            <a:prstGeom prst="rect">
              <a:avLst/>
            </a:prstGeom>
          </p:spPr>
        </p:pic>
        <p:pic>
          <p:nvPicPr>
            <p:cNvPr id="4" name="图片 3">
              <a:extLst>
                <a:ext uri="{FF2B5EF4-FFF2-40B4-BE49-F238E27FC236}">
                  <a16:creationId xmlns:a16="http://schemas.microsoft.com/office/drawing/2014/main" id="{481DB2F5-8D49-F940-9E7C-36F71AC6A5D2}"/>
                </a:ext>
              </a:extLst>
            </p:cNvPr>
            <p:cNvPicPr>
              <a:picLocks noChangeAspect="1"/>
            </p:cNvPicPr>
            <p:nvPr/>
          </p:nvPicPr>
          <p:blipFill rotWithShape="1">
            <a:blip r:embed="rId4"/>
            <a:srcRect l="3093" r="3788"/>
            <a:stretch/>
          </p:blipFill>
          <p:spPr>
            <a:xfrm>
              <a:off x="4511906" y="-95684"/>
              <a:ext cx="4165451" cy="6099858"/>
            </a:xfrm>
            <a:prstGeom prst="rect">
              <a:avLst/>
            </a:prstGeom>
          </p:spPr>
        </p:pic>
      </p:grpSp>
    </p:spTree>
    <p:extLst>
      <p:ext uri="{BB962C8B-B14F-4D97-AF65-F5344CB8AC3E}">
        <p14:creationId xmlns:p14="http://schemas.microsoft.com/office/powerpoint/2010/main" val="17941421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E495BF-2F55-48D8-99DE-6A952CF3606F}"/>
              </a:ext>
            </a:extLst>
          </p:cNvPr>
          <p:cNvSpPr>
            <a:spLocks noGrp="1"/>
          </p:cNvSpPr>
          <p:nvPr>
            <p:ph type="title"/>
          </p:nvPr>
        </p:nvSpPr>
        <p:spPr/>
        <p:txBody>
          <a:bodyPr/>
          <a:lstStyle/>
          <a:p>
            <a:r>
              <a:rPr lang="zh-CN" altLang="en-US" dirty="0"/>
              <a:t>死海古卷</a:t>
            </a:r>
            <a:br>
              <a:rPr lang="zh-CN" altLang="en-US" dirty="0"/>
            </a:br>
            <a:endParaRPr lang="zh-CN" altLang="en-US" dirty="0"/>
          </a:p>
        </p:txBody>
      </p:sp>
      <p:pic>
        <p:nvPicPr>
          <p:cNvPr id="6" name="Picture 5">
            <a:extLst>
              <a:ext uri="{FF2B5EF4-FFF2-40B4-BE49-F238E27FC236}">
                <a16:creationId xmlns:a16="http://schemas.microsoft.com/office/drawing/2014/main" id="{8EAF1BFF-AAF2-B14D-8850-D19F3C0404DF}"/>
              </a:ext>
            </a:extLst>
          </p:cNvPr>
          <p:cNvPicPr>
            <a:picLocks noChangeAspect="1"/>
          </p:cNvPicPr>
          <p:nvPr/>
        </p:nvPicPr>
        <p:blipFill rotWithShape="1">
          <a:blip r:embed="rId3"/>
          <a:srcRect l="8142" r="13158"/>
          <a:stretch/>
        </p:blipFill>
        <p:spPr>
          <a:xfrm>
            <a:off x="0" y="1893570"/>
            <a:ext cx="4027989" cy="30708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73024314-7C3E-B14A-9066-0DB7E64D5473}"/>
              </a:ext>
            </a:extLst>
          </p:cNvPr>
          <p:cNvPicPr>
            <a:picLocks noChangeAspect="1"/>
          </p:cNvPicPr>
          <p:nvPr/>
        </p:nvPicPr>
        <p:blipFill rotWithShape="1">
          <a:blip r:embed="rId4"/>
          <a:srcRect l="4073"/>
          <a:stretch/>
        </p:blipFill>
        <p:spPr>
          <a:xfrm>
            <a:off x="4030794" y="3005922"/>
            <a:ext cx="5113206" cy="28474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78760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CC311B-0B0E-4D62-B8FC-6AB5C20A3351}"/>
              </a:ext>
            </a:extLst>
          </p:cNvPr>
          <p:cNvSpPr>
            <a:spLocks noGrp="1"/>
          </p:cNvSpPr>
          <p:nvPr>
            <p:ph type="title"/>
          </p:nvPr>
        </p:nvSpPr>
        <p:spPr/>
        <p:txBody>
          <a:bodyPr/>
          <a:lstStyle/>
          <a:p>
            <a:r>
              <a:rPr lang="zh-CN" altLang="en-US" dirty="0"/>
              <a:t>死海古卷中的以赛亚书抄本</a:t>
            </a:r>
            <a:br>
              <a:rPr lang="zh-CN" altLang="en-US" dirty="0"/>
            </a:br>
            <a:endParaRPr lang="zh-CN" altLang="en-US" dirty="0"/>
          </a:p>
        </p:txBody>
      </p:sp>
      <p:pic>
        <p:nvPicPr>
          <p:cNvPr id="3" name="Picture 2">
            <a:extLst>
              <a:ext uri="{FF2B5EF4-FFF2-40B4-BE49-F238E27FC236}">
                <a16:creationId xmlns:a16="http://schemas.microsoft.com/office/drawing/2014/main" id="{FD8C45E9-EA84-8340-89A8-A29173466298}"/>
              </a:ext>
            </a:extLst>
          </p:cNvPr>
          <p:cNvPicPr>
            <a:picLocks noChangeAspect="1"/>
          </p:cNvPicPr>
          <p:nvPr/>
        </p:nvPicPr>
        <p:blipFill>
          <a:blip r:embed="rId3"/>
          <a:stretch>
            <a:fillRect/>
          </a:stretch>
        </p:blipFill>
        <p:spPr>
          <a:xfrm>
            <a:off x="0" y="1982236"/>
            <a:ext cx="9144000" cy="28935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15351D4E-2EA0-3F47-84A1-200742931112}"/>
              </a:ext>
            </a:extLst>
          </p:cNvPr>
          <p:cNvPicPr>
            <a:picLocks noChangeAspect="1"/>
          </p:cNvPicPr>
          <p:nvPr/>
        </p:nvPicPr>
        <p:blipFill>
          <a:blip r:embed="rId4"/>
          <a:stretch>
            <a:fillRect/>
          </a:stretch>
        </p:blipFill>
        <p:spPr>
          <a:xfrm>
            <a:off x="3582110" y="3163166"/>
            <a:ext cx="5561890" cy="36948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777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AAD039-F6B7-40F6-8A7F-3347D5D374D6}"/>
              </a:ext>
            </a:extLst>
          </p:cNvPr>
          <p:cNvSpPr>
            <a:spLocks noGrp="1"/>
          </p:cNvSpPr>
          <p:nvPr>
            <p:ph type="title"/>
          </p:nvPr>
        </p:nvSpPr>
        <p:spPr/>
        <p:txBody>
          <a:bodyPr/>
          <a:lstStyle/>
          <a:p>
            <a:r>
              <a:rPr lang="zh-CN" altLang="en-US" dirty="0"/>
              <a:t>七十士译本</a:t>
            </a:r>
            <a:br>
              <a:rPr lang="zh-CN" altLang="en-US" dirty="0"/>
            </a:br>
            <a:endParaRPr lang="zh-CN" altLang="en-US" dirty="0"/>
          </a:p>
        </p:txBody>
      </p:sp>
      <p:pic>
        <p:nvPicPr>
          <p:cNvPr id="3" name="Picture 2">
            <a:extLst>
              <a:ext uri="{FF2B5EF4-FFF2-40B4-BE49-F238E27FC236}">
                <a16:creationId xmlns:a16="http://schemas.microsoft.com/office/drawing/2014/main" id="{DD8888C0-BFCB-564F-9E1C-65F2D391D6C4}"/>
              </a:ext>
            </a:extLst>
          </p:cNvPr>
          <p:cNvPicPr>
            <a:picLocks noChangeAspect="1"/>
          </p:cNvPicPr>
          <p:nvPr/>
        </p:nvPicPr>
        <p:blipFill rotWithShape="1">
          <a:blip r:embed="rId3"/>
          <a:srcRect l="2062" r="2666" b="4727"/>
          <a:stretch/>
        </p:blipFill>
        <p:spPr>
          <a:xfrm>
            <a:off x="3162016" y="1715490"/>
            <a:ext cx="5981984" cy="3510677"/>
          </a:xfrm>
          <a:prstGeom prst="rect">
            <a:avLst/>
          </a:prstGeom>
        </p:spPr>
      </p:pic>
      <p:sp>
        <p:nvSpPr>
          <p:cNvPr id="5" name="TextBox 4">
            <a:extLst>
              <a:ext uri="{FF2B5EF4-FFF2-40B4-BE49-F238E27FC236}">
                <a16:creationId xmlns:a16="http://schemas.microsoft.com/office/drawing/2014/main" id="{8E4537EF-8BA4-CE41-A746-0ACEA80581F8}"/>
              </a:ext>
            </a:extLst>
          </p:cNvPr>
          <p:cNvSpPr txBox="1"/>
          <p:nvPr/>
        </p:nvSpPr>
        <p:spPr>
          <a:xfrm>
            <a:off x="-1" y="5324403"/>
            <a:ext cx="3622432"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第二世纪晚期的抄本</a:t>
            </a:r>
            <a:endParaRPr lang="en-US" sz="2800" dirty="0">
              <a:latin typeface="Microsoft YaHei" panose="020B0503020204020204" pitchFamily="34" charset="-122"/>
              <a:ea typeface="Microsoft YaHei" panose="020B0503020204020204" pitchFamily="34" charset="-122"/>
            </a:endParaRPr>
          </a:p>
        </p:txBody>
      </p:sp>
      <p:sp>
        <p:nvSpPr>
          <p:cNvPr id="6" name="TextBox 5">
            <a:extLst>
              <a:ext uri="{FF2B5EF4-FFF2-40B4-BE49-F238E27FC236}">
                <a16:creationId xmlns:a16="http://schemas.microsoft.com/office/drawing/2014/main" id="{BE43051E-96AF-7E40-BA4B-E2C9881B3FEA}"/>
              </a:ext>
            </a:extLst>
          </p:cNvPr>
          <p:cNvSpPr txBox="1"/>
          <p:nvPr/>
        </p:nvSpPr>
        <p:spPr>
          <a:xfrm>
            <a:off x="3219890" y="5357923"/>
            <a:ext cx="5924109"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近代抄本</a:t>
            </a:r>
            <a:endParaRPr lang="en-US" sz="2800" dirty="0">
              <a:latin typeface="Microsoft YaHei" panose="020B0503020204020204" pitchFamily="34" charset="-122"/>
              <a:ea typeface="Microsoft YaHei" panose="020B0503020204020204" pitchFamily="34" charset="-122"/>
            </a:endParaRPr>
          </a:p>
        </p:txBody>
      </p:sp>
      <p:pic>
        <p:nvPicPr>
          <p:cNvPr id="4" name="Picture 3">
            <a:extLst>
              <a:ext uri="{FF2B5EF4-FFF2-40B4-BE49-F238E27FC236}">
                <a16:creationId xmlns:a16="http://schemas.microsoft.com/office/drawing/2014/main" id="{75EED5F8-7D97-DB44-91CF-E44062D663C4}"/>
              </a:ext>
            </a:extLst>
          </p:cNvPr>
          <p:cNvPicPr>
            <a:picLocks noChangeAspect="1"/>
          </p:cNvPicPr>
          <p:nvPr/>
        </p:nvPicPr>
        <p:blipFill>
          <a:blip r:embed="rId4"/>
          <a:stretch>
            <a:fillRect/>
          </a:stretch>
        </p:blipFill>
        <p:spPr>
          <a:xfrm>
            <a:off x="7572" y="1715490"/>
            <a:ext cx="3212319" cy="3510677"/>
          </a:xfrm>
          <a:prstGeom prst="rect">
            <a:avLst/>
          </a:prstGeom>
        </p:spPr>
      </p:pic>
      <p:sp>
        <p:nvSpPr>
          <p:cNvPr id="7" name="矩形 6">
            <a:extLst>
              <a:ext uri="{FF2B5EF4-FFF2-40B4-BE49-F238E27FC236}">
                <a16:creationId xmlns:a16="http://schemas.microsoft.com/office/drawing/2014/main" id="{7A594EDB-C58F-DC4D-9426-7D99A888FAA0}"/>
              </a:ext>
            </a:extLst>
          </p:cNvPr>
          <p:cNvSpPr/>
          <p:nvPr/>
        </p:nvSpPr>
        <p:spPr>
          <a:xfrm>
            <a:off x="-11575" y="1715490"/>
            <a:ext cx="9155575" cy="3510677"/>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7564102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235E3FB8-4210-5942-9326-1C26B78F556F}"/>
              </a:ext>
            </a:extLst>
          </p:cNvPr>
          <p:cNvSpPr txBox="1"/>
          <p:nvPr/>
        </p:nvSpPr>
        <p:spPr>
          <a:xfrm>
            <a:off x="0" y="2920355"/>
            <a:ext cx="9144000" cy="1656415"/>
          </a:xfrm>
          <a:prstGeom prst="rect">
            <a:avLst/>
          </a:prstGeom>
          <a:noFill/>
        </p:spPr>
        <p:txBody>
          <a:bodyPr wrap="square" rtlCol="0">
            <a:spAutoFit/>
          </a:bodyPr>
          <a:lstStyle/>
          <a:p>
            <a:pPr algn="ctr">
              <a:lnSpc>
                <a:spcPct val="150000"/>
              </a:lnSpc>
            </a:pPr>
            <a:r>
              <a:rPr kumimoji="1" lang="zh-CN" altLang="en-US" sz="3600" b="1" dirty="0">
                <a:latin typeface="Microsoft YaHei" panose="020B0503020204020204" pitchFamily="34" charset="-122"/>
                <a:ea typeface="Microsoft YaHei" panose="020B0503020204020204" pitchFamily="34" charset="-122"/>
              </a:rPr>
              <a:t>书卷中的预言部分不可能是</a:t>
            </a:r>
            <a:endParaRPr kumimoji="1" lang="en-US" altLang="zh-CN" sz="3600" b="1" dirty="0">
              <a:latin typeface="Microsoft YaHei" panose="020B0503020204020204" pitchFamily="34" charset="-122"/>
              <a:ea typeface="Microsoft YaHei" panose="020B0503020204020204" pitchFamily="34" charset="-122"/>
            </a:endParaRPr>
          </a:p>
          <a:p>
            <a:pPr algn="ctr">
              <a:lnSpc>
                <a:spcPct val="150000"/>
              </a:lnSpc>
            </a:pPr>
            <a:r>
              <a:rPr kumimoji="1" lang="zh-CN" altLang="en-US" sz="3600" b="1" dirty="0">
                <a:latin typeface="Microsoft YaHei" panose="020B0503020204020204" pitchFamily="34" charset="-122"/>
                <a:ea typeface="Microsoft YaHei" panose="020B0503020204020204" pitchFamily="34" charset="-122"/>
              </a:rPr>
              <a:t>书卷完成之后再添加的</a:t>
            </a:r>
          </a:p>
        </p:txBody>
      </p:sp>
      <p:sp>
        <p:nvSpPr>
          <p:cNvPr id="10" name="直线连接符 20">
            <a:extLst>
              <a:ext uri="{FF2B5EF4-FFF2-40B4-BE49-F238E27FC236}">
                <a16:creationId xmlns:a16="http://schemas.microsoft.com/office/drawing/2014/main" id="{98B1C9DF-3BF0-4311-839D-6409A0F6B0CE}"/>
              </a:ext>
            </a:extLst>
          </p:cNvPr>
          <p:cNvSpPr/>
          <p:nvPr/>
        </p:nvSpPr>
        <p:spPr>
          <a:xfrm flipH="1">
            <a:off x="454531" y="2452731"/>
            <a:ext cx="0" cy="279624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F7F4AC64-FDD0-4580-981B-7351EB1C6C81}"/>
              </a:ext>
            </a:extLst>
          </p:cNvPr>
          <p:cNvSpPr/>
          <p:nvPr/>
        </p:nvSpPr>
        <p:spPr>
          <a:xfrm flipH="1" flipV="1">
            <a:off x="454532" y="5248979"/>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DE997AD6-C8FA-431F-A3F7-21BBB898EDEE}"/>
              </a:ext>
            </a:extLst>
          </p:cNvPr>
          <p:cNvSpPr/>
          <p:nvPr/>
        </p:nvSpPr>
        <p:spPr>
          <a:xfrm flipH="1" flipV="1">
            <a:off x="971601" y="24527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A69E51D8-309F-4EB7-8D0E-36573D035DD4}"/>
              </a:ext>
            </a:extLst>
          </p:cNvPr>
          <p:cNvSpPr/>
          <p:nvPr/>
        </p:nvSpPr>
        <p:spPr>
          <a:xfrm flipH="1">
            <a:off x="8714268" y="2452731"/>
            <a:ext cx="0" cy="2717065"/>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021A6092-4A78-4675-9B69-08D32059CAC7}"/>
              </a:ext>
            </a:extLst>
          </p:cNvPr>
          <p:cNvPicPr>
            <a:picLocks noChangeAspect="1"/>
          </p:cNvPicPr>
          <p:nvPr/>
        </p:nvPicPr>
        <p:blipFill>
          <a:blip r:embed="rId3"/>
          <a:stretch>
            <a:fillRect/>
          </a:stretch>
        </p:blipFill>
        <p:spPr>
          <a:xfrm>
            <a:off x="8053754" y="4935467"/>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EB81993C-DD06-4388-ACC1-2CE69F6FF5EB}"/>
              </a:ext>
            </a:extLst>
          </p:cNvPr>
          <p:cNvPicPr>
            <a:picLocks noChangeAspect="1"/>
          </p:cNvPicPr>
          <p:nvPr/>
        </p:nvPicPr>
        <p:blipFill>
          <a:blip r:embed="rId3"/>
          <a:stretch>
            <a:fillRect/>
          </a:stretch>
        </p:blipFill>
        <p:spPr>
          <a:xfrm rot="10800000">
            <a:off x="222738" y="2193630"/>
            <a:ext cx="921637" cy="565092"/>
          </a:xfrm>
          <a:prstGeom prst="rect">
            <a:avLst/>
          </a:prstGeom>
          <a:ln w="12700">
            <a:miter lim="400000"/>
          </a:ln>
        </p:spPr>
      </p:pic>
    </p:spTree>
    <p:extLst>
      <p:ext uri="{BB962C8B-B14F-4D97-AF65-F5344CB8AC3E}">
        <p14:creationId xmlns:p14="http://schemas.microsoft.com/office/powerpoint/2010/main" val="32264257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983DC26-0F03-4B00-B6F2-CAB98B45730C}"/>
              </a:ext>
            </a:extLst>
          </p:cNvPr>
          <p:cNvSpPr>
            <a:spLocks noGrp="1"/>
          </p:cNvSpPr>
          <p:nvPr>
            <p:ph type="title"/>
          </p:nvPr>
        </p:nvSpPr>
        <p:spPr/>
        <p:txBody>
          <a:bodyPr/>
          <a:lstStyle/>
          <a:p>
            <a:r>
              <a:rPr lang="zh-CN" altLang="en-US" dirty="0"/>
              <a:t>开罗古卷 公元</a:t>
            </a:r>
            <a:r>
              <a:rPr lang="en-US" altLang="zh-CN" dirty="0"/>
              <a:t>900</a:t>
            </a:r>
            <a:r>
              <a:rPr lang="zh-CN" altLang="en-US" dirty="0"/>
              <a:t>年</a:t>
            </a:r>
            <a:br>
              <a:rPr lang="zh-CN" altLang="en-US" dirty="0"/>
            </a:br>
            <a:endParaRPr lang="zh-CN" altLang="en-US" dirty="0"/>
          </a:p>
        </p:txBody>
      </p:sp>
      <p:pic>
        <p:nvPicPr>
          <p:cNvPr id="2" name="Picture 1">
            <a:extLst>
              <a:ext uri="{FF2B5EF4-FFF2-40B4-BE49-F238E27FC236}">
                <a16:creationId xmlns:a16="http://schemas.microsoft.com/office/drawing/2014/main" id="{20213D30-81F8-0440-8486-503173BEB3F3}"/>
              </a:ext>
            </a:extLst>
          </p:cNvPr>
          <p:cNvPicPr>
            <a:picLocks noChangeAspect="1"/>
          </p:cNvPicPr>
          <p:nvPr/>
        </p:nvPicPr>
        <p:blipFill>
          <a:blip r:embed="rId3"/>
          <a:stretch>
            <a:fillRect/>
          </a:stretch>
        </p:blipFill>
        <p:spPr>
          <a:xfrm>
            <a:off x="1784350" y="1476188"/>
            <a:ext cx="5575300" cy="51181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667107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CD0F776F-E270-4890-B0E1-36F642C45BC9}"/>
              </a:ext>
            </a:extLst>
          </p:cNvPr>
          <p:cNvSpPr>
            <a:spLocks noGrp="1"/>
          </p:cNvSpPr>
          <p:nvPr>
            <p:ph type="title"/>
          </p:nvPr>
        </p:nvSpPr>
        <p:spPr/>
        <p:txBody>
          <a:bodyPr/>
          <a:lstStyle/>
          <a:p>
            <a:r>
              <a:rPr lang="zh-CN" altLang="en-US" dirty="0"/>
              <a:t>公元前</a:t>
            </a:r>
            <a:r>
              <a:rPr lang="en-US" altLang="zh-CN" dirty="0"/>
              <a:t>100</a:t>
            </a:r>
            <a:r>
              <a:rPr lang="zh-CN" altLang="en-US" dirty="0"/>
              <a:t>多年的以赛亚大卷 </a:t>
            </a:r>
            <a:br>
              <a:rPr lang="zh-CN" altLang="en-US" dirty="0"/>
            </a:br>
            <a:r>
              <a:rPr lang="zh-CN" altLang="en-US" dirty="0"/>
              <a:t>对比 公元</a:t>
            </a:r>
            <a:r>
              <a:rPr lang="en-US" altLang="zh-CN" dirty="0"/>
              <a:t>900</a:t>
            </a:r>
            <a:r>
              <a:rPr lang="zh-CN" altLang="en-US" dirty="0"/>
              <a:t>年的以赛亚抄本</a:t>
            </a:r>
          </a:p>
        </p:txBody>
      </p:sp>
      <p:pic>
        <p:nvPicPr>
          <p:cNvPr id="2" name="图片 1">
            <a:extLst>
              <a:ext uri="{FF2B5EF4-FFF2-40B4-BE49-F238E27FC236}">
                <a16:creationId xmlns:a16="http://schemas.microsoft.com/office/drawing/2014/main" id="{8023586F-CBAC-4C4D-ABEB-DF51B0A232CD}"/>
              </a:ext>
            </a:extLst>
          </p:cNvPr>
          <p:cNvPicPr>
            <a:picLocks noChangeAspect="1"/>
          </p:cNvPicPr>
          <p:nvPr/>
        </p:nvPicPr>
        <p:blipFill>
          <a:blip r:embed="rId3"/>
          <a:stretch>
            <a:fillRect/>
          </a:stretch>
        </p:blipFill>
        <p:spPr>
          <a:xfrm>
            <a:off x="3119506" y="2855853"/>
            <a:ext cx="6024494" cy="40021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1">
            <a:extLst>
              <a:ext uri="{FF2B5EF4-FFF2-40B4-BE49-F238E27FC236}">
                <a16:creationId xmlns:a16="http://schemas.microsoft.com/office/drawing/2014/main" id="{CADC6514-2195-B440-8ACC-1554DBDDB070}"/>
              </a:ext>
            </a:extLst>
          </p:cNvPr>
          <p:cNvPicPr>
            <a:picLocks noChangeAspect="1"/>
          </p:cNvPicPr>
          <p:nvPr/>
        </p:nvPicPr>
        <p:blipFill>
          <a:blip r:embed="rId4"/>
          <a:stretch>
            <a:fillRect/>
          </a:stretch>
        </p:blipFill>
        <p:spPr>
          <a:xfrm>
            <a:off x="0" y="1730929"/>
            <a:ext cx="4140200" cy="38006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033255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B231621-8C6A-4EEC-B7D8-4D3B6C4A9659}"/>
              </a:ext>
            </a:extLst>
          </p:cNvPr>
          <p:cNvSpPr>
            <a:spLocks noGrp="1"/>
          </p:cNvSpPr>
          <p:nvPr>
            <p:ph type="title"/>
          </p:nvPr>
        </p:nvSpPr>
        <p:spPr/>
        <p:txBody>
          <a:bodyPr/>
          <a:lstStyle/>
          <a:p>
            <a:r>
              <a:rPr lang="zh-CN" altLang="en-US" dirty="0"/>
              <a:t>耶利米书的抄本残片</a:t>
            </a:r>
            <a:br>
              <a:rPr lang="zh-CN" altLang="en-US" dirty="0"/>
            </a:br>
            <a:endParaRPr lang="zh-CN" altLang="en-US" dirty="0"/>
          </a:p>
        </p:txBody>
      </p:sp>
      <p:pic>
        <p:nvPicPr>
          <p:cNvPr id="2049" name="Picture 1" descr="page212image1767776">
            <a:extLst>
              <a:ext uri="{FF2B5EF4-FFF2-40B4-BE49-F238E27FC236}">
                <a16:creationId xmlns:a16="http://schemas.microsoft.com/office/drawing/2014/main" id="{55671DBD-4903-A841-A433-E226D178F5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065" y="1526557"/>
            <a:ext cx="6074563" cy="50677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F41B11DA-1408-2142-B046-BACDFCB4E57C}"/>
              </a:ext>
            </a:extLst>
          </p:cNvPr>
          <p:cNvSpPr txBox="1"/>
          <p:nvPr/>
        </p:nvSpPr>
        <p:spPr>
          <a:xfrm>
            <a:off x="7084232" y="3583368"/>
            <a:ext cx="1534719" cy="954107"/>
          </a:xfrm>
          <a:prstGeom prst="rect">
            <a:avLst/>
          </a:prstGeom>
          <a:noFill/>
        </p:spPr>
        <p:txBody>
          <a:bodyPr wrap="square" rtlCol="0">
            <a:spAutoFit/>
          </a:bodyPr>
          <a:lstStyle/>
          <a:p>
            <a:r>
              <a:rPr lang="en-US" sz="2800" dirty="0" err="1">
                <a:latin typeface="Microsoft YaHei" panose="020B0503020204020204" pitchFamily="34" charset="-122"/>
                <a:ea typeface="Microsoft YaHei" panose="020B0503020204020204" pitchFamily="34" charset="-122"/>
              </a:rPr>
              <a:t>编号</a:t>
            </a:r>
            <a:r>
              <a:rPr lang="zh-CN" altLang="en-US" sz="2800" dirty="0">
                <a:latin typeface="Microsoft YaHei" panose="020B0503020204020204" pitchFamily="34" charset="-122"/>
                <a:ea typeface="Microsoft YaHei" panose="020B0503020204020204" pitchFamily="34" charset="-122"/>
              </a:rPr>
              <a:t>：</a:t>
            </a:r>
            <a:r>
              <a:rPr lang="en-US" sz="2800" dirty="0">
                <a:latin typeface="Microsoft YaHei" panose="020B0503020204020204" pitchFamily="34" charset="-122"/>
                <a:ea typeface="Microsoft YaHei" panose="020B0503020204020204" pitchFamily="34" charset="-122"/>
              </a:rPr>
              <a:t>4QJerA </a:t>
            </a:r>
          </a:p>
        </p:txBody>
      </p:sp>
    </p:spTree>
    <p:extLst>
      <p:ext uri="{BB962C8B-B14F-4D97-AF65-F5344CB8AC3E}">
        <p14:creationId xmlns:p14="http://schemas.microsoft.com/office/powerpoint/2010/main" val="10803330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51905620-26BE-4602-B1AA-83F5E274D6E6}"/>
              </a:ext>
            </a:extLst>
          </p:cNvPr>
          <p:cNvSpPr>
            <a:spLocks noGrp="1"/>
          </p:cNvSpPr>
          <p:nvPr>
            <p:ph type="title"/>
          </p:nvPr>
        </p:nvSpPr>
        <p:spPr/>
        <p:txBody>
          <a:bodyPr/>
          <a:lstStyle/>
          <a:p>
            <a:r>
              <a:rPr lang="zh-CN" altLang="en-US" dirty="0"/>
              <a:t>抄本残片足以说明存在全本</a:t>
            </a:r>
            <a:br>
              <a:rPr lang="zh-CN" altLang="en-US" dirty="0"/>
            </a:br>
            <a:endParaRPr lang="zh-CN" altLang="en-US" dirty="0"/>
          </a:p>
        </p:txBody>
      </p:sp>
      <p:pic>
        <p:nvPicPr>
          <p:cNvPr id="2" name="Picture 1">
            <a:extLst>
              <a:ext uri="{FF2B5EF4-FFF2-40B4-BE49-F238E27FC236}">
                <a16:creationId xmlns:a16="http://schemas.microsoft.com/office/drawing/2014/main" id="{F36B406C-EBEB-FB49-96D9-AF10B8487DDC}"/>
              </a:ext>
            </a:extLst>
          </p:cNvPr>
          <p:cNvPicPr>
            <a:picLocks noChangeAspect="1"/>
          </p:cNvPicPr>
          <p:nvPr/>
        </p:nvPicPr>
        <p:blipFill>
          <a:blip r:embed="rId3"/>
          <a:stretch>
            <a:fillRect/>
          </a:stretch>
        </p:blipFill>
        <p:spPr>
          <a:xfrm>
            <a:off x="0" y="2372945"/>
            <a:ext cx="9144000" cy="31075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8145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041C18B0-6AB8-4AE4-A312-81CCF15E3FE7}"/>
              </a:ext>
            </a:extLst>
          </p:cNvPr>
          <p:cNvSpPr>
            <a:spLocks noGrp="1"/>
          </p:cNvSpPr>
          <p:nvPr>
            <p:ph type="title"/>
          </p:nvPr>
        </p:nvSpPr>
        <p:spPr/>
        <p:txBody>
          <a:bodyPr/>
          <a:lstStyle/>
          <a:p>
            <a:r>
              <a:rPr lang="zh-CN" altLang="en-US" dirty="0"/>
              <a:t>犹太人对旧约经卷的崇敬</a:t>
            </a:r>
            <a:br>
              <a:rPr lang="zh-CN" altLang="en-US" dirty="0"/>
            </a:br>
            <a:endParaRPr lang="zh-CN" altLang="en-US" dirty="0"/>
          </a:p>
        </p:txBody>
      </p:sp>
      <p:pic>
        <p:nvPicPr>
          <p:cNvPr id="2" name="Picture 1">
            <a:extLst>
              <a:ext uri="{FF2B5EF4-FFF2-40B4-BE49-F238E27FC236}">
                <a16:creationId xmlns:a16="http://schemas.microsoft.com/office/drawing/2014/main" id="{F62ED4A9-7C66-0F48-9218-2C163FB5EAB3}"/>
              </a:ext>
            </a:extLst>
          </p:cNvPr>
          <p:cNvPicPr>
            <a:picLocks noChangeAspect="1"/>
          </p:cNvPicPr>
          <p:nvPr/>
        </p:nvPicPr>
        <p:blipFill>
          <a:blip r:embed="rId3"/>
          <a:stretch>
            <a:fillRect/>
          </a:stretch>
        </p:blipFill>
        <p:spPr>
          <a:xfrm>
            <a:off x="-1" y="1396178"/>
            <a:ext cx="4773164" cy="31821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67A4A196-A534-334A-A7FB-E833E517C704}"/>
              </a:ext>
            </a:extLst>
          </p:cNvPr>
          <p:cNvSpPr txBox="1"/>
          <p:nvPr/>
        </p:nvSpPr>
        <p:spPr>
          <a:xfrm>
            <a:off x="-1" y="4703590"/>
            <a:ext cx="4773164"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犹太拉比用银手棒指读</a:t>
            </a:r>
            <a:endParaRPr lang="en-US" sz="2800" dirty="0">
              <a:latin typeface="Microsoft YaHei" panose="020B0503020204020204" pitchFamily="34" charset="-122"/>
              <a:ea typeface="Microsoft YaHei" panose="020B0503020204020204" pitchFamily="34" charset="-122"/>
            </a:endParaRPr>
          </a:p>
        </p:txBody>
      </p:sp>
      <p:sp>
        <p:nvSpPr>
          <p:cNvPr id="7" name="TextBox 6">
            <a:extLst>
              <a:ext uri="{FF2B5EF4-FFF2-40B4-BE49-F238E27FC236}">
                <a16:creationId xmlns:a16="http://schemas.microsoft.com/office/drawing/2014/main" id="{94138082-9EF0-6449-BAB8-5A0435DCFF30}"/>
              </a:ext>
            </a:extLst>
          </p:cNvPr>
          <p:cNvSpPr txBox="1"/>
          <p:nvPr/>
        </p:nvSpPr>
        <p:spPr>
          <a:xfrm>
            <a:off x="4773163" y="2989718"/>
            <a:ext cx="4370837"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亲吻经卷</a:t>
            </a:r>
            <a:endParaRPr lang="en-US" sz="2800" dirty="0">
              <a:latin typeface="Microsoft YaHei" panose="020B0503020204020204" pitchFamily="34" charset="-122"/>
              <a:ea typeface="Microsoft YaHei" panose="020B0503020204020204" pitchFamily="34" charset="-122"/>
            </a:endParaRPr>
          </a:p>
        </p:txBody>
      </p:sp>
      <p:pic>
        <p:nvPicPr>
          <p:cNvPr id="6" name="图片 5" descr="一群穿着西装的男子在比手势&#10;&#10;描述已自动生成">
            <a:extLst>
              <a:ext uri="{FF2B5EF4-FFF2-40B4-BE49-F238E27FC236}">
                <a16:creationId xmlns:a16="http://schemas.microsoft.com/office/drawing/2014/main" id="{9C7EAB0B-8F3A-0D42-AD00-261C9DD54AFF}"/>
              </a:ext>
            </a:extLst>
          </p:cNvPr>
          <p:cNvPicPr>
            <a:picLocks noChangeAspect="1"/>
          </p:cNvPicPr>
          <p:nvPr/>
        </p:nvPicPr>
        <p:blipFill>
          <a:blip r:embed="rId4"/>
          <a:stretch>
            <a:fillRect/>
          </a:stretch>
        </p:blipFill>
        <p:spPr>
          <a:xfrm>
            <a:off x="4773163" y="3572240"/>
            <a:ext cx="4370836" cy="28578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344323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F789BFE-523C-4D32-9351-D5092EE4C7EB}"/>
              </a:ext>
            </a:extLst>
          </p:cNvPr>
          <p:cNvSpPr>
            <a:spLocks noGrp="1"/>
          </p:cNvSpPr>
          <p:nvPr>
            <p:ph type="title"/>
          </p:nvPr>
        </p:nvSpPr>
        <p:spPr/>
        <p:txBody>
          <a:bodyPr/>
          <a:lstStyle/>
          <a:p>
            <a:r>
              <a:rPr lang="zh-CN" altLang="en-US" dirty="0"/>
              <a:t>预言不可能是加添的</a:t>
            </a:r>
            <a:br>
              <a:rPr lang="zh-CN" altLang="en-US" dirty="0"/>
            </a:br>
            <a:endParaRPr lang="zh-CN" altLang="en-US" dirty="0"/>
          </a:p>
        </p:txBody>
      </p:sp>
      <p:sp>
        <p:nvSpPr>
          <p:cNvPr id="2" name="TextBox 1">
            <a:extLst>
              <a:ext uri="{FF2B5EF4-FFF2-40B4-BE49-F238E27FC236}">
                <a16:creationId xmlns:a16="http://schemas.microsoft.com/office/drawing/2014/main" id="{95B3EF7A-A731-9E4D-BE86-3734B8535EC3}"/>
              </a:ext>
            </a:extLst>
          </p:cNvPr>
          <p:cNvSpPr txBox="1"/>
          <p:nvPr/>
        </p:nvSpPr>
        <p:spPr>
          <a:xfrm>
            <a:off x="1000030" y="3020567"/>
            <a:ext cx="7194903" cy="2498313"/>
          </a:xfrm>
          <a:prstGeom prst="rect">
            <a:avLst/>
          </a:prstGeom>
          <a:noFill/>
        </p:spPr>
        <p:txBody>
          <a:bodyPr wrap="square" rtlCol="0">
            <a:spAutoFit/>
          </a:bodyPr>
          <a:lstStyle/>
          <a:p>
            <a:pPr>
              <a:lnSpc>
                <a:spcPts val="4840"/>
              </a:lnSpc>
            </a:pPr>
            <a:r>
              <a:rPr lang="zh-CN" altLang="en-US" sz="3200" dirty="0">
                <a:latin typeface="Microsoft YaHei" panose="020B0503020204020204" pitchFamily="34" charset="-122"/>
                <a:ea typeface="Microsoft YaHei" panose="020B0503020204020204" pitchFamily="34" charset="-122"/>
              </a:rPr>
              <a:t>申命记</a:t>
            </a:r>
            <a:r>
              <a:rPr lang="en-US" altLang="zh-CN" sz="3200" dirty="0">
                <a:latin typeface="Microsoft YaHei" panose="020B0503020204020204" pitchFamily="34" charset="-122"/>
                <a:ea typeface="Microsoft YaHei" panose="020B0503020204020204" pitchFamily="34" charset="-122"/>
              </a:rPr>
              <a:t>18:20</a:t>
            </a:r>
            <a:r>
              <a:rPr lang="zh-CN" altLang="en-US" sz="3200" dirty="0">
                <a:latin typeface="Microsoft YaHei" panose="020B0503020204020204" pitchFamily="34" charset="-122"/>
                <a:ea typeface="Microsoft YaHei" panose="020B0503020204020204" pitchFamily="34" charset="-122"/>
              </a:rPr>
              <a:t> 若有先知擅敢托我的名，说我所未曾吩咐他说的话，或是奉别神的名说话，那先知就必治死。</a:t>
            </a:r>
            <a:endParaRPr lang="en-US" sz="3200" dirty="0">
              <a:latin typeface="Microsoft YaHei" panose="020B0503020204020204" pitchFamily="34" charset="-122"/>
              <a:ea typeface="Microsoft YaHei" panose="020B0503020204020204" pitchFamily="34" charset="-122"/>
            </a:endParaRPr>
          </a:p>
          <a:p>
            <a:pPr>
              <a:lnSpc>
                <a:spcPts val="4840"/>
              </a:lnSpc>
            </a:pPr>
            <a:endParaRPr lang="en-US" sz="32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6BF52050-B880-1949-B0E9-CAEDE48638E7}"/>
              </a:ext>
            </a:extLst>
          </p:cNvPr>
          <p:cNvCxnSpPr>
            <a:cxnSpLocks/>
            <a:stCxn id="8" idx="1"/>
          </p:cNvCxnSpPr>
          <p:nvPr/>
        </p:nvCxnSpPr>
        <p:spPr>
          <a:xfrm>
            <a:off x="446212" y="1730890"/>
            <a:ext cx="0" cy="4545735"/>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EF8E178C-1981-9649-8C1D-6AB4D0FB24BE}"/>
              </a:ext>
            </a:extLst>
          </p:cNvPr>
          <p:cNvCxnSpPr>
            <a:cxnSpLocks/>
            <a:stCxn id="9" idx="1"/>
          </p:cNvCxnSpPr>
          <p:nvPr/>
        </p:nvCxnSpPr>
        <p:spPr>
          <a:xfrm flipH="1">
            <a:off x="446212" y="6283289"/>
            <a:ext cx="7748721"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B3112D24-88BB-F449-B4AD-300769C8ADE2}"/>
              </a:ext>
            </a:extLst>
          </p:cNvPr>
          <p:cNvCxnSpPr>
            <a:cxnSpLocks/>
          </p:cNvCxnSpPr>
          <p:nvPr/>
        </p:nvCxnSpPr>
        <p:spPr>
          <a:xfrm flipH="1">
            <a:off x="971601" y="171062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9721B655-DCFE-864A-B7C2-5419CDC4832A}"/>
              </a:ext>
            </a:extLst>
          </p:cNvPr>
          <p:cNvCxnSpPr>
            <a:cxnSpLocks/>
          </p:cNvCxnSpPr>
          <p:nvPr/>
        </p:nvCxnSpPr>
        <p:spPr>
          <a:xfrm>
            <a:off x="8714269" y="1730890"/>
            <a:ext cx="0" cy="450588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ADCBECB3-8D17-944E-BD5C-FB7E525DDC6F}"/>
              </a:ext>
            </a:extLst>
          </p:cNvPr>
          <p:cNvPicPr>
            <a:picLocks noChangeAspect="1"/>
          </p:cNvPicPr>
          <p:nvPr/>
        </p:nvPicPr>
        <p:blipFill rotWithShape="1">
          <a:blip r:embed="rId3"/>
          <a:srcRect l="38822" t="7371" r="20768" b="51298"/>
          <a:stretch/>
        </p:blipFill>
        <p:spPr>
          <a:xfrm>
            <a:off x="446212" y="1465817"/>
            <a:ext cx="544010" cy="530146"/>
          </a:xfrm>
          <a:prstGeom prst="rect">
            <a:avLst/>
          </a:prstGeom>
        </p:spPr>
      </p:pic>
      <p:pic>
        <p:nvPicPr>
          <p:cNvPr id="9" name="图片 8">
            <a:extLst>
              <a:ext uri="{FF2B5EF4-FFF2-40B4-BE49-F238E27FC236}">
                <a16:creationId xmlns:a16="http://schemas.microsoft.com/office/drawing/2014/main" id="{72152153-2FEC-E645-BB4A-27326A39A8AA}"/>
              </a:ext>
            </a:extLst>
          </p:cNvPr>
          <p:cNvPicPr>
            <a:picLocks noChangeAspect="1"/>
          </p:cNvPicPr>
          <p:nvPr/>
        </p:nvPicPr>
        <p:blipFill rotWithShape="1">
          <a:blip r:embed="rId4"/>
          <a:srcRect l="25549" t="49611" r="34040"/>
          <a:stretch/>
        </p:blipFill>
        <p:spPr>
          <a:xfrm>
            <a:off x="8194933" y="5960123"/>
            <a:ext cx="544010" cy="646331"/>
          </a:xfrm>
          <a:prstGeom prst="rect">
            <a:avLst/>
          </a:prstGeom>
        </p:spPr>
      </p:pic>
    </p:spTree>
    <p:extLst>
      <p:ext uri="{BB962C8B-B14F-4D97-AF65-F5344CB8AC3E}">
        <p14:creationId xmlns:p14="http://schemas.microsoft.com/office/powerpoint/2010/main" val="32891255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0E64299C-0D0B-440C-859C-5D10FD984E73}"/>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264" b="85484" l="2344" r="99219">
                        <a14:foregroundMark x1="15137" y1="54692" x2="15137" y2="54692"/>
                        <a14:foregroundMark x1="11621" y1="75806" x2="14355" y2="22727"/>
                        <a14:foregroundMark x1="5762" y1="53812" x2="6152" y2="32698"/>
                        <a14:foregroundMark x1="6152" y1="32698" x2="9180" y2="21994"/>
                        <a14:foregroundMark x1="4199" y1="77713" x2="9473" y2="81232"/>
                        <a14:foregroundMark x1="9473" y1="81232" x2="19043" y2="82845"/>
                        <a14:foregroundMark x1="2539" y1="78299" x2="2539" y2="78299"/>
                        <a14:foregroundMark x1="93359" y1="67155" x2="94800" y2="52974"/>
                        <a14:foregroundMark x1="69531" y1="10264" x2="72559" y2="10411"/>
                        <a14:foregroundMark x1="98340" y1="66129" x2="99219" y2="68035"/>
                        <a14:backgroundMark x1="94824" y1="50587" x2="94824" y2="50587"/>
                        <a14:backgroundMark x1="95020" y1="50440" x2="95996" y2="51613"/>
                        <a14:backgroundMark x1="94824" y1="49853" x2="96289" y2="51613"/>
                      </a14:backgroundRemoval>
                    </a14:imgEffect>
                  </a14:imgLayer>
                </a14:imgProps>
              </a:ext>
            </a:extLst>
          </a:blip>
          <a:srcRect t="3126" b="5004"/>
          <a:stretch/>
        </p:blipFill>
        <p:spPr>
          <a:xfrm>
            <a:off x="0" y="1263070"/>
            <a:ext cx="8948126" cy="5475081"/>
          </a:xfrm>
          <a:prstGeom prst="rect">
            <a:avLst/>
          </a:prstGeom>
        </p:spPr>
      </p:pic>
    </p:spTree>
    <p:extLst>
      <p:ext uri="{BB962C8B-B14F-4D97-AF65-F5344CB8AC3E}">
        <p14:creationId xmlns:p14="http://schemas.microsoft.com/office/powerpoint/2010/main" val="544672850"/>
      </p:ext>
    </p:extLst>
  </p:cSld>
  <p:clrMapOvr>
    <a:masterClrMapping/>
  </p:clrMapOvr>
</p:sld>
</file>

<file path=ppt/theme/theme1.xml><?xml version="1.0" encoding="utf-8"?>
<a:theme xmlns:a="http://schemas.openxmlformats.org/drawingml/2006/main" name="主题1">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主题1" id="{E82C441F-4FFD-4AF6-98F8-74628B6E380D}" vid="{3ABA13CF-C763-46BF-81EE-07F98F7026D9}"/>
    </a:ext>
  </a:extLst>
</a:theme>
</file>

<file path=ppt/theme/theme2.xml><?xml version="1.0" encoding="utf-8"?>
<a:theme xmlns:a="http://schemas.openxmlformats.org/drawingml/2006/main" name="主题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2" id="{86238E02-2AB5-45E0-89BA-BF2B6F8D5017}" vid="{B3D2BFA2-AD3F-4B58-A7AD-E39B62DE394D}"/>
    </a:ext>
  </a:ext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5755</TotalTime>
  <Words>8275</Words>
  <Application>Microsoft Office PowerPoint</Application>
  <PresentationFormat>全屏显示(4:3)</PresentationFormat>
  <Paragraphs>601</Paragraphs>
  <Slides>76</Slides>
  <Notes>76</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76</vt:i4>
      </vt:variant>
    </vt:vector>
  </HeadingPairs>
  <TitlesOfParts>
    <vt:vector size="88" baseType="lpstr">
      <vt:lpstr>Microsoft YaHei UI</vt:lpstr>
      <vt:lpstr>汉仪大宋简</vt:lpstr>
      <vt:lpstr>宋体</vt:lpstr>
      <vt:lpstr>Microsoft YaHei</vt:lpstr>
      <vt:lpstr>Arial</vt:lpstr>
      <vt:lpstr>Arial Black</vt:lpstr>
      <vt:lpstr>Calibri</vt:lpstr>
      <vt:lpstr>Calibri Light</vt:lpstr>
      <vt:lpstr>Times New Roman</vt:lpstr>
      <vt:lpstr>Wingdings 2</vt:lpstr>
      <vt:lpstr>主题1</vt:lpstr>
      <vt:lpstr>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四个帝国的象征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预言都是上帝的启示</vt:lpstr>
      <vt:lpstr>按着定命，人人都有一死，死后且有审判</vt:lpstr>
      <vt:lpstr>PowerPoint 演示文稿</vt:lpstr>
      <vt:lpstr>PowerPoint 演示文稿</vt:lpstr>
      <vt:lpstr>巴比伦王国：公元前580年 </vt:lpstr>
      <vt:lpstr>PowerPoint 演示文稿</vt:lpstr>
      <vt:lpstr>PowerPoint 演示文稿</vt:lpstr>
      <vt:lpstr>PowerPoint 演示文稿</vt:lpstr>
      <vt:lpstr>辉煌的巴比伦 </vt:lpstr>
      <vt:lpstr>先知宣告巴比伦将永久荒废 </vt:lpstr>
      <vt:lpstr>以赛亚对巴比伦的预言 </vt:lpstr>
      <vt:lpstr>耶利米对巴比伦的预言 </vt:lpstr>
      <vt:lpstr>今天的巴比伦遗址和埃及 </vt:lpstr>
      <vt:lpstr>巴比伦坐落在幼发拉底河下游</vt:lpstr>
      <vt:lpstr>巴比伦的水渠</vt:lpstr>
      <vt:lpstr>公元前600年</vt:lpstr>
      <vt:lpstr>PowerPoint 演示文稿</vt:lpstr>
      <vt:lpstr>PowerPoint 演示文稿</vt:lpstr>
      <vt:lpstr>PowerPoint 演示文稿</vt:lpstr>
      <vt:lpstr>PowerPoint 演示文稿</vt:lpstr>
      <vt:lpstr>现代巴比伦周围的沙漠 </vt:lpstr>
      <vt:lpstr>PowerPoint 演示文稿</vt:lpstr>
      <vt:lpstr>PowerPoint 演示文稿</vt:lpstr>
      <vt:lpstr>PowerPoint 演示文稿</vt:lpstr>
      <vt:lpstr>死海古卷 </vt:lpstr>
      <vt:lpstr>死海古卷中的以赛亚书抄本 </vt:lpstr>
      <vt:lpstr>七十士译本 </vt:lpstr>
      <vt:lpstr>PowerPoint 演示文稿</vt:lpstr>
      <vt:lpstr>开罗古卷 公元900年 </vt:lpstr>
      <vt:lpstr>公元前100多年的以赛亚大卷  对比 公元900年的以赛亚抄本</vt:lpstr>
      <vt:lpstr>耶利米书的抄本残片 </vt:lpstr>
      <vt:lpstr>抄本残片足以说明存在全本 </vt:lpstr>
      <vt:lpstr>犹太人对旧约经卷的崇敬 </vt:lpstr>
      <vt:lpstr>预言不可能是加添的 </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汤 mona</dc:creator>
  <cp:lastModifiedBy>陈 建平</cp:lastModifiedBy>
  <cp:revision>251</cp:revision>
  <dcterms:created xsi:type="dcterms:W3CDTF">2021-05-05T09:59:21Z</dcterms:created>
  <dcterms:modified xsi:type="dcterms:W3CDTF">2022-01-17T06:59:03Z</dcterms:modified>
</cp:coreProperties>
</file>