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1"/>
  </p:notesMasterIdLst>
  <p:sldIdLst>
    <p:sldId id="2779" r:id="rId2"/>
    <p:sldId id="2668" r:id="rId3"/>
    <p:sldId id="2767" r:id="rId4"/>
    <p:sldId id="2768" r:id="rId5"/>
    <p:sldId id="2769" r:id="rId6"/>
    <p:sldId id="2672" r:id="rId7"/>
    <p:sldId id="2770" r:id="rId8"/>
    <p:sldId id="2771" r:id="rId9"/>
    <p:sldId id="2707" r:id="rId10"/>
    <p:sldId id="2772" r:id="rId11"/>
    <p:sldId id="2773" r:id="rId12"/>
    <p:sldId id="2677" r:id="rId13"/>
    <p:sldId id="2744" r:id="rId14"/>
    <p:sldId id="2678" r:id="rId15"/>
    <p:sldId id="2774" r:id="rId16"/>
    <p:sldId id="2775" r:id="rId17"/>
    <p:sldId id="2679" r:id="rId18"/>
    <p:sldId id="2745" r:id="rId19"/>
    <p:sldId id="2719" r:id="rId20"/>
    <p:sldId id="2749" r:id="rId21"/>
    <p:sldId id="2776" r:id="rId22"/>
    <p:sldId id="2747" r:id="rId23"/>
    <p:sldId id="2748" r:id="rId24"/>
    <p:sldId id="2766" r:id="rId25"/>
    <p:sldId id="2717" r:id="rId26"/>
    <p:sldId id="2712" r:id="rId27"/>
    <p:sldId id="2684" r:id="rId28"/>
    <p:sldId id="2751" r:id="rId29"/>
    <p:sldId id="2756" r:id="rId30"/>
    <p:sldId id="428" r:id="rId31"/>
    <p:sldId id="2733" r:id="rId32"/>
    <p:sldId id="2710" r:id="rId33"/>
    <p:sldId id="2685" r:id="rId34"/>
    <p:sldId id="2752" r:id="rId35"/>
    <p:sldId id="2753" r:id="rId36"/>
    <p:sldId id="2754" r:id="rId37"/>
    <p:sldId id="2686" r:id="rId38"/>
    <p:sldId id="2687" r:id="rId39"/>
    <p:sldId id="2725" r:id="rId40"/>
    <p:sldId id="2755" r:id="rId41"/>
    <p:sldId id="2691" r:id="rId42"/>
    <p:sldId id="2735" r:id="rId43"/>
    <p:sldId id="2726" r:id="rId44"/>
    <p:sldId id="2694" r:id="rId45"/>
    <p:sldId id="2693" r:id="rId46"/>
    <p:sldId id="2759" r:id="rId47"/>
    <p:sldId id="2696" r:id="rId48"/>
    <p:sldId id="2698" r:id="rId49"/>
    <p:sldId id="2761" r:id="rId50"/>
    <p:sldId id="2736" r:id="rId51"/>
    <p:sldId id="2762" r:id="rId52"/>
    <p:sldId id="2763" r:id="rId53"/>
    <p:sldId id="2777" r:id="rId54"/>
    <p:sldId id="2778" r:id="rId55"/>
    <p:sldId id="2737" r:id="rId56"/>
    <p:sldId id="2740" r:id="rId57"/>
    <p:sldId id="2738" r:id="rId58"/>
    <p:sldId id="2742" r:id="rId59"/>
    <p:sldId id="2633" r:id="rId60"/>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580352F9-F3E6-461B-BBB7-69D73BCFFA4F}">
          <p14:sldIdLst>
            <p14:sldId id="2779"/>
            <p14:sldId id="2668"/>
            <p14:sldId id="2767"/>
            <p14:sldId id="2768"/>
            <p14:sldId id="2769"/>
            <p14:sldId id="2672"/>
            <p14:sldId id="2770"/>
            <p14:sldId id="2771"/>
            <p14:sldId id="2707"/>
            <p14:sldId id="2772"/>
            <p14:sldId id="2773"/>
            <p14:sldId id="2677"/>
            <p14:sldId id="2744"/>
            <p14:sldId id="2678"/>
            <p14:sldId id="2774"/>
            <p14:sldId id="2775"/>
            <p14:sldId id="2679"/>
            <p14:sldId id="2745"/>
            <p14:sldId id="2719"/>
            <p14:sldId id="2749"/>
            <p14:sldId id="2776"/>
            <p14:sldId id="2747"/>
            <p14:sldId id="2748"/>
            <p14:sldId id="2766"/>
            <p14:sldId id="2717"/>
            <p14:sldId id="2712"/>
            <p14:sldId id="2684"/>
            <p14:sldId id="2751"/>
            <p14:sldId id="2756"/>
            <p14:sldId id="428"/>
            <p14:sldId id="2733"/>
            <p14:sldId id="2710"/>
            <p14:sldId id="2685"/>
            <p14:sldId id="2752"/>
            <p14:sldId id="2753"/>
            <p14:sldId id="2754"/>
            <p14:sldId id="2686"/>
            <p14:sldId id="2687"/>
            <p14:sldId id="2725"/>
            <p14:sldId id="2755"/>
            <p14:sldId id="2691"/>
            <p14:sldId id="2735"/>
            <p14:sldId id="2726"/>
            <p14:sldId id="2694"/>
            <p14:sldId id="2693"/>
            <p14:sldId id="2759"/>
            <p14:sldId id="2696"/>
            <p14:sldId id="2698"/>
            <p14:sldId id="2761"/>
            <p14:sldId id="2736"/>
            <p14:sldId id="2762"/>
            <p14:sldId id="2763"/>
            <p14:sldId id="2777"/>
            <p14:sldId id="2778"/>
            <p14:sldId id="2737"/>
            <p14:sldId id="2740"/>
            <p14:sldId id="2738"/>
            <p14:sldId id="2742"/>
            <p14:sldId id="263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jour BY" initials="R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12A12"/>
    <a:srgbClr val="333F1B"/>
    <a:srgbClr val="000000"/>
    <a:srgbClr val="F4F5F7"/>
    <a:srgbClr val="1C271A"/>
    <a:srgbClr val="011120"/>
    <a:srgbClr val="8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29" autoAdjust="0"/>
    <p:restoredTop sz="95728" autoAdjust="0"/>
  </p:normalViewPr>
  <p:slideViewPr>
    <p:cSldViewPr snapToGrid="0" snapToObjects="1">
      <p:cViewPr varScale="1">
        <p:scale>
          <a:sx n="110" d="100"/>
          <a:sy n="110" d="100"/>
        </p:scale>
        <p:origin x="180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3" d="100"/>
        <a:sy n="43" d="100"/>
      </p:scale>
      <p:origin x="0" y="-35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C80352-BFB5-784E-BFAB-D7FC983DE7B0}" type="datetimeFigureOut">
              <a:rPr kumimoji="1" lang="zh-CN" altLang="en-US" smtClean="0"/>
              <a:t>2024/12/11</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2D9E6D-A15A-B743-B4A3-278F5909B41A}"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02D9E6D-A15A-B743-B4A3-278F5909B41A}"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a:t>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在我们从科学的角度来探讨挪亚洪水之前，我们先来大声而认真地朗读圣经关于挪亚洪水的记载，请你一边读一边思考：根据圣经的描述，挪亚洪水可以被分为几个阶段？</a:t>
            </a:r>
          </a:p>
          <a:p>
            <a:endParaRPr lang="zh-CN" sz="1800" kern="0" dirty="0">
              <a:effectLst/>
              <a:ea typeface="宋体" panose="02010600030101010101" pitchFamily="2" charset="-122"/>
              <a:cs typeface="Times New Roman" panose="02020603050405020304" pitchFamily="18" charset="0"/>
            </a:endParaRPr>
          </a:p>
          <a:p>
            <a:r>
              <a:rPr lang="zh-CN" sz="1800" kern="0" dirty="0">
                <a:effectLst/>
                <a:ea typeface="宋体" panose="02010600030101010101" pitchFamily="2" charset="-122"/>
                <a:cs typeface="Times New Roman" panose="02020603050405020304" pitchFamily="18" charset="0"/>
              </a:rPr>
              <a:t>创世记7:17 洪水泛滥在地上四十天，水往上涨，把方舟从地上漂起。18水势浩大，在地上大大的往上涨，方舟在水面上漂来漂去。19水势在地上极其浩大，天下的高山都淹没了。20水势比山高过十五肘，山岭都淹没了。</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2</a:t>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21凡在地上有血肉的动物，就是飞鸟、牲畜、走兽，和爬在地上的昆虫【爬行动物】，以及所有的人，都死了。 22凡在旱地上、鼻孔有气息的生灵都死了。 23凡地上各类的活物，连人带牲畜、昆虫【爬行动物】，以及空中的飞鸟，都从地上除灭了，只留下挪亚和那些与他同在方舟里的。24水势浩大，在地上共一百五十天。</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3</a:t>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8:1神记念挪亚和挪亚方舟里的一切走兽牲畜。神叫风吹地，水势渐落。2渊源和天上的窗户都闭塞了，天上的大雨也止住了。3水从地上渐退。过了一百五十天，水就渐消。4七月十七日，方舟停在亚拉腊山上。5水又渐消，到十月初一日，山顶都现出来了。</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4</a:t>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按照经文的描述，挪亚洪水大可以分为三个阶段，分别是：</a:t>
            </a:r>
          </a:p>
          <a:p>
            <a:r>
              <a:rPr lang="zh-CN" sz="1800" kern="0" dirty="0">
                <a:effectLst/>
                <a:ea typeface="宋体" panose="02010600030101010101" pitchFamily="2" charset="-122"/>
                <a:cs typeface="Times New Roman" panose="02020603050405020304" pitchFamily="18" charset="0"/>
              </a:rPr>
              <a:t>1—40天：下大雨，洪水逐渐上涨</a:t>
            </a:r>
          </a:p>
          <a:p>
            <a:r>
              <a:rPr lang="zh-CN" sz="1800" kern="0" dirty="0">
                <a:effectLst/>
                <a:ea typeface="宋体" panose="02010600030101010101" pitchFamily="2" charset="-122"/>
                <a:cs typeface="Times New Roman" panose="02020603050405020304" pitchFamily="18" charset="0"/>
              </a:rPr>
              <a:t>41—150天：洪水泛滥，漫过整个地球</a:t>
            </a:r>
          </a:p>
          <a:p>
            <a:r>
              <a:rPr lang="zh-CN" sz="1800" kern="0" dirty="0">
                <a:effectLst/>
                <a:ea typeface="宋体" panose="02010600030101010101" pitchFamily="2" charset="-122"/>
                <a:cs typeface="Times New Roman" panose="02020603050405020304" pitchFamily="18" charset="0"/>
              </a:rPr>
              <a:t>151—约371天：洪水渐渐消退</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5</a:t>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dirty="0"/>
              <a:t>2.（18'）老师讲解：水从哪里来？</a:t>
            </a:r>
          </a:p>
          <a:p>
            <a:r>
              <a:rPr lang="zh-CN" dirty="0"/>
              <a:t>大渊的泉源裂开</a:t>
            </a:r>
          </a:p>
          <a:p>
            <a:r>
              <a:rPr lang="zh-CN" dirty="0"/>
              <a:t>在第一个阶段，洪水上涨把全球的高山都淹没，那一定需要非常大量的水。这些水是从哪里来的呢？回答是从地球本身来的。</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6</a:t>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据观测，现在地球71%的地表被水覆盖。平均水深约3795米。大部分地表的水都集中在深深的海洋盆地。如果地球表面是平的，地球上的陆地肯定都会被水覆盖。那么，当时这些水怎么会漫上大陆的呢？</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7</a:t>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圣经创世记第七章说道：“ 11当挪亚六百岁，二月十七日那一天，大渊的泉源都裂开了，天上的窗户也敞开了。12 四十昼夜降大雨在地上。”</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8</a:t>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a:t>“大渊的泉源裂开，天上的窗户敞开” 怎么理解呢？我们先通过一段视频来了解一下。</a:t>
            </a:r>
          </a:p>
          <a:p>
            <a:r>
              <a:rPr dirty="0"/>
              <a:t>（P击）观看视频《水从哪里来？》</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9</a:t>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经文和视频告诉我们首先是“大渊的泉源裂开”，然后是“天上的窗户敞开”。“天上的窗户”可能是一个下大雨的比喻，但“大渊的泉源”是什么呢？</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10</a:t>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“大渊的泉源”应该就是指地壳深处的地下水。据主流科学家估计，地壳内部储存的水量是地表的10倍以上。</a:t>
            </a:r>
          </a:p>
          <a:p>
            <a:endParaRPr lang="zh-CN" sz="1800" kern="0" dirty="0">
              <a:effectLst/>
              <a:ea typeface="宋体" panose="02010600030101010101" pitchFamily="2" charset="-122"/>
              <a:cs typeface="Times New Roman" panose="02020603050405020304" pitchFamily="18" charset="0"/>
            </a:endParaRPr>
          </a:p>
          <a:p>
            <a:r>
              <a:rPr lang="zh-CN" sz="1800" kern="0" dirty="0">
                <a:effectLst/>
                <a:ea typeface="宋体" panose="02010600030101010101" pitchFamily="2" charset="-122"/>
                <a:cs typeface="Times New Roman" panose="02020603050405020304" pitchFamily="18" charset="0"/>
              </a:rPr>
              <a:t>例如这个美国黄石公园里的间歇性喷泉，在地热的作用下，喷发出来四十多米高的白色热水柱。不过这只是地壳非常浅层的地下水。</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11</a:t>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在海床底下喷发出来的热水，比较浑浊，还冒着浓烟，那是因为这些水来自地壳的深处，里面夹杂着好多混合物和矿物。大渊的泉源更可能是指这种来自地壳深处的地下水。不过“大渊的泉源”裂开时，喷发规模会比现在我们观察到的大得多，强度也会更加的猛烈。</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12</a:t>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dirty="0">
                <a:effectLst/>
              </a:rPr>
              <a:t>挪亚洪水期间，“大渊的泉源裂开”以后，有大量的地壳深处的水从裂缝中喷出地面。为什么会这样呢？年轻地球创造论地质学家认为这是因为巨大而快速的板块漂移所导致的。</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13</a:t>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我们知道地球的表层是地壳，地壳下面是地幔，是液态的岩浆，地幔下面还有地核（包括外核以及内核）。图中最外层的地壳并不是一块完整的岩石，而是分为几个大陆板块和海洋板块，这些板块会发生移动。</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14</a:t>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在地理课上，我们学过德国气象学家魏格纳提出的“大陆板块漂移说”。他认为这个地球的所有板块原来是自成一体的，后来才出现分裂和漂移，形成今天我们看到的7大洲5大洋。在圣经中有一处记载好像也意味着神一开始创造时，地球上的大陆也是连成一片的。</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15</a:t>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800" kern="0" dirty="0">
                <a:effectLst/>
                <a:ea typeface="宋体" panose="02010600030101010101" pitchFamily="2" charset="-122"/>
                <a:cs typeface="Times New Roman" panose="02020603050405020304" pitchFamily="18" charset="0"/>
              </a:rPr>
              <a:t>在创世记1：9中，神说：“天下的水要聚在一处，使旱地露出来。” 这很可能就是说原来地球上所有的水是汇聚在一起，而所有的大陆板块也是一个没有分割的整体。从一整块大陆开始，在洪水期间不断的分离和漂移，最终形成了今天的地球大陆板块的分布。实际上，今天地球的板块漂移还在持续着，只是现在的速度很慢。</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16</a:t>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defRPr/>
            </a:pPr>
            <a:r>
              <a:rPr altLang="en-US"/>
              <a:t>现在板块漂移的速度是每世纪几厘米，非常慢。那板块是不是需要很漫长的时间才能分开到今天的位置呢？创造论地质学家认为挪亚洪水期间的板块漂移速度其实非常快，可能每小时几公里甚至更快，所以大陆板块漂移到现在的位置并不需要亿万年，而是在挪亚洪水的一年里面完成了。那这是一个怎样的过程呢？</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17</a:t>
            </a:fld>
            <a:endParaRPr kumimoji="1"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altLang="en-US" dirty="0"/>
              <a:t>我们现在一起通过视频来了解这个过程。</a:t>
            </a:r>
          </a:p>
          <a:p>
            <a:r>
              <a:rPr kumimoji="1" altLang="en-US" dirty="0"/>
              <a:t>(P 击)观看视频《挪亚洪水与灾难性板块构造》</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18</a:t>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en-US" dirty="0"/>
              <a:t>在刚刚的视频里面，我们看到在挪亚洪水期间，板块之间发生了移动和俯冲、还有一系列地震、海啸、火山爆发等灾难。这些灾难都是因为板块运动所导致的，所以我们称之为灾难性板块构造。</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19</a:t>
            </a:fld>
            <a:endParaRPr kumimoji="1"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dirty="0">
                <a:effectLst/>
              </a:rPr>
              <a:t>当大陆板块和海洋板块以每小时几公里的速度移动和碰撞时，大洋板块会发生失控的俯冲，向地幔潜入。这是一种非常剧烈的地质运动，</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20</a:t>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en-US" dirty="0"/>
              <a:t>这种快速的板块运动会将地球内部的热能急剧释放出来。炽热的岩浆冲出地壳、地壳出现巨大裂缝，释放水和熔岩。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21</a:t>
            </a:fld>
            <a:endParaRPr kumimoji="1"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r>
              <a:rPr sz="1200" kern="1200" dirty="0">
                <a:solidFill>
                  <a:schemeClr val="tx1"/>
                </a:solidFill>
                <a:effectLst/>
                <a:latin typeface="+mn-lt"/>
                <a:ea typeface="+mn-ea"/>
                <a:cs typeface="+mn-cs"/>
              </a:rPr>
              <a:t>我们刚才已经说过地壳深处的水是很热的，它们在高压之下冲出地壳后就变成蒸汽升上高空。在温度较低的高空中，蒸汽经过冷却之后就变为暴雨，这些地下热泉的蒸汽有可能为40天的降暴雨提供了足够的水源。</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22</a:t>
            </a:fld>
            <a:endParaRPr kumimoji="1"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CN" altLang="en-US" dirty="0"/>
              <a:t>而天上一直持续下着暴雨，就像天上的窗户敞开了，水不断从窗口倒下来。所以“天上的窗户敞开”是一个形容连续暴雨的比喻。</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23</a:t>
            </a:fld>
            <a:endParaRPr kumimoji="1"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a:t>挪亚洪水时期，板块运动非常激烈，陆地和海底都有大规模的火山爆发，而且比现在的火山爆发更为广泛和严重。</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24</a:t>
            </a:fld>
            <a:endParaRPr kumimoji="1"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除了地下水喷出和火山爆发，板块漂移还会造成海啸。</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25</a:t>
            </a:fld>
            <a:endParaRPr kumimoji="1"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olidFill>
                  <a:schemeClr val="bg1"/>
                </a:solidFill>
              </a:rPr>
              <a:t>当海洋板块俯冲进入大陆板块下面的时候，板块间的高速摩擦会将大陆板块的边缘向下挤压，然后释放，就会引发海啸。由于挪亚洪水期间的板块运动速度快、频率高，所以引发的海啸每小时可以有几轮，在陆地上就会形成一轮又一轮的循环海啸了。</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26</a:t>
            </a:fld>
            <a:endParaRPr kumimoji="1"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lvl="0"/>
            <a:r>
              <a:rPr lang="zh-CN" altLang="en-US" sz="1200" kern="1200" dirty="0">
                <a:solidFill>
                  <a:schemeClr val="tx1"/>
                </a:solidFill>
                <a:effectLst/>
                <a:latin typeface="+mn-lt"/>
                <a:ea typeface="+mn-ea"/>
                <a:cs typeface="+mn-cs"/>
              </a:rPr>
              <a:t>暴雨、火山爆发和海啸就会导致泥石流和沉积物的产生，形成大面积的沉积岩层。</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27</a:t>
            </a:fld>
            <a:endParaRPr kumimoji="1"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dirty="0"/>
              <a:t>另外，挪亚洪水很可能把洪水前的陆地和山体都侵蚀了。图中这个山谷是一次现代火山爆发在1天之内冲刷出来的。在挪亚洪水期间，各种灾难的共同作用下，大水不断地冲刷大陆，可以把洪水前的陆地和山体都侵蚀掉。</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28</a:t>
            </a:fld>
            <a:endParaRPr kumimoji="1"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CN" altLang="en-US" dirty="0"/>
              <a:t>而被冲刷侵蚀出来的沙石泥土就会在水下沉积，形成一层又一层的沉积岩。因为挪亚洪水是全球性的，所以今天我们在全球各地都会见到这样的沉积岩石。</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29</a:t>
            </a:fld>
            <a:endParaRPr kumimoji="1"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sz="1200" kern="1200" dirty="0">
                <a:solidFill>
                  <a:schemeClr val="tx1"/>
                </a:solidFill>
                <a:effectLst/>
                <a:latin typeface="+mn-lt"/>
                <a:ea typeface="+mn-ea"/>
                <a:cs typeface="+mn-cs"/>
              </a:rPr>
              <a:t>现在我们再看一次这个视频，一边看视频，一边回顾一下我们刚才解释过的内容。</a:t>
            </a:r>
          </a:p>
          <a:p>
            <a:r>
              <a:rPr lang="zh-CN" sz="1200" kern="1200" dirty="0">
                <a:solidFill>
                  <a:schemeClr val="tx1"/>
                </a:solidFill>
                <a:effectLst/>
                <a:latin typeface="+mn-lt"/>
                <a:ea typeface="+mn-ea"/>
                <a:cs typeface="+mn-cs"/>
              </a:rPr>
              <a:t>（P 击）观看视频《挪亚洪水与灾难性板块构造》</a:t>
            </a:r>
          </a:p>
        </p:txBody>
      </p:sp>
      <p:sp>
        <p:nvSpPr>
          <p:cNvPr id="4" name="灯片编号占位符 3"/>
          <p:cNvSpPr>
            <a:spLocks noGrp="1"/>
          </p:cNvSpPr>
          <p:nvPr>
            <p:ph type="sldNum" sz="quarter" idx="5"/>
          </p:nvPr>
        </p:nvSpPr>
        <p:spPr/>
        <p:txBody>
          <a:bodyPr/>
          <a:lstStyle/>
          <a:p>
            <a:fld id="{75F972E0-5198-46C6-8EFE-44A646AD96EF}" type="slidenum">
              <a:rPr lang="en-US" altLang="zh-CN"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3.（2'）任务一： 选择题</a:t>
            </a:r>
          </a:p>
          <a:p>
            <a:r>
              <a:rPr lang="en-US" dirty="0"/>
              <a:t>现在我们用一分钟时间完成任务一的选择题：</a:t>
            </a:r>
          </a:p>
          <a:p>
            <a:r>
              <a:rPr lang="en-US" dirty="0"/>
              <a:t>1. 挪亚洪水的水主要来自（P 击）（ A ）的地下水。</a:t>
            </a:r>
          </a:p>
          <a:p>
            <a:r>
              <a:rPr lang="en-US" dirty="0"/>
              <a:t>    A. 地壳深处     B. 地上的海洋湖泊</a:t>
            </a:r>
          </a:p>
          <a:p>
            <a:endParaRPr lang="en-US" dirty="0"/>
          </a:p>
          <a:p>
            <a:r>
              <a:rPr lang="en-US" dirty="0"/>
              <a:t>2. 挪亚洪水期间，板块漂移速度与今天的观察到的速度相比是（P 击）（ B ）</a:t>
            </a:r>
          </a:p>
          <a:p>
            <a:r>
              <a:rPr lang="en-US" dirty="0"/>
              <a:t>    A. 一样快     B.洪水期间更快     C. 今天更快</a:t>
            </a:r>
          </a:p>
          <a:p>
            <a:endParaRPr lang="en-US" dirty="0"/>
          </a:p>
          <a:p>
            <a:r>
              <a:rPr lang="en-US" dirty="0"/>
              <a:t>3. （多选题）剧烈的板块运动会造成（P 击）（ ABCD ）</a:t>
            </a:r>
          </a:p>
          <a:p>
            <a:r>
              <a:rPr lang="en-US" dirty="0"/>
              <a:t>A. 板块俯冲    B. 地震和海啸     C. 火山爆发     D. 泥石流</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31</a:t>
            </a:fld>
            <a:endParaRPr kumimoji="1"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我们现在都已经很清楚挪亚洪水的水量淹没了整个地球，那么在洪水消退的时候，这些水去哪里了呢？</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32</a:t>
            </a:fld>
            <a:endParaRPr kumimoji="1"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sz="1800" dirty="0">
                <a:effectLst/>
                <a:latin typeface="Times New Roman" panose="02020603050405020304" pitchFamily="18" charset="0"/>
                <a:ea typeface="宋体" panose="02010600030101010101" pitchFamily="2" charset="-122"/>
              </a:rPr>
              <a:t>让我们先回到圣经，创世记8:2-3说：“渊源和天上的窗户都闭塞了，天上的大雨也止住了。水从地上减退。” 这就意味着洪水已经停止泛滥，开始消退了。</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33</a:t>
            </a:fld>
            <a:endParaRPr kumimoji="1"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altLang="en-US" dirty="0"/>
              <a:t>我们先回顾一下挪亚洪水前的地壳是怎样的。当时的大陆应该还是连成一整片的大陆地壳，当时大陆的山体不会太高，海盆所在的海洋地壳也没有现在那么低。请大家留意图中蓝色圈的海洋在那时候没有漫过陆地。</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34</a:t>
            </a:fld>
            <a:endParaRPr kumimoji="1"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altLang="en-US" dirty="0"/>
              <a:t>在洪水泛滥的过程中，大陆板块快速分离和漂移，洪水淹没了整个地球，洪水前的高山已经被高速的流水侵蚀掉了。</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35</a:t>
            </a:fld>
            <a:endParaRPr kumimoji="1"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altLang="en-US" dirty="0"/>
              <a:t>到了洪水的消退期，海盆下沉增大海洋容量。图中大家可以看到图中的海床更低了，大陆板块抬升出水面，山体也比洪水前更高。原本覆盖陆地的水，就从陆地和高山流入海洋中，这时的海洋也比洪水前更深了。</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36</a:t>
            </a:fld>
            <a:endParaRPr kumimoji="1"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dirty="0"/>
              <a:t>再来看这个3D模拟图，洪水后期的山体随着大陆板块隆起就被抬升出了水面。</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37</a:t>
            </a:fld>
            <a:endParaRPr kumimoji="1"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eaLnBrk="0" hangingPunct="0">
              <a:lnSpc>
                <a:spcPts val="4240"/>
              </a:lnSpc>
            </a:pPr>
            <a:r>
              <a:rPr lang="zh-CN" altLang="en-US" sz="1200" dirty="0">
                <a:latin typeface="Arial" panose="020B0604020202020204" pitchFamily="34" charset="0"/>
                <a:ea typeface="微软雅黑" panose="020B0503020204020204" pitchFamily="34" charset="-122"/>
                <a:cs typeface="Arial" panose="020B0604020202020204" pitchFamily="34" charset="0"/>
              </a:rPr>
              <a:t>随着山体抬升，原本覆盖陆地的水就从高地流向低处，流入大海。</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38</a:t>
            </a:fld>
            <a:endParaRPr kumimoji="1"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en-US" sz="1200" dirty="0">
                <a:latin typeface="Arial" panose="020B0604020202020204" pitchFamily="34" charset="0"/>
                <a:ea typeface="微软雅黑" panose="020B0503020204020204" pitchFamily="34" charset="-122"/>
                <a:cs typeface="Arial" panose="020B0604020202020204" pitchFamily="34" charset="0"/>
              </a:rPr>
              <a:t>想要证明这个过程，我们可以看高山上的化石。今天在珠峰上找到贝壳化石。这些贝壳绝对不是自己从海底飞到山顶形成化石的。所以贝壳化石证明珠峰的岩层形成的时候一定是在海底，贝壳在那时被沉积物掩埋而形成了化石，后来随着山体抬升到今天的高度。</a:t>
            </a:r>
          </a:p>
          <a:p>
            <a:pPr marL="0" marR="0" lvl="0" indent="0" algn="l" defTabSz="457200" rtl="0" eaLnBrk="1" fontAlgn="auto" latinLnBrk="0" hangingPunct="1">
              <a:lnSpc>
                <a:spcPct val="100000"/>
              </a:lnSpc>
              <a:spcBef>
                <a:spcPts val="0"/>
              </a:spcBef>
              <a:spcAft>
                <a:spcPts val="0"/>
              </a:spcAft>
              <a:buClrTx/>
              <a:buSzTx/>
              <a:buFontTx/>
              <a:buNone/>
              <a:defRPr/>
            </a:pPr>
            <a:endParaRPr lang="zh-CN" altLang="en-US" sz="1200" dirty="0">
              <a:latin typeface="Arial" panose="020B0604020202020204" pitchFamily="34" charset="0"/>
              <a:ea typeface="微软雅黑" panose="020B0503020204020204" pitchFamily="34" charset="-122"/>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defRPr/>
            </a:pPr>
            <a:r>
              <a:rPr lang="zh-CN" altLang="en-US" sz="1200" dirty="0">
                <a:latin typeface="Arial" panose="020B0604020202020204" pitchFamily="34" charset="0"/>
                <a:ea typeface="微软雅黑" panose="020B0503020204020204" pitchFamily="34" charset="-122"/>
                <a:cs typeface="Arial" panose="020B0604020202020204" pitchFamily="34" charset="0"/>
              </a:rPr>
              <a:t>今天不管是年轻地球创造论的地质学家还是年老地球论的地质学家都承认山体从海底抬升的理论，唯一的分歧是创造论地质学家认为这个抬升速度很快，而年老地球论者认为很缓慢。</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39</a:t>
            </a:fld>
            <a:endParaRPr kumimoji="1"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dirty="0"/>
              <a:t>另一方面，随着上帝关闭了“大渊的泉源”，海底火山停止喷发，海洋板块开始冷却下沉。左图是洪水前的海盆，右图是洪水后的海盆，明显比洪水前低了很多。我们再看蓝色的海水，从抬升的陆地流下去的水就可以流入这个海盆更低的海洋中。据统计，今天全球海底测得的最深深度是11034米。</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40</a:t>
            </a:fld>
            <a:endParaRPr kumimoji="1"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dirty="0"/>
              <a:t>所以挪亚洪水的水去哪儿了？答案就是水都流入各大洋海了。</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41</a:t>
            </a:fld>
            <a:endParaRPr kumimoji="1"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5.（2'）任务二：填空题</a:t>
            </a:r>
          </a:p>
          <a:p>
            <a:r>
              <a:rPr lang="en-US" dirty="0"/>
              <a:t>现在给大家1分钟时间完成一道填空题。（1分钟）：</a:t>
            </a:r>
          </a:p>
          <a:p>
            <a:endParaRPr lang="en-US" dirty="0"/>
          </a:p>
          <a:p>
            <a:r>
              <a:rPr lang="en-US" dirty="0"/>
              <a:t>大洪水后期，山体（P 击） 抬升  , 海盆（P 击） 下沉 ，覆盖大陆的水最终流入了能容纳更多水的（P 击） 海洋  。</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42</a:t>
            </a:fld>
            <a:endParaRPr kumimoji="1"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6.（6'）老师讲解：挪亚洪水的全球性地质证据</a:t>
            </a:r>
          </a:p>
          <a:p>
            <a:r>
              <a:rPr lang="zh-CN" altLang="en-US" dirty="0"/>
              <a:t>之前我们说过，挪亚洪水期间随着剧烈的地质运动以及强烈的水流冲刷侵蚀，会产生大量的沙石泥土等沉积物，水流会把这些沉积物一并卷走，等到水流减弱，那些被卷运走的沙石等就会沉积下来。</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43</a:t>
            </a:fld>
            <a:endParaRPr kumimoji="1"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sz="1200" dirty="0">
                <a:latin typeface="Arial" panose="020B0604020202020204" pitchFamily="34" charset="0"/>
              </a:rPr>
              <a:t>所以，在圣经记录的全球性大洪水中必定会在全世界留下面积广阔的在水下形成的沉积岩层。根据圣经的记载，大洪水灾难中死了许多生物，因此我们应该能够在全球的沉积岩层里找到生物化石。</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44</a:t>
            </a:fld>
            <a:endParaRPr kumimoji="1"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CN" altLang="en-US" dirty="0"/>
              <a:t>全球性地质证据——沉积岩</a:t>
            </a:r>
          </a:p>
          <a:p>
            <a:endParaRPr kumimoji="1" lang="zh-CN" altLang="en-US" dirty="0"/>
          </a:p>
          <a:p>
            <a:r>
              <a:rPr kumimoji="1" lang="zh-CN" altLang="en-US" dirty="0"/>
              <a:t> 我们先来看水下沉积岩层。大家看到这个图是北美洲的地图，上面有橙红色的一大片，它是大峡谷最底层的沉积岩，叫做“索克层序”。地质学家研究确认这是在水流中沉积形成的沉积岩地层。我们仔细看一下橙红色的区域，这片水下沉积形成的岩层覆盖了几乎半个北美洲，这就意味着几乎整个北美洲都被大水淹过。而且沉积岩层这么广阔连成一大片，足以证明这是在同一次的水灾中形成的。除了全球性的挪亚洪水，历史上从来没有发生过能淹没一整个大洲的水灾。</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45</a:t>
            </a:fld>
            <a:endParaRPr kumimoji="1"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dirty="0"/>
              <a:t>除了北美洲，其实在全世界各地都有广阔的厚厚的沉积岩地区或者山脉，根据地质学家的观察研究，今天全球75%的大陆覆盖着厚厚的水下沉积岩。今天的区域性洪水根本无法形成如此厚且广阔的沉积岩层。因此，全世界的沉积岩都在述说着挪亚洪水的历史，它们都是这场全球洪水的地质证据。</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46</a:t>
            </a:fld>
            <a:endParaRPr kumimoji="1"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en-US" dirty="0"/>
              <a:t>全球性地质证据——生物化石</a:t>
            </a:r>
          </a:p>
          <a:p>
            <a:pPr marL="0" marR="0" lvl="0" indent="0" algn="l" defTabSz="457200" rtl="0" eaLnBrk="1" fontAlgn="auto" latinLnBrk="0" hangingPunct="1">
              <a:lnSpc>
                <a:spcPct val="100000"/>
              </a:lnSpc>
              <a:spcBef>
                <a:spcPts val="0"/>
              </a:spcBef>
              <a:spcAft>
                <a:spcPts val="0"/>
              </a:spcAft>
              <a:buClrTx/>
              <a:buSzTx/>
              <a:buFontTx/>
              <a:buNone/>
              <a:defRPr/>
            </a:pPr>
            <a:endParaRPr lang="zh-CN" altLang="en-US" dirty="0"/>
          </a:p>
          <a:p>
            <a:pPr marL="0" marR="0" lvl="0" indent="0" algn="l" defTabSz="457200" rtl="0" eaLnBrk="1" fontAlgn="auto" latinLnBrk="0" hangingPunct="1">
              <a:lnSpc>
                <a:spcPct val="100000"/>
              </a:lnSpc>
              <a:spcBef>
                <a:spcPts val="0"/>
              </a:spcBef>
              <a:spcAft>
                <a:spcPts val="0"/>
              </a:spcAft>
              <a:buClrTx/>
              <a:buSzTx/>
              <a:buFontTx/>
              <a:buNone/>
              <a:defRPr/>
            </a:pPr>
            <a:r>
              <a:rPr lang="zh-CN" altLang="en-US" dirty="0"/>
              <a:t>另外一个证明挪亚洪水是全球性的证据是，在世界各地有许多的生物化石埋在水下形成的沉积岩中。</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47</a:t>
            </a:fld>
            <a:endParaRPr kumimoji="1"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CN" altLang="en-US" dirty="0"/>
              <a:t>这是全球贝壳类生物化石分布图，图上密密麻麻的点就是有贝壳类化石的地方。在海底生活的生物化石遍布全球大陆，而且怎么会在离海洋几千里的美洲、欧洲、亚洲的内陆都有这些海洋生物的化石呢？其实这就是整个大陆曾经都淹没在水下的证据。这些化石记录的特征，明显符合圣经关于挪亚洪水的描述。</a:t>
            </a:r>
          </a:p>
        </p:txBody>
      </p:sp>
      <p:sp>
        <p:nvSpPr>
          <p:cNvPr id="4" name="投影片編號版面配置區 3"/>
          <p:cNvSpPr>
            <a:spLocks noGrp="1"/>
          </p:cNvSpPr>
          <p:nvPr>
            <p:ph type="sldNum" sz="quarter" idx="5"/>
          </p:nvPr>
        </p:nvSpPr>
        <p:spPr/>
        <p:txBody>
          <a:bodyPr/>
          <a:lstStyle/>
          <a:p>
            <a:fld id="{D02D9E6D-A15A-B743-B4A3-278F5909B41A}" type="slidenum">
              <a:rPr kumimoji="1" lang="zh-CN" altLang="en-US" smtClean="0"/>
              <a:t>48</a:t>
            </a:fld>
            <a:endParaRPr kumimoji="1"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对于挪亚洪水的地质学证据我们可以总结为两点：</a:t>
            </a:r>
          </a:p>
          <a:p>
            <a:r>
              <a:rPr lang="zh-CN" altLang="en-US" dirty="0"/>
              <a:t>1.连成一整片广阔的沉积岩证明：整个大洲都曾被同一次洪水淹没。</a:t>
            </a:r>
          </a:p>
          <a:p>
            <a:r>
              <a:rPr lang="zh-CN" altLang="en-US" dirty="0"/>
              <a:t>2.全球陆地都有贝壳类生物化石证明：全球大陆都曾经被淹没在水下。</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49</a:t>
            </a:fld>
            <a:endParaRPr kumimoji="1"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a:t>7.（2'）任务三：选词填空题</a:t>
            </a:r>
          </a:p>
          <a:p>
            <a:endParaRPr dirty="0"/>
          </a:p>
          <a:p>
            <a:r>
              <a:rPr dirty="0"/>
              <a:t>最后，我们通过一道选词填空题来回顾挪亚洪水的世界证据。（大家有2分钟时间）</a:t>
            </a:r>
          </a:p>
          <a:p>
            <a:r>
              <a:rPr dirty="0"/>
              <a:t>选词填空题：</a:t>
            </a:r>
          </a:p>
          <a:p>
            <a:r>
              <a:rPr dirty="0"/>
              <a:t>（选项：水下形成的沉积岩；淹没在水底；北美大沉积层 ）</a:t>
            </a:r>
          </a:p>
          <a:p>
            <a:endParaRPr dirty="0"/>
          </a:p>
          <a:p>
            <a:r>
              <a:rPr dirty="0"/>
              <a:t>1.全球贝壳化石记录证明全球大陆曾经（P击） 淹没在水底 。</a:t>
            </a:r>
          </a:p>
          <a:p>
            <a:r>
              <a:rPr dirty="0"/>
              <a:t>2.全球75%的陆地覆盖厚厚的（P击） 水下形成的沉积岩  是挪亚洪水留下的全球地质证据。</a:t>
            </a:r>
          </a:p>
          <a:p>
            <a:r>
              <a:rPr dirty="0"/>
              <a:t>3.（P击） 北美大沉积层 证明整个北美洲曾经被同一次洪水淹没。</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50</a:t>
            </a:fld>
            <a:endParaRPr kumimoji="1"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8.（3'）老师讲解：挪亚洪水否定地质年代表</a:t>
            </a:r>
          </a:p>
          <a:p>
            <a:endParaRPr lang="zh-CN" altLang="en-US" dirty="0"/>
          </a:p>
          <a:p>
            <a:r>
              <a:rPr lang="zh-CN" altLang="en-US" dirty="0"/>
              <a:t>那么，如果是挪亚洪水形成了岩层和化石，就不存在“漫长的地质时间”了。目前世界上绝大部分埋有化石的沉积岩层都是在挪亚洪水那一年内形成的。</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51</a:t>
            </a:fld>
            <a:endParaRPr kumimoji="1"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dirty="0"/>
              <a:t>在一些媒体和书本里面，人们常常使用这个地质年代表。地质学家把不同的地层划分在不同的时期内，并认为这些岩层是在很多不同的时期里缓慢形成的。关于地质年代表的讨论，我们在“地球年龄”的那一课会详细讨论。</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52</a:t>
            </a:fld>
            <a:endParaRPr kumimoji="1"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dirty="0"/>
              <a:t>今天大家要记住的是：绝大部分的岩层和化石都是在挪亚洪水期间形成的。漫长的地质时间并不存在。</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53</a:t>
            </a:fld>
            <a:endParaRPr kumimoji="1"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dirty="0"/>
              <a:t>在整个化石记录里，中间岩层的化石都是在挪亚洪水期间形成的。当然洪水之前可能有很少量化石沉积物，而在洪水之后也有很少量化石形成。</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54</a:t>
            </a:fld>
            <a:endParaRPr kumimoji="1"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pPr>
            <a:r>
              <a:rPr lang="zh-CN" altLang="en-US" dirty="0"/>
              <a:t>9.（3'）老师总结：（应用、经文、祷告）</a:t>
            </a:r>
          </a:p>
          <a:p>
            <a:pPr>
              <a:lnSpc>
                <a:spcPct val="150000"/>
              </a:lnSpc>
            </a:pPr>
            <a:r>
              <a:rPr lang="zh-CN" altLang="en-US" dirty="0"/>
              <a:t>这一课我们从地质学的角度了解到挪亚洪水是真实的历史事件，是一次全球性的洪水灾难。</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55</a:t>
            </a:fld>
            <a:endParaRPr kumimoji="1"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b="0"/>
              <a:t>但是很遗憾，现今大部分主流地质学家完全否认曾经有一场全球性大洪水。</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56</a:t>
            </a:fld>
            <a:endParaRPr kumimoji="1"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a:effectLst/>
              </a:rPr>
              <a:t>早在2000年以前圣经就已经预言过：彼得后书3:3在末世必有好讥诮的人…… 5 他们故意忘记，从太古凭神的命有了天；并从水而出，藉水而成的地，6故此，当时的世界被水淹没，就消灭了。 </a:t>
            </a:r>
          </a:p>
          <a:p>
            <a:endParaRPr dirty="0">
              <a:effectLst/>
            </a:endParaRPr>
          </a:p>
          <a:p>
            <a:r>
              <a:rPr dirty="0">
                <a:effectLst/>
              </a:rPr>
              <a:t>使徒彼得回顾历史提醒我们，当时的人因拒绝听从上帝的警告就死在洪水中。在末世的今天，也有许多所谓的专家学者否认全球性洪水历史，其实他们是拒绝圣经、拒绝上帝，而将来他们会因为自己的罪而被扔进永远的地狱火湖里。</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57</a:t>
            </a:fld>
            <a:endParaRPr kumimoji="1"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eaLnBrk="1" hangingPunct="1">
              <a:lnSpc>
                <a:spcPts val="4320"/>
              </a:lnSpc>
              <a:buFont typeface="Arial" panose="020B0604020202020204" pitchFamily="34" charset="0"/>
              <a:buNone/>
            </a:pPr>
            <a:r>
              <a:rPr altLang="en-US" sz="1200" dirty="0">
                <a:latin typeface="微软雅黑" panose="020B0503020204020204" pitchFamily="34" charset="-122"/>
                <a:ea typeface="微软雅黑" panose="020B0503020204020204" pitchFamily="34" charset="-122"/>
              </a:rPr>
              <a:t>至于我们，我们已经确认了圣经所记录的挪亚洪水是真实的历史，是一次毁灭全球的灾难。那么在如今的末世，我们一定不要听从否认挪亚洪水的人；不要相信地球古老以及缓慢进化的理论；也不要跟从那些否认圣经、不信上帝之人的教导；只要一心一意跟从并顺服上帝的带领。</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58</a:t>
            </a:fld>
            <a:endParaRPr kumimoji="1"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祷告结束。</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0" y="11855"/>
            <a:ext cx="9144000" cy="6834289"/>
          </a:xfrm>
          <a:prstGeom prst="rect">
            <a:avLst/>
          </a:prstGeom>
        </p:spPr>
      </p:pic>
      <p:sp>
        <p:nvSpPr>
          <p:cNvPr id="2" name="标题 1"/>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微软雅黑" panose="020B0503020204020204" pitchFamily="34" charset="-122"/>
                <a:ea typeface="微软雅黑" panose="020B0503020204020204" pitchFamily="34" charset="-122"/>
              </a:defRPr>
            </a:lvl1pPr>
          </a:lstStyle>
          <a:p>
            <a:r>
              <a:rPr kumimoji="1" lang="zh-CN" altLang="en-US"/>
              <a:t>单击此处编辑母版标题样式</a:t>
            </a:r>
            <a:endParaRPr kumimoji="1"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0" y="11855"/>
            <a:ext cx="9144000" cy="6834289"/>
          </a:xfrm>
          <a:prstGeom prst="rect">
            <a:avLst/>
          </a:prstGeom>
        </p:spPr>
      </p:pic>
      <p:sp>
        <p:nvSpPr>
          <p:cNvPr id="3" name="标题 1"/>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微软雅黑" panose="020B0503020204020204" pitchFamily="34" charset="-122"/>
                <a:ea typeface="微软雅黑" panose="020B0503020204020204" pitchFamily="34" charset="-122"/>
              </a:defRPr>
            </a:lvl1pPr>
          </a:lstStyle>
          <a:p>
            <a:r>
              <a:rPr kumimoji="1" lang="zh-CN" altLang="en-US"/>
              <a:t>单击此处编辑母版标题样式</a:t>
            </a:r>
            <a:endParaRPr kumimoji="1"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0" y="11855"/>
            <a:ext cx="9144000" cy="6834289"/>
          </a:xfrm>
          <a:prstGeom prst="rect">
            <a:avLst/>
          </a:prstGeom>
        </p:spPr>
      </p:pic>
      <p:sp>
        <p:nvSpPr>
          <p:cNvPr id="3" name="标题 1"/>
          <p:cNvSpPr>
            <a:spLocks noGrp="1"/>
          </p:cNvSpPr>
          <p:nvPr>
            <p:ph type="title"/>
          </p:nvPr>
        </p:nvSpPr>
        <p:spPr>
          <a:xfrm>
            <a:off x="0" y="550320"/>
            <a:ext cx="9144000" cy="1325563"/>
          </a:xfrm>
          <a:prstGeom prst="rect">
            <a:avLst/>
          </a:prstGeom>
        </p:spPr>
        <p:txBody>
          <a:bodyPr/>
          <a:lstStyle>
            <a:lvl1pPr>
              <a:defRPr sz="3600" b="1" i="0">
                <a:solidFill>
                  <a:srgbClr val="1C271A"/>
                </a:solidFill>
                <a:latin typeface="微软雅黑" panose="020B0503020204020204" pitchFamily="34" charset="-122"/>
                <a:ea typeface="微软雅黑" panose="020B0503020204020204" pitchFamily="34" charset="-122"/>
              </a:defRPr>
            </a:lvl1pPr>
          </a:lstStyle>
          <a:p>
            <a:r>
              <a:rPr kumimoji="1" lang="zh-CN" altLang="en-US"/>
              <a:t>单击此处编辑母版标题样式</a:t>
            </a:r>
            <a:endParaRPr kumimoji="1"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0" y="11855"/>
            <a:ext cx="9144000" cy="6834289"/>
          </a:xfrm>
          <a:prstGeom prst="rect">
            <a:avLst/>
          </a:prstGeom>
        </p:spPr>
      </p:pic>
      <p:sp>
        <p:nvSpPr>
          <p:cNvPr id="3" name="标题 1"/>
          <p:cNvSpPr>
            <a:spLocks noGrp="1"/>
          </p:cNvSpPr>
          <p:nvPr>
            <p:ph type="title"/>
          </p:nvPr>
        </p:nvSpPr>
        <p:spPr>
          <a:xfrm>
            <a:off x="0" y="1696213"/>
            <a:ext cx="9144000" cy="1325563"/>
          </a:xfrm>
          <a:prstGeom prst="rect">
            <a:avLst/>
          </a:prstGeom>
        </p:spPr>
        <p:txBody>
          <a:bodyPr/>
          <a:lstStyle>
            <a:lvl1pPr>
              <a:defRPr sz="3600" b="1" i="0">
                <a:solidFill>
                  <a:srgbClr val="1C271A"/>
                </a:solidFill>
                <a:latin typeface="微软雅黑" panose="020B0503020204020204" pitchFamily="34" charset="-122"/>
                <a:ea typeface="微软雅黑" panose="020B0503020204020204" pitchFamily="34" charset="-122"/>
              </a:defRPr>
            </a:lvl1pPr>
          </a:lstStyle>
          <a:p>
            <a:r>
              <a:rPr kumimoji="1" lang="zh-CN" altLang="en-US"/>
              <a:t>单击此处编辑母版标题样式</a:t>
            </a:r>
            <a:endParaRPr kumimoji="1"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2024/12/11</a:t>
            </a:fld>
            <a:endParaRPr kumimoji="1"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4" name="幻灯片编号占位符 3"/>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kumimoji="1" lang="zh-CN" altLang="en-US"/>
              <a:t>单击此处编辑母版标题样式</a:t>
            </a:r>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2024/12/11</a:t>
            </a:fld>
            <a:endParaRPr kumimoji="1"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kumimoji="1" lang="zh-CN" altLang="en-US"/>
              <a:t>单击此处编辑母版标题样式</a:t>
            </a:r>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en-US"/>
              <a:t>单击图标添加图片</a:t>
            </a:r>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2024/12/11</a:t>
            </a:fld>
            <a:endParaRPr kumimoji="1"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kumimoji="1" lang="zh-CN" altLang="en-US"/>
              <a:t>单击此处编辑母版标题样式</a:t>
            </a:r>
          </a:p>
        </p:txBody>
      </p:sp>
      <p:sp>
        <p:nvSpPr>
          <p:cNvPr id="3" name="竖排文本占位符 2"/>
          <p:cNvSpPr>
            <a:spLocks noGrp="1"/>
          </p:cNvSpPr>
          <p:nvPr>
            <p:ph type="body" orient="vert" idx="1"/>
          </p:nvPr>
        </p:nvSpPr>
        <p:spPr>
          <a:xfrm>
            <a:off x="457200" y="1600200"/>
            <a:ext cx="8229600" cy="4525963"/>
          </a:xfrm>
          <a:prstGeom prst="rect">
            <a:avLst/>
          </a:prstGeo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2024/12/11</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457200" y="274638"/>
            <a:ext cx="6019800" cy="5851525"/>
          </a:xfrm>
          <a:prstGeom prst="rect">
            <a:avLst/>
          </a:prstGeo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2024/12/11</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cs typeface="Arial" panose="020B0604020202020204" pitchFamily="34" charset="0"/>
              </a:defRPr>
            </a:lvl1pPr>
          </a:lstStyle>
          <a:p>
            <a:r>
              <a:rPr lang="zh-CN" altLang="en-US"/>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0" i="0" baseline="0">
                <a:latin typeface="微软雅黑" panose="020B0503020204020204" pitchFamily="34" charset="-122"/>
              </a:defRPr>
            </a:lvl1pPr>
            <a:lvl2pPr>
              <a:defRPr sz="3600"/>
            </a:lvl2pPr>
            <a:lvl3pPr>
              <a:defRPr sz="3600"/>
            </a:lvl3pPr>
            <a:lvl4pPr>
              <a:defRPr sz="3600"/>
            </a:lvl4pPr>
            <a:lvl5pPr>
              <a:defRPr sz="3600"/>
            </a:lvl5pPr>
          </a:lstStyle>
          <a:p>
            <a:pPr lvl="0"/>
            <a:r>
              <a:rPr lang="zh-CN" altLang="en-US"/>
              <a:t>单击此处编辑母版文本样式</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cs typeface="Arial" panose="020B0604020202020204" pitchFamily="34" charset="0"/>
              </a:defRPr>
            </a:lvl1pPr>
          </a:lstStyle>
          <a:p>
            <a:r>
              <a:rPr lang="zh-CN" altLang="en-US"/>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0" i="0" baseline="0">
                <a:latin typeface="微软雅黑" panose="020B0503020204020204" pitchFamily="34" charset="-122"/>
              </a:defRPr>
            </a:lvl1pPr>
            <a:lvl2pPr>
              <a:defRPr sz="3600"/>
            </a:lvl2pPr>
            <a:lvl3pPr>
              <a:defRPr sz="3600"/>
            </a:lvl3pPr>
            <a:lvl4pPr>
              <a:defRPr sz="3600"/>
            </a:lvl4pPr>
            <a:lvl5pPr>
              <a:defRPr sz="3600"/>
            </a:lvl5pPr>
          </a:lstStyle>
          <a:p>
            <a:pPr lvl="0"/>
            <a:r>
              <a:rPr lang="zh-CN" altLang="en-US"/>
              <a:t>单击此处编辑母版文本样式</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kumimoji="1" lang="zh-CN" altLang="en-US"/>
              <a:t>单击此处编辑母版标题样式</a:t>
            </a:r>
          </a:p>
        </p:txBody>
      </p:sp>
      <p:sp>
        <p:nvSpPr>
          <p:cNvPr id="3" name="内容占位符 2"/>
          <p:cNvSpPr>
            <a:spLocks noGrp="1"/>
          </p:cNvSpPr>
          <p:nvPr>
            <p:ph idx="1"/>
          </p:nvPr>
        </p:nvSpPr>
        <p:spPr>
          <a:xfrm>
            <a:off x="457200" y="1600200"/>
            <a:ext cx="8229600" cy="4525963"/>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4B8534F6-0FB7-4E4B-9AB0-5DF931876A96}" type="datetimeFigureOut">
              <a:rPr kumimoji="1" lang="zh-CN" altLang="en-US" smtClean="0"/>
              <a:t>2024/12/11</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p>
            <a:fld id="{B4DA411C-237A-4F48-935D-470BF5E869A7}" type="slidenum">
              <a:rPr kumimoji="1" lang="zh-CN" altLang="en-US" smtClean="0"/>
              <a:t>‹#›</a:t>
            </a:fld>
            <a:endParaRPr kumimoji="1"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17"/>
          <a:stretch>
            <a:fillRect/>
          </a:stretch>
        </p:blipFill>
        <p:spPr>
          <a:xfrm>
            <a:off x="0" y="0"/>
            <a:ext cx="9144000" cy="685799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GIF"/></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3.GI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4.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8.GI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2.GIF"/></Relationships>
</file>

<file path=ppt/slides/_rels/slide24.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4.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4.jpeg"/></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8.jpe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49.jpeg"/></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51.jpeg"/><Relationship Id="rId4" Type="http://schemas.openxmlformats.org/officeDocument/2006/relationships/image" Target="../media/image50.jpe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51.jpeg"/><Relationship Id="rId4" Type="http://schemas.openxmlformats.org/officeDocument/2006/relationships/image" Target="../media/image52.jpe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jpeg"/></Relationships>
</file>

<file path=ppt/slides/_rels/slide4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5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65.jpeg"/></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srcRect l="30985" r="25815"/>
          <a:stretch>
            <a:fillRect/>
          </a:stretch>
        </p:blipFill>
        <p:spPr>
          <a:xfrm>
            <a:off x="3890596" y="-1"/>
            <a:ext cx="5253404" cy="683428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p:cNvPicPr>
            <a:picLocks noChangeAspect="1"/>
          </p:cNvPicPr>
          <p:nvPr/>
        </p:nvPicPr>
        <p:blipFill>
          <a:blip r:embed="rId4"/>
          <a:stretch>
            <a:fillRect/>
          </a:stretch>
        </p:blipFill>
        <p:spPr>
          <a:xfrm>
            <a:off x="0" y="1527858"/>
            <a:ext cx="4078372" cy="3518704"/>
          </a:xfrm>
          <a:prstGeom prst="rect">
            <a:avLst/>
          </a:prstGeom>
        </p:spPr>
      </p:pic>
      <p:sp>
        <p:nvSpPr>
          <p:cNvPr id="6" name="标题 1"/>
          <p:cNvSpPr txBox="1"/>
          <p:nvPr/>
        </p:nvSpPr>
        <p:spPr>
          <a:xfrm>
            <a:off x="349281" y="2321169"/>
            <a:ext cx="3406702" cy="168198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挪亚洪水的</a:t>
            </a:r>
            <a:endParaRPr kumimoji="0" lang="en-US" altLang="zh-CN"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a:p>
            <a:pPr marL="0" marR="0" lvl="0" indent="0" algn="ctr" defTabSz="6858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地质学记录</a:t>
            </a:r>
            <a:endParaRPr kumimoji="0" lang="zh-CN" altLang="en-US" sz="3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endParaRPr>
          </a:p>
        </p:txBody>
      </p:sp>
      <p:sp>
        <p:nvSpPr>
          <p:cNvPr id="7" name="标题 1"/>
          <p:cNvSpPr txBox="1"/>
          <p:nvPr/>
        </p:nvSpPr>
        <p:spPr>
          <a:xfrm>
            <a:off x="349281" y="3723976"/>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ts val="3280"/>
              </a:lnSpc>
              <a:spcBef>
                <a:spcPct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彼得后书</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3:3-6</a:t>
            </a:r>
          </a:p>
          <a:p>
            <a:pPr marL="0" marR="0" lvl="0" indent="0" algn="ctr" defTabSz="685800" rtl="0" eaLnBrk="1" fontAlgn="auto" latinLnBrk="0" hangingPunct="1">
              <a:lnSpc>
                <a:spcPts val="3280"/>
              </a:lnSpc>
              <a:spcBef>
                <a:spcPct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第</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11</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课</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p:cNvSpPr>
            <a:spLocks noChangeArrowheads="1"/>
          </p:cNvSpPr>
          <p:nvPr/>
        </p:nvSpPr>
        <p:spPr bwMode="auto">
          <a:xfrm>
            <a:off x="872576" y="2063379"/>
            <a:ext cx="7423648" cy="3849523"/>
          </a:xfrm>
          <a:prstGeom prst="rect">
            <a:avLst/>
          </a:prstGeom>
          <a:noFill/>
          <a:ln>
            <a:noFill/>
          </a:ln>
        </p:spPr>
        <p:txBody>
          <a:bodyPr anchor="t"/>
          <a:lstStyle/>
          <a:p>
            <a:pPr eaLnBrk="0" hangingPunct="0">
              <a:lnSpc>
                <a:spcPts val="4640"/>
              </a:lnSpc>
            </a:pPr>
            <a:r>
              <a:rPr lang="zh-CN" altLang="en-US" sz="3000" dirty="0">
                <a:latin typeface="Arial" panose="020B0604020202020204" pitchFamily="34" charset="0"/>
                <a:ea typeface="微软雅黑" panose="020B0503020204020204" pitchFamily="34" charset="-122"/>
                <a:cs typeface="Arial" panose="020B0604020202020204" pitchFamily="34" charset="0"/>
              </a:rPr>
              <a:t>创世记</a:t>
            </a:r>
            <a:r>
              <a:rPr lang="en-US" altLang="zh-CN" sz="3000" dirty="0">
                <a:latin typeface="Arial" panose="020B0604020202020204" pitchFamily="34" charset="0"/>
                <a:ea typeface="微软雅黑" panose="020B0503020204020204" pitchFamily="34" charset="-122"/>
                <a:cs typeface="Arial" panose="020B0604020202020204" pitchFamily="34" charset="0"/>
              </a:rPr>
              <a:t>7:17</a:t>
            </a:r>
            <a:r>
              <a:rPr lang="zh-CN" altLang="en-US" sz="3000" dirty="0">
                <a:latin typeface="Arial" panose="020B0604020202020204" pitchFamily="34" charset="0"/>
                <a:ea typeface="微软雅黑" panose="020B0503020204020204" pitchFamily="34" charset="-122"/>
                <a:cs typeface="Arial" panose="020B0604020202020204" pitchFamily="34" charset="0"/>
              </a:rPr>
              <a:t> 洪水泛滥在地上四十天，水往上涨，把方舟从地上漂起。</a:t>
            </a:r>
            <a:r>
              <a:rPr lang="en-US" altLang="zh-CN" sz="3000" dirty="0">
                <a:latin typeface="Arial" panose="020B0604020202020204" pitchFamily="34" charset="0"/>
                <a:ea typeface="微软雅黑" panose="020B0503020204020204" pitchFamily="34" charset="-122"/>
                <a:cs typeface="Arial" panose="020B0604020202020204" pitchFamily="34" charset="0"/>
              </a:rPr>
              <a:t>18</a:t>
            </a:r>
            <a:r>
              <a:rPr lang="zh-CN" altLang="en-US" sz="3000" dirty="0">
                <a:latin typeface="Arial" panose="020B0604020202020204" pitchFamily="34" charset="0"/>
                <a:ea typeface="微软雅黑" panose="020B0503020204020204" pitchFamily="34" charset="-122"/>
                <a:cs typeface="Arial" panose="020B0604020202020204" pitchFamily="34" charset="0"/>
              </a:rPr>
              <a:t> 水势浩大，在地上大大的往上涨，方舟在水面上漂来漂去。</a:t>
            </a:r>
            <a:r>
              <a:rPr lang="en-US" altLang="zh-CN" sz="3000" dirty="0">
                <a:latin typeface="Arial" panose="020B0604020202020204" pitchFamily="34" charset="0"/>
                <a:ea typeface="微软雅黑" panose="020B0503020204020204" pitchFamily="34" charset="-122"/>
                <a:cs typeface="Arial" panose="020B0604020202020204" pitchFamily="34" charset="0"/>
              </a:rPr>
              <a:t>19</a:t>
            </a:r>
            <a:r>
              <a:rPr lang="zh-CN" altLang="en-US" sz="3000" dirty="0">
                <a:latin typeface="Arial" panose="020B0604020202020204" pitchFamily="34" charset="0"/>
                <a:ea typeface="微软雅黑" panose="020B0503020204020204" pitchFamily="34" charset="-122"/>
                <a:cs typeface="Arial" panose="020B0604020202020204" pitchFamily="34" charset="0"/>
              </a:rPr>
              <a:t> 水势在地上极其浩大，天下的高山都淹没了。</a:t>
            </a:r>
            <a:r>
              <a:rPr lang="en-US" altLang="zh-CN" sz="3000" dirty="0">
                <a:latin typeface="Arial" panose="020B0604020202020204" pitchFamily="34" charset="0"/>
                <a:ea typeface="微软雅黑" panose="020B0503020204020204" pitchFamily="34" charset="-122"/>
                <a:cs typeface="Arial" panose="020B0604020202020204" pitchFamily="34" charset="0"/>
              </a:rPr>
              <a:t>20</a:t>
            </a:r>
            <a:r>
              <a:rPr lang="zh-CN" altLang="en-US" sz="3000" dirty="0">
                <a:latin typeface="Arial" panose="020B0604020202020204" pitchFamily="34" charset="0"/>
                <a:ea typeface="微软雅黑" panose="020B0503020204020204" pitchFamily="34" charset="-122"/>
                <a:cs typeface="Arial" panose="020B0604020202020204" pitchFamily="34" charset="0"/>
              </a:rPr>
              <a:t> 水势比山高过十五肘，山岭都淹没了。</a:t>
            </a:r>
            <a:r>
              <a:rPr lang="en-US" altLang="zh-CN" sz="3000" dirty="0">
                <a:latin typeface="Arial" panose="020B0604020202020204" pitchFamily="34" charset="0"/>
                <a:ea typeface="微软雅黑" panose="020B0503020204020204" pitchFamily="34" charset="-122"/>
                <a:cs typeface="Arial" panose="020B0604020202020204" pitchFamily="34" charset="0"/>
              </a:rPr>
              <a:t> </a:t>
            </a:r>
            <a:r>
              <a:rPr lang="en-US" altLang="zh-CN" sz="3000" b="1" dirty="0">
                <a:latin typeface="Arial" panose="020B0604020202020204" pitchFamily="34" charset="0"/>
                <a:ea typeface="微软雅黑" panose="020B0503020204020204" pitchFamily="34" charset="-122"/>
                <a:cs typeface="Arial" panose="020B0604020202020204" pitchFamily="34" charset="0"/>
              </a:rPr>
              <a:t>(</a:t>
            </a:r>
            <a:r>
              <a:rPr lang="zh-CN" altLang="en-US" sz="3000" b="1" dirty="0">
                <a:latin typeface="Arial" panose="020B0604020202020204" pitchFamily="34" charset="0"/>
                <a:ea typeface="微软雅黑" panose="020B0503020204020204" pitchFamily="34" charset="-122"/>
                <a:cs typeface="Arial" panose="020B0604020202020204" pitchFamily="34" charset="0"/>
              </a:rPr>
              <a:t>续下</a:t>
            </a:r>
            <a:r>
              <a:rPr lang="en-US" altLang="zh-CN" sz="3000" b="1" dirty="0">
                <a:latin typeface="Arial" panose="020B0604020202020204" pitchFamily="34" charset="0"/>
                <a:ea typeface="微软雅黑" panose="020B0503020204020204" pitchFamily="34" charset="-122"/>
                <a:cs typeface="Arial" panose="020B0604020202020204" pitchFamily="34" charset="0"/>
              </a:rPr>
              <a:t>)</a:t>
            </a:r>
          </a:p>
        </p:txBody>
      </p:sp>
      <p:sp>
        <p:nvSpPr>
          <p:cNvPr id="4" name="直线连接符 20"/>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344768"/>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圣经对挪亚洪水的描述</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p:cNvSpPr>
            <a:spLocks noChangeArrowheads="1"/>
          </p:cNvSpPr>
          <p:nvPr/>
        </p:nvSpPr>
        <p:spPr bwMode="auto">
          <a:xfrm>
            <a:off x="651113" y="1862971"/>
            <a:ext cx="8270149" cy="4995029"/>
          </a:xfrm>
          <a:prstGeom prst="rect">
            <a:avLst/>
          </a:prstGeom>
          <a:noFill/>
          <a:ln>
            <a:noFill/>
          </a:ln>
        </p:spPr>
        <p:txBody>
          <a:bodyPr anchor="t"/>
          <a:lstStyle/>
          <a:p>
            <a:pPr eaLnBrk="0" hangingPunct="0">
              <a:lnSpc>
                <a:spcPts val="4240"/>
              </a:lnSpc>
            </a:pPr>
            <a:r>
              <a:rPr lang="en-US" altLang="zh-CN" sz="3000" b="1" dirty="0">
                <a:latin typeface="Arial" panose="020B0604020202020204" pitchFamily="34" charset="0"/>
                <a:ea typeface="微软雅黑" panose="020B0503020204020204" pitchFamily="34" charset="-122"/>
                <a:cs typeface="Arial" panose="020B0604020202020204" pitchFamily="34" charset="0"/>
              </a:rPr>
              <a:t>(</a:t>
            </a:r>
            <a:r>
              <a:rPr lang="zh-CN" altLang="en-US" sz="3000" b="1" dirty="0">
                <a:latin typeface="Arial" panose="020B0604020202020204" pitchFamily="34" charset="0"/>
                <a:ea typeface="微软雅黑" panose="020B0503020204020204" pitchFamily="34" charset="-122"/>
                <a:cs typeface="Arial" panose="020B0604020202020204" pitchFamily="34" charset="0"/>
              </a:rPr>
              <a:t>续上</a:t>
            </a:r>
            <a:r>
              <a:rPr lang="en-US" altLang="zh-CN" sz="3000" b="1" dirty="0">
                <a:latin typeface="Arial" panose="020B0604020202020204" pitchFamily="34" charset="0"/>
                <a:ea typeface="微软雅黑" panose="020B0503020204020204" pitchFamily="34" charset="-122"/>
                <a:cs typeface="Arial" panose="020B0604020202020204" pitchFamily="34" charset="0"/>
              </a:rPr>
              <a:t>) </a:t>
            </a:r>
            <a:r>
              <a:rPr lang="en-US" altLang="zh-CN" sz="3000" dirty="0">
                <a:latin typeface="Arial" panose="020B0604020202020204" pitchFamily="34" charset="0"/>
                <a:ea typeface="微软雅黑" panose="020B0503020204020204" pitchFamily="34" charset="-122"/>
                <a:cs typeface="Arial" panose="020B0604020202020204" pitchFamily="34" charset="0"/>
              </a:rPr>
              <a:t>21</a:t>
            </a:r>
            <a:r>
              <a:rPr lang="zh-CN" altLang="en-US" sz="3000" dirty="0">
                <a:latin typeface="Arial" panose="020B0604020202020204" pitchFamily="34" charset="0"/>
                <a:ea typeface="微软雅黑" panose="020B0503020204020204" pitchFamily="34" charset="-122"/>
                <a:cs typeface="Arial" panose="020B0604020202020204" pitchFamily="34" charset="0"/>
              </a:rPr>
              <a:t> 凡在地上有血肉的动物，就是飞鸟、牲畜、走兽，和爬在地上的昆虫</a:t>
            </a:r>
            <a:r>
              <a:rPr lang="en-US" altLang="zh-CN" sz="3000" dirty="0">
                <a:latin typeface="Arial" panose="020B0604020202020204" pitchFamily="34" charset="0"/>
                <a:ea typeface="微软雅黑" panose="020B0503020204020204" pitchFamily="34" charset="-122"/>
                <a:cs typeface="Arial" panose="020B0604020202020204" pitchFamily="34" charset="0"/>
              </a:rPr>
              <a:t>【</a:t>
            </a:r>
            <a:r>
              <a:rPr lang="zh-CN" altLang="en-US" sz="3000" dirty="0">
                <a:latin typeface="Arial" panose="020B0604020202020204" pitchFamily="34" charset="0"/>
                <a:ea typeface="微软雅黑" panose="020B0503020204020204" pitchFamily="34" charset="-122"/>
                <a:cs typeface="Arial" panose="020B0604020202020204" pitchFamily="34" charset="0"/>
              </a:rPr>
              <a:t>爬行动物</a:t>
            </a:r>
            <a:r>
              <a:rPr lang="en-US" altLang="zh-CN" sz="3000" dirty="0">
                <a:latin typeface="Arial" panose="020B0604020202020204" pitchFamily="34" charset="0"/>
                <a:ea typeface="微软雅黑" panose="020B0503020204020204" pitchFamily="34" charset="-122"/>
                <a:cs typeface="Arial" panose="020B0604020202020204" pitchFamily="34" charset="0"/>
              </a:rPr>
              <a:t>】</a:t>
            </a:r>
            <a:r>
              <a:rPr lang="zh-CN" altLang="en-US" sz="3000" dirty="0">
                <a:latin typeface="Arial" panose="020B0604020202020204" pitchFamily="34" charset="0"/>
                <a:ea typeface="微软雅黑" panose="020B0503020204020204" pitchFamily="34" charset="-122"/>
                <a:cs typeface="Arial" panose="020B0604020202020204" pitchFamily="34" charset="0"/>
              </a:rPr>
              <a:t>，以及所有的人，都死了。</a:t>
            </a:r>
            <a:r>
              <a:rPr lang="en-US" altLang="zh-CN" sz="3000" dirty="0">
                <a:latin typeface="Arial" panose="020B0604020202020204" pitchFamily="34" charset="0"/>
                <a:ea typeface="微软雅黑" panose="020B0503020204020204" pitchFamily="34" charset="-122"/>
                <a:cs typeface="Arial" panose="020B0604020202020204" pitchFamily="34" charset="0"/>
              </a:rPr>
              <a:t>22</a:t>
            </a:r>
            <a:r>
              <a:rPr lang="zh-CN" altLang="en-US" sz="3000" dirty="0">
                <a:latin typeface="Arial" panose="020B0604020202020204" pitchFamily="34" charset="0"/>
                <a:ea typeface="微软雅黑" panose="020B0503020204020204" pitchFamily="34" charset="-122"/>
                <a:cs typeface="Arial" panose="020B0604020202020204" pitchFamily="34" charset="0"/>
              </a:rPr>
              <a:t> 凡在旱地上、鼻孔有气息的生灵都死了。</a:t>
            </a:r>
            <a:r>
              <a:rPr lang="en-US" altLang="zh-CN" sz="3000" dirty="0">
                <a:latin typeface="Arial" panose="020B0604020202020204" pitchFamily="34" charset="0"/>
                <a:ea typeface="微软雅黑" panose="020B0503020204020204" pitchFamily="34" charset="-122"/>
                <a:cs typeface="Arial" panose="020B0604020202020204" pitchFamily="34" charset="0"/>
              </a:rPr>
              <a:t>23</a:t>
            </a:r>
            <a:r>
              <a:rPr lang="zh-CN" altLang="en-US" sz="3000" dirty="0">
                <a:latin typeface="Arial" panose="020B0604020202020204" pitchFamily="34" charset="0"/>
                <a:ea typeface="微软雅黑" panose="020B0503020204020204" pitchFamily="34" charset="-122"/>
                <a:cs typeface="Arial" panose="020B0604020202020204" pitchFamily="34" charset="0"/>
              </a:rPr>
              <a:t> 凡地上各类的活物，连人带牲畜、昆虫</a:t>
            </a:r>
            <a:r>
              <a:rPr lang="en-US" altLang="zh-CN" sz="3000" dirty="0">
                <a:latin typeface="Arial" panose="020B0604020202020204" pitchFamily="34" charset="0"/>
                <a:ea typeface="微软雅黑" panose="020B0503020204020204" pitchFamily="34" charset="-122"/>
                <a:cs typeface="Arial" panose="020B0604020202020204" pitchFamily="34" charset="0"/>
              </a:rPr>
              <a:t>【</a:t>
            </a:r>
            <a:r>
              <a:rPr lang="zh-CN" altLang="en-US" sz="3000" dirty="0">
                <a:latin typeface="Arial" panose="020B0604020202020204" pitchFamily="34" charset="0"/>
                <a:ea typeface="微软雅黑" panose="020B0503020204020204" pitchFamily="34" charset="-122"/>
                <a:cs typeface="Arial" panose="020B0604020202020204" pitchFamily="34" charset="0"/>
              </a:rPr>
              <a:t>爬行动物</a:t>
            </a:r>
            <a:r>
              <a:rPr lang="en-US" altLang="zh-CN" sz="3000" dirty="0">
                <a:latin typeface="Arial" panose="020B0604020202020204" pitchFamily="34" charset="0"/>
                <a:ea typeface="微软雅黑" panose="020B0503020204020204" pitchFamily="34" charset="-122"/>
                <a:cs typeface="Arial" panose="020B0604020202020204" pitchFamily="34" charset="0"/>
              </a:rPr>
              <a:t>】</a:t>
            </a:r>
            <a:r>
              <a:rPr lang="zh-CN" altLang="en-US" sz="3000" dirty="0">
                <a:latin typeface="Arial" panose="020B0604020202020204" pitchFamily="34" charset="0"/>
                <a:ea typeface="微软雅黑" panose="020B0503020204020204" pitchFamily="34" charset="-122"/>
                <a:cs typeface="Arial" panose="020B0604020202020204" pitchFamily="34" charset="0"/>
              </a:rPr>
              <a:t>，以及空中的</a:t>
            </a:r>
            <a:endParaRPr lang="en-US" altLang="zh-CN" sz="3000" dirty="0">
              <a:latin typeface="Arial" panose="020B0604020202020204" pitchFamily="34" charset="0"/>
              <a:ea typeface="微软雅黑" panose="020B0503020204020204" pitchFamily="34" charset="-122"/>
              <a:cs typeface="Arial" panose="020B0604020202020204" pitchFamily="34" charset="0"/>
            </a:endParaRPr>
          </a:p>
          <a:p>
            <a:pPr eaLnBrk="0" hangingPunct="0">
              <a:lnSpc>
                <a:spcPts val="4240"/>
              </a:lnSpc>
            </a:pPr>
            <a:r>
              <a:rPr lang="zh-CN" altLang="en-US" sz="3000" dirty="0">
                <a:latin typeface="Arial" panose="020B0604020202020204" pitchFamily="34" charset="0"/>
                <a:ea typeface="微软雅黑" panose="020B0503020204020204" pitchFamily="34" charset="-122"/>
                <a:cs typeface="Arial" panose="020B0604020202020204" pitchFamily="34" charset="0"/>
              </a:rPr>
              <a:t>飞鸟，都从地上除灭了，只留下挪亚和那些与</a:t>
            </a:r>
            <a:endParaRPr lang="en-US" altLang="zh-CN" sz="3000" dirty="0">
              <a:latin typeface="Arial" panose="020B0604020202020204" pitchFamily="34" charset="0"/>
              <a:ea typeface="微软雅黑" panose="020B0503020204020204" pitchFamily="34" charset="-122"/>
              <a:cs typeface="Arial" panose="020B0604020202020204" pitchFamily="34" charset="0"/>
            </a:endParaRPr>
          </a:p>
          <a:p>
            <a:pPr eaLnBrk="0" hangingPunct="0">
              <a:lnSpc>
                <a:spcPts val="4240"/>
              </a:lnSpc>
            </a:pPr>
            <a:r>
              <a:rPr lang="zh-CN" altLang="en-US" sz="3000" dirty="0">
                <a:latin typeface="Arial" panose="020B0604020202020204" pitchFamily="34" charset="0"/>
                <a:ea typeface="微软雅黑" panose="020B0503020204020204" pitchFamily="34" charset="-122"/>
                <a:cs typeface="Arial" panose="020B0604020202020204" pitchFamily="34" charset="0"/>
              </a:rPr>
              <a:t>他同在方舟里的。</a:t>
            </a:r>
            <a:r>
              <a:rPr lang="en-US" altLang="zh-CN" sz="3000" dirty="0">
                <a:latin typeface="Arial" panose="020B0604020202020204" pitchFamily="34" charset="0"/>
                <a:ea typeface="微软雅黑" panose="020B0503020204020204" pitchFamily="34" charset="-122"/>
                <a:cs typeface="Arial" panose="020B0604020202020204" pitchFamily="34" charset="0"/>
              </a:rPr>
              <a:t>24</a:t>
            </a:r>
            <a:r>
              <a:rPr lang="zh-CN" altLang="en-US" sz="3000" dirty="0">
                <a:latin typeface="Arial" panose="020B0604020202020204" pitchFamily="34" charset="0"/>
                <a:ea typeface="微软雅黑" panose="020B0503020204020204" pitchFamily="34" charset="-122"/>
                <a:cs typeface="Arial" panose="020B0604020202020204" pitchFamily="34" charset="0"/>
              </a:rPr>
              <a:t> 水势浩大，在地上共一百五十天。</a:t>
            </a:r>
            <a:endParaRPr lang="en-US" altLang="zh-CN" sz="3000" b="1" dirty="0">
              <a:latin typeface="Arial" panose="020B0604020202020204" pitchFamily="34" charset="0"/>
              <a:ea typeface="微软雅黑" panose="020B0503020204020204" pitchFamily="34" charset="-122"/>
              <a:cs typeface="Arial" panose="020B0604020202020204" pitchFamily="34" charset="0"/>
            </a:endParaRPr>
          </a:p>
        </p:txBody>
      </p:sp>
      <p:sp>
        <p:nvSpPr>
          <p:cNvPr id="4" name="直线连接符 20"/>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344768"/>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圣经对挪亚洪水的描述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p:cNvSpPr>
            <a:spLocks noChangeArrowheads="1"/>
          </p:cNvSpPr>
          <p:nvPr/>
        </p:nvSpPr>
        <p:spPr bwMode="auto">
          <a:xfrm>
            <a:off x="873131" y="1949789"/>
            <a:ext cx="7580014" cy="4409736"/>
          </a:xfrm>
          <a:prstGeom prst="rect">
            <a:avLst/>
          </a:prstGeom>
          <a:noFill/>
          <a:ln>
            <a:noFill/>
          </a:ln>
        </p:spPr>
        <p:txBody>
          <a:bodyPr anchor="t"/>
          <a:lstStyle/>
          <a:p>
            <a:pPr eaLnBrk="0" hangingPunct="0">
              <a:lnSpc>
                <a:spcPts val="4640"/>
              </a:lnSpc>
            </a:pPr>
            <a:r>
              <a:rPr lang="en-US" altLang="zh-CN" sz="3000" b="1" dirty="0">
                <a:latin typeface="Arial" panose="020B0604020202020204" pitchFamily="34" charset="0"/>
                <a:ea typeface="微软雅黑" panose="020B0503020204020204" pitchFamily="34" charset="-122"/>
                <a:cs typeface="Arial" panose="020B0604020202020204" pitchFamily="34" charset="0"/>
              </a:rPr>
              <a:t>(</a:t>
            </a:r>
            <a:r>
              <a:rPr lang="zh-CN" altLang="en-US" sz="3000" b="1" dirty="0">
                <a:latin typeface="Arial" panose="020B0604020202020204" pitchFamily="34" charset="0"/>
                <a:ea typeface="微软雅黑" panose="020B0503020204020204" pitchFamily="34" charset="-122"/>
                <a:cs typeface="Arial" panose="020B0604020202020204" pitchFamily="34" charset="0"/>
              </a:rPr>
              <a:t>续上</a:t>
            </a:r>
            <a:r>
              <a:rPr lang="en-US" altLang="zh-CN" sz="3000" b="1" dirty="0">
                <a:latin typeface="Arial" panose="020B0604020202020204" pitchFamily="34" charset="0"/>
                <a:ea typeface="微软雅黑" panose="020B0503020204020204" pitchFamily="34" charset="-122"/>
                <a:cs typeface="Arial" panose="020B0604020202020204" pitchFamily="34" charset="0"/>
              </a:rPr>
              <a:t>) </a:t>
            </a:r>
            <a:r>
              <a:rPr lang="en-US" altLang="zh-CN" sz="3000" dirty="0">
                <a:latin typeface="Arial" panose="020B0604020202020204" pitchFamily="34" charset="0"/>
                <a:ea typeface="微软雅黑" panose="020B0503020204020204" pitchFamily="34" charset="-122"/>
                <a:cs typeface="Arial" panose="020B0604020202020204" pitchFamily="34" charset="0"/>
              </a:rPr>
              <a:t>8:1</a:t>
            </a:r>
            <a:r>
              <a:rPr lang="zh-CN" altLang="en-US" sz="3000" dirty="0">
                <a:latin typeface="Arial" panose="020B0604020202020204" pitchFamily="34" charset="0"/>
                <a:ea typeface="微软雅黑" panose="020B0503020204020204" pitchFamily="34" charset="-122"/>
                <a:cs typeface="Arial" panose="020B0604020202020204" pitchFamily="34" charset="0"/>
              </a:rPr>
              <a:t> 神记念挪亚和挪亚方舟里的一切走兽牲畜。神叫风吹地，水势渐落。</a:t>
            </a:r>
            <a:r>
              <a:rPr lang="en-US" altLang="zh-CN" sz="3000" dirty="0">
                <a:latin typeface="Arial" panose="020B0604020202020204" pitchFamily="34" charset="0"/>
                <a:ea typeface="微软雅黑" panose="020B0503020204020204" pitchFamily="34" charset="-122"/>
                <a:cs typeface="Arial" panose="020B0604020202020204" pitchFamily="34" charset="0"/>
              </a:rPr>
              <a:t>2</a:t>
            </a:r>
            <a:r>
              <a:rPr lang="zh-CN" altLang="en-US" sz="3000" dirty="0">
                <a:latin typeface="Arial" panose="020B0604020202020204" pitchFamily="34" charset="0"/>
                <a:ea typeface="微软雅黑" panose="020B0503020204020204" pitchFamily="34" charset="-122"/>
                <a:cs typeface="Arial" panose="020B0604020202020204" pitchFamily="34" charset="0"/>
              </a:rPr>
              <a:t> 渊源和天上的窗户都闭塞了，天上的大雨也止住了。</a:t>
            </a:r>
            <a:r>
              <a:rPr lang="en-US" altLang="zh-CN" sz="3000" dirty="0">
                <a:latin typeface="Arial" panose="020B0604020202020204" pitchFamily="34" charset="0"/>
                <a:ea typeface="微软雅黑" panose="020B0503020204020204" pitchFamily="34" charset="-122"/>
                <a:cs typeface="Arial" panose="020B0604020202020204" pitchFamily="34" charset="0"/>
              </a:rPr>
              <a:t>3</a:t>
            </a:r>
            <a:r>
              <a:rPr lang="zh-CN" altLang="en-US" sz="3000" dirty="0">
                <a:latin typeface="Arial" panose="020B0604020202020204" pitchFamily="34" charset="0"/>
                <a:ea typeface="微软雅黑" panose="020B0503020204020204" pitchFamily="34" charset="-122"/>
                <a:cs typeface="Arial" panose="020B0604020202020204" pitchFamily="34" charset="0"/>
              </a:rPr>
              <a:t> 水从地上渐退。过了一百五十天，水就渐消。</a:t>
            </a:r>
            <a:r>
              <a:rPr lang="en-US" altLang="zh-CN" sz="3000" dirty="0">
                <a:latin typeface="Arial" panose="020B0604020202020204" pitchFamily="34" charset="0"/>
                <a:ea typeface="微软雅黑" panose="020B0503020204020204" pitchFamily="34" charset="-122"/>
                <a:cs typeface="Arial" panose="020B0604020202020204" pitchFamily="34" charset="0"/>
              </a:rPr>
              <a:t>4</a:t>
            </a:r>
            <a:r>
              <a:rPr lang="zh-CN" altLang="en-US" sz="3000" dirty="0">
                <a:latin typeface="Arial" panose="020B0604020202020204" pitchFamily="34" charset="0"/>
                <a:ea typeface="微软雅黑" panose="020B0503020204020204" pitchFamily="34" charset="-122"/>
                <a:cs typeface="Arial" panose="020B0604020202020204" pitchFamily="34" charset="0"/>
              </a:rPr>
              <a:t> 七月十七日，方舟停在亚拉腊山上。</a:t>
            </a:r>
            <a:r>
              <a:rPr lang="en-US" altLang="zh-CN" sz="3000" dirty="0">
                <a:latin typeface="Arial" panose="020B0604020202020204" pitchFamily="34" charset="0"/>
                <a:ea typeface="微软雅黑" panose="020B0503020204020204" pitchFamily="34" charset="-122"/>
                <a:cs typeface="Arial" panose="020B0604020202020204" pitchFamily="34" charset="0"/>
              </a:rPr>
              <a:t>5</a:t>
            </a:r>
            <a:r>
              <a:rPr lang="zh-CN" altLang="en-US" sz="3000" dirty="0">
                <a:latin typeface="Arial" panose="020B0604020202020204" pitchFamily="34" charset="0"/>
                <a:ea typeface="微软雅黑" panose="020B0503020204020204" pitchFamily="34" charset="-122"/>
                <a:cs typeface="Arial" panose="020B0604020202020204" pitchFamily="34" charset="0"/>
              </a:rPr>
              <a:t> 水又渐消，到十月初一日，山顶都现出来了。</a:t>
            </a:r>
            <a:endParaRPr lang="en-US" altLang="zh-CN" sz="3000" b="1" dirty="0">
              <a:latin typeface="Arial" panose="020B0604020202020204" pitchFamily="34" charset="0"/>
              <a:ea typeface="微软雅黑" panose="020B0503020204020204" pitchFamily="34" charset="-122"/>
              <a:cs typeface="Arial" panose="020B0604020202020204" pitchFamily="34" charset="0"/>
            </a:endParaRPr>
          </a:p>
        </p:txBody>
      </p:sp>
      <p:sp>
        <p:nvSpPr>
          <p:cNvPr id="4" name="直线连接符 20"/>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344768"/>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圣经对挪亚洪水的描述</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344768"/>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圣经对挪亚洪水的描述</a:t>
            </a:r>
          </a:p>
        </p:txBody>
      </p:sp>
      <p:sp>
        <p:nvSpPr>
          <p:cNvPr id="12" name="文本框 13"/>
          <p:cNvSpPr txBox="1"/>
          <p:nvPr/>
        </p:nvSpPr>
        <p:spPr>
          <a:xfrm>
            <a:off x="969802" y="2402922"/>
            <a:ext cx="7483343" cy="3181192"/>
          </a:xfrm>
          <a:prstGeom prst="rect">
            <a:avLst/>
          </a:prstGeom>
          <a:noFill/>
        </p:spPr>
        <p:txBody>
          <a:bodyPr wrap="square" rtlCol="0">
            <a:spAutoFit/>
          </a:bodyPr>
          <a:lstStyle/>
          <a:p>
            <a:pPr algn="ctr">
              <a:lnSpc>
                <a:spcPts val="4260"/>
              </a:lnSpc>
              <a:spcBef>
                <a:spcPts val="1200"/>
              </a:spcBef>
            </a:pPr>
            <a:r>
              <a:rPr kumimoji="1" lang="zh-CN" altLang="en-US" sz="3200" dirty="0">
                <a:latin typeface="微软雅黑" panose="020B0503020204020204" pitchFamily="34" charset="-122"/>
                <a:ea typeface="微软雅黑" panose="020B0503020204020204" pitchFamily="34" charset="-122"/>
              </a:rPr>
              <a:t>这段经文指出了三个阶段：</a:t>
            </a:r>
            <a:endParaRPr kumimoji="1" lang="en-US" altLang="zh-CN" sz="3200" dirty="0">
              <a:latin typeface="微软雅黑" panose="020B0503020204020204" pitchFamily="34" charset="-122"/>
              <a:ea typeface="微软雅黑" panose="020B0503020204020204" pitchFamily="34" charset="-122"/>
            </a:endParaRPr>
          </a:p>
          <a:p>
            <a:pPr>
              <a:spcBef>
                <a:spcPts val="1200"/>
              </a:spcBef>
            </a:pPr>
            <a:endParaRPr kumimoji="1" lang="zh-CN" altLang="en-US" sz="2000" dirty="0">
              <a:latin typeface="微软雅黑" panose="020B0503020204020204" pitchFamily="34" charset="-122"/>
              <a:ea typeface="微软雅黑" panose="020B0503020204020204" pitchFamily="34" charset="-122"/>
            </a:endParaRPr>
          </a:p>
          <a:p>
            <a:pPr>
              <a:lnSpc>
                <a:spcPts val="4260"/>
              </a:lnSpc>
              <a:spcBef>
                <a:spcPts val="1200"/>
              </a:spcBef>
            </a:pPr>
            <a:r>
              <a:rPr kumimoji="1" lang="en-US" altLang="zh-CN" sz="3200" dirty="0">
                <a:latin typeface="微软雅黑" panose="020B0503020204020204" pitchFamily="34" charset="-122"/>
                <a:ea typeface="微软雅黑" panose="020B0503020204020204" pitchFamily="34" charset="-122"/>
              </a:rPr>
              <a:t>1—40</a:t>
            </a:r>
            <a:r>
              <a:rPr kumimoji="1" lang="zh-CN" altLang="en-US" sz="3200" dirty="0">
                <a:latin typeface="微软雅黑" panose="020B0503020204020204" pitchFamily="34" charset="-122"/>
                <a:ea typeface="微软雅黑" panose="020B0503020204020204" pitchFamily="34" charset="-122"/>
              </a:rPr>
              <a:t>天：下大雨，洪水逐渐上涨</a:t>
            </a:r>
          </a:p>
          <a:p>
            <a:pPr>
              <a:lnSpc>
                <a:spcPts val="4260"/>
              </a:lnSpc>
              <a:spcBef>
                <a:spcPts val="1200"/>
              </a:spcBef>
            </a:pPr>
            <a:r>
              <a:rPr kumimoji="1" lang="en-US" altLang="zh-CN" sz="3200" dirty="0">
                <a:latin typeface="微软雅黑" panose="020B0503020204020204" pitchFamily="34" charset="-122"/>
                <a:ea typeface="微软雅黑" panose="020B0503020204020204" pitchFamily="34" charset="-122"/>
              </a:rPr>
              <a:t>41—150</a:t>
            </a:r>
            <a:r>
              <a:rPr kumimoji="1" lang="zh-CN" altLang="en-US" sz="3200" dirty="0">
                <a:latin typeface="微软雅黑" panose="020B0503020204020204" pitchFamily="34" charset="-122"/>
                <a:ea typeface="微软雅黑" panose="020B0503020204020204" pitchFamily="34" charset="-122"/>
              </a:rPr>
              <a:t>天：洪水泛滥，漫过整个地球</a:t>
            </a:r>
          </a:p>
          <a:p>
            <a:pPr>
              <a:lnSpc>
                <a:spcPts val="4260"/>
              </a:lnSpc>
              <a:spcBef>
                <a:spcPts val="1200"/>
              </a:spcBef>
            </a:pPr>
            <a:r>
              <a:rPr kumimoji="1" lang="en-US" altLang="zh-CN" sz="3200" dirty="0">
                <a:latin typeface="微软雅黑" panose="020B0503020204020204" pitchFamily="34" charset="-122"/>
                <a:ea typeface="微软雅黑" panose="020B0503020204020204" pitchFamily="34" charset="-122"/>
              </a:rPr>
              <a:t>151—</a:t>
            </a:r>
            <a:r>
              <a:rPr kumimoji="1" lang="zh-CN" altLang="en-US" sz="3200" dirty="0">
                <a:latin typeface="微软雅黑" panose="020B0503020204020204" pitchFamily="34" charset="-122"/>
                <a:ea typeface="微软雅黑" panose="020B0503020204020204" pitchFamily="34" charset="-122"/>
              </a:rPr>
              <a:t>约</a:t>
            </a:r>
            <a:r>
              <a:rPr kumimoji="1" lang="en-US" altLang="zh-CN" sz="3200" dirty="0">
                <a:latin typeface="微软雅黑" panose="020B0503020204020204" pitchFamily="34" charset="-122"/>
                <a:ea typeface="微软雅黑" panose="020B0503020204020204" pitchFamily="34" charset="-122"/>
              </a:rPr>
              <a:t>371</a:t>
            </a:r>
            <a:r>
              <a:rPr kumimoji="1" lang="zh-CN" altLang="en-US" sz="3200" dirty="0">
                <a:latin typeface="微软雅黑" panose="020B0503020204020204" pitchFamily="34" charset="-122"/>
                <a:ea typeface="微软雅黑" panose="020B0503020204020204" pitchFamily="34" charset="-122"/>
              </a:rPr>
              <a:t>天：洪水渐渐消退</a:t>
            </a:r>
            <a:endParaRPr kumimoji="1" lang="zh-CN" altLang="en-US" sz="3200" b="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水从哪里来？</a:t>
            </a:r>
          </a:p>
        </p:txBody>
      </p:sp>
      <p:pic>
        <p:nvPicPr>
          <p:cNvPr id="5" name="图片 4"/>
          <p:cNvPicPr>
            <a:picLocks noChangeAspect="1"/>
          </p:cNvPicPr>
          <p:nvPr/>
        </p:nvPicPr>
        <p:blipFill>
          <a:blip r:embed="rId3"/>
          <a:stretch>
            <a:fillRect/>
          </a:stretch>
        </p:blipFill>
        <p:spPr>
          <a:xfrm>
            <a:off x="0" y="1615831"/>
            <a:ext cx="9144000" cy="50800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p:cNvSpPr>
            <a:spLocks noChangeArrowheads="1"/>
          </p:cNvSpPr>
          <p:nvPr/>
        </p:nvSpPr>
        <p:spPr bwMode="auto">
          <a:xfrm>
            <a:off x="708050" y="2450386"/>
            <a:ext cx="5375260" cy="4409736"/>
          </a:xfrm>
          <a:prstGeom prst="rect">
            <a:avLst/>
          </a:prstGeom>
          <a:noFill/>
          <a:ln>
            <a:noFill/>
          </a:ln>
        </p:spPr>
        <p:txBody>
          <a:bodyPr anchor="t"/>
          <a:lstStyle/>
          <a:p>
            <a:pPr eaLnBrk="0" hangingPunct="0">
              <a:lnSpc>
                <a:spcPts val="4640"/>
              </a:lnSpc>
              <a:spcBef>
                <a:spcPts val="1200"/>
              </a:spcBef>
            </a:pPr>
            <a:r>
              <a:rPr lang="en-US" altLang="zh-CN" sz="3200" dirty="0">
                <a:latin typeface="微软雅黑" panose="020B0503020204020204" pitchFamily="34" charset="-122"/>
                <a:ea typeface="微软雅黑" panose="020B0503020204020204" pitchFamily="34" charset="-122"/>
                <a:cs typeface="Arial" panose="020B0604020202020204" pitchFamily="34" charset="0"/>
              </a:rPr>
              <a:t>71%</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的地表被水覆盖，平均水深约</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3795</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米。</a:t>
            </a:r>
          </a:p>
          <a:p>
            <a:pPr eaLnBrk="0" hangingPunct="0">
              <a:lnSpc>
                <a:spcPts val="4640"/>
              </a:lnSpc>
              <a:spcBef>
                <a:spcPts val="1200"/>
              </a:spcBef>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大部分集中在深深的海洋盆地。如果地球表面是平的，地球上的陆地肯定都会被水覆盖。</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直线连接符 20"/>
          <p:cNvSpPr/>
          <p:nvPr/>
        </p:nvSpPr>
        <p:spPr>
          <a:xfrm flipH="1">
            <a:off x="454531" y="2119257"/>
            <a:ext cx="0" cy="426391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2119257"/>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2119256"/>
            <a:ext cx="0" cy="4125623"/>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860156"/>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今天地球上的水</a:t>
            </a:r>
            <a:br>
              <a:rPr lang="zh-CN" altLang="en-US" dirty="0"/>
            </a:br>
            <a:r>
              <a:rPr lang="zh-CN" altLang="en-US" dirty="0"/>
              <a:t>可以满足全球洪水的水量</a:t>
            </a:r>
          </a:p>
        </p:txBody>
      </p:sp>
      <p:pic>
        <p:nvPicPr>
          <p:cNvPr id="12" name="图片 11"/>
          <p:cNvPicPr>
            <a:picLocks noChangeAspect="1"/>
          </p:cNvPicPr>
          <p:nvPr/>
        </p:nvPicPr>
        <p:blipFill>
          <a:blip r:embed="rId4"/>
          <a:stretch>
            <a:fillRect/>
          </a:stretch>
        </p:blipFill>
        <p:spPr>
          <a:xfrm>
            <a:off x="6059704" y="3021023"/>
            <a:ext cx="2537493" cy="245265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p:cNvSpPr>
            <a:spLocks noChangeArrowheads="1"/>
          </p:cNvSpPr>
          <p:nvPr/>
        </p:nvSpPr>
        <p:spPr bwMode="auto">
          <a:xfrm>
            <a:off x="708049" y="4432753"/>
            <a:ext cx="7789853" cy="1950418"/>
          </a:xfrm>
          <a:prstGeom prst="rect">
            <a:avLst/>
          </a:prstGeom>
          <a:noFill/>
          <a:ln>
            <a:noFill/>
          </a:ln>
        </p:spPr>
        <p:txBody>
          <a:bodyPr anchor="t"/>
          <a:lstStyle/>
          <a:p>
            <a:pPr eaLnBrk="0" hangingPunct="0">
              <a:lnSpc>
                <a:spcPts val="4640"/>
              </a:lnSpc>
              <a:spcBef>
                <a:spcPts val="1200"/>
              </a:spcBef>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创世记</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7:11 </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当挪亚六百岁，二月十七日那一天，大渊的泉源都裂开了，天上的窗户也敞开了，</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12</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 四十昼夜降大雨在地上。</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直线连接符 20"/>
          <p:cNvSpPr/>
          <p:nvPr/>
        </p:nvSpPr>
        <p:spPr>
          <a:xfrm flipH="1">
            <a:off x="454531" y="2119257"/>
            <a:ext cx="0" cy="426391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2119257"/>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2119256"/>
            <a:ext cx="0" cy="4125623"/>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860156"/>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水从哪里来？</a:t>
            </a:r>
          </a:p>
        </p:txBody>
      </p:sp>
      <p:pic>
        <p:nvPicPr>
          <p:cNvPr id="16" name="图片 15"/>
          <p:cNvPicPr>
            <a:picLocks noChangeAspect="1"/>
          </p:cNvPicPr>
          <p:nvPr/>
        </p:nvPicPr>
        <p:blipFill>
          <a:blip r:embed="rId4"/>
          <a:stretch>
            <a:fillRect/>
          </a:stretch>
        </p:blipFill>
        <p:spPr>
          <a:xfrm>
            <a:off x="1805426" y="1596632"/>
            <a:ext cx="5533148" cy="276657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水从哪里来？</a:t>
            </a:r>
          </a:p>
        </p:txBody>
      </p:sp>
      <p:pic>
        <p:nvPicPr>
          <p:cNvPr id="2" name="1733898912_1.mp4">
            <a:hlinkClick r:id="" action="ppaction://media"/>
            <a:extLst>
              <a:ext uri="{FF2B5EF4-FFF2-40B4-BE49-F238E27FC236}">
                <a16:creationId xmlns:a16="http://schemas.microsoft.com/office/drawing/2014/main" id="{CAFFAE82-48BD-B789-419D-8AB9E7298C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703711"/>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3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p:cNvSpPr/>
          <p:nvPr/>
        </p:nvSpPr>
        <p:spPr>
          <a:xfrm flipH="1">
            <a:off x="454531" y="2119257"/>
            <a:ext cx="0" cy="426391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2119257"/>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2119256"/>
            <a:ext cx="0" cy="4125623"/>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860156"/>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水是怎么来的？</a:t>
            </a:r>
          </a:p>
        </p:txBody>
      </p:sp>
      <p:sp>
        <p:nvSpPr>
          <p:cNvPr id="12" name="矩形 4"/>
          <p:cNvSpPr>
            <a:spLocks noChangeArrowheads="1"/>
          </p:cNvSpPr>
          <p:nvPr/>
        </p:nvSpPr>
        <p:spPr bwMode="auto">
          <a:xfrm>
            <a:off x="683556" y="2684818"/>
            <a:ext cx="3728649" cy="3744772"/>
          </a:xfrm>
          <a:prstGeom prst="rect">
            <a:avLst/>
          </a:prstGeom>
          <a:noFill/>
          <a:ln>
            <a:noFill/>
          </a:ln>
        </p:spPr>
        <p:txBody>
          <a:bodyPr anchor="t"/>
          <a:lstStyle/>
          <a:p>
            <a:pPr eaLnBrk="0" hangingPunct="0">
              <a:lnSpc>
                <a:spcPts val="42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“天上的窗户”</a:t>
            </a:r>
            <a:endParaRPr lang="en-US" altLang="zh-CN" sz="3200" b="1" dirty="0">
              <a:latin typeface="Arial" panose="020B0604020202020204" pitchFamily="34" charset="0"/>
              <a:ea typeface="微软雅黑" panose="020B0503020204020204" pitchFamily="34" charset="-122"/>
              <a:cs typeface="Arial" panose="020B0604020202020204" pitchFamily="34" charset="0"/>
            </a:endParaRPr>
          </a:p>
          <a:p>
            <a:pPr eaLnBrk="0" hangingPunct="0">
              <a:lnSpc>
                <a:spcPts val="4240"/>
              </a:lnSpc>
            </a:pPr>
            <a:r>
              <a:rPr lang="zh-CN" altLang="en-US" sz="3200" dirty="0">
                <a:latin typeface="Arial" panose="020B0604020202020204" pitchFamily="34" charset="0"/>
                <a:ea typeface="微软雅黑" panose="020B0503020204020204" pitchFamily="34" charset="-122"/>
                <a:cs typeface="Arial" panose="020B0604020202020204" pitchFamily="34" charset="0"/>
              </a:rPr>
              <a:t>可能是一个下大雨的比喻，</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eaLnBrk="0" hangingPunct="0">
              <a:lnSpc>
                <a:spcPts val="4240"/>
              </a:lnSpc>
            </a:pP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eaLnBrk="0" hangingPunct="0">
              <a:lnSpc>
                <a:spcPts val="4240"/>
              </a:lnSpc>
            </a:pPr>
            <a:r>
              <a:rPr lang="zh-CN" altLang="en-US" sz="3200" dirty="0">
                <a:latin typeface="Arial" panose="020B0604020202020204" pitchFamily="34" charset="0"/>
                <a:ea typeface="微软雅黑" panose="020B0503020204020204" pitchFamily="34" charset="-122"/>
                <a:cs typeface="Arial" panose="020B0604020202020204" pitchFamily="34" charset="0"/>
              </a:rPr>
              <a:t>但</a:t>
            </a:r>
            <a:r>
              <a:rPr lang="zh-CN" altLang="en-US" sz="3200" b="1" dirty="0">
                <a:latin typeface="Arial" panose="020B0604020202020204" pitchFamily="34" charset="0"/>
                <a:ea typeface="微软雅黑" panose="020B0503020204020204" pitchFamily="34" charset="-122"/>
                <a:cs typeface="Arial" panose="020B0604020202020204" pitchFamily="34" charset="0"/>
              </a:rPr>
              <a:t>“大渊的泉源”</a:t>
            </a:r>
            <a:endParaRPr lang="en-US" altLang="zh-CN" sz="3200" b="1" dirty="0">
              <a:latin typeface="Arial" panose="020B0604020202020204" pitchFamily="34" charset="0"/>
              <a:ea typeface="微软雅黑" panose="020B0503020204020204" pitchFamily="34" charset="-122"/>
              <a:cs typeface="Arial" panose="020B0604020202020204" pitchFamily="34" charset="0"/>
            </a:endParaRPr>
          </a:p>
          <a:p>
            <a:pPr eaLnBrk="0" hangingPunct="0">
              <a:lnSpc>
                <a:spcPts val="4240"/>
              </a:lnSpc>
            </a:pPr>
            <a:r>
              <a:rPr lang="zh-CN" altLang="en-US" sz="3200" dirty="0">
                <a:latin typeface="Arial" panose="020B0604020202020204" pitchFamily="34" charset="0"/>
                <a:ea typeface="微软雅黑" panose="020B0503020204020204" pitchFamily="34" charset="-122"/>
                <a:cs typeface="Arial" panose="020B0604020202020204" pitchFamily="34" charset="0"/>
              </a:rPr>
              <a:t>是什么呢？</a:t>
            </a:r>
          </a:p>
        </p:txBody>
      </p:sp>
      <p:pic>
        <p:nvPicPr>
          <p:cNvPr id="13" name="图片 12"/>
          <p:cNvPicPr>
            <a:picLocks noChangeAspect="1"/>
          </p:cNvPicPr>
          <p:nvPr/>
        </p:nvPicPr>
        <p:blipFill>
          <a:blip r:embed="rId4"/>
          <a:stretch>
            <a:fillRect/>
          </a:stretch>
        </p:blipFill>
        <p:spPr>
          <a:xfrm>
            <a:off x="4785924" y="1777652"/>
            <a:ext cx="4041952" cy="251645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圖片 7"/>
          <p:cNvPicPr>
            <a:picLocks noChangeAspect="1"/>
          </p:cNvPicPr>
          <p:nvPr/>
        </p:nvPicPr>
        <p:blipFill>
          <a:blip r:embed="rId5"/>
          <a:stretch>
            <a:fillRect/>
          </a:stretch>
        </p:blipFill>
        <p:spPr>
          <a:xfrm>
            <a:off x="4785924" y="4390460"/>
            <a:ext cx="4041952" cy="227359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p:cNvSpPr/>
          <p:nvPr/>
        </p:nvSpPr>
        <p:spPr>
          <a:xfrm flipH="1">
            <a:off x="454531" y="2119257"/>
            <a:ext cx="0" cy="426391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2119257"/>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2119256"/>
            <a:ext cx="0" cy="4125623"/>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860156"/>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大渊的泉源</a:t>
            </a:r>
          </a:p>
        </p:txBody>
      </p:sp>
      <p:pic>
        <p:nvPicPr>
          <p:cNvPr id="15" name="图片 3"/>
          <p:cNvPicPr>
            <a:picLocks noChangeAspect="1"/>
          </p:cNvPicPr>
          <p:nvPr/>
        </p:nvPicPr>
        <p:blipFill rotWithShape="1">
          <a:blip r:embed="rId4" cstate="print">
            <a:extLst>
              <a:ext uri="{28A0092B-C50C-407E-A947-70E740481C1C}">
                <a14:useLocalDpi xmlns:a14="http://schemas.microsoft.com/office/drawing/2010/main" val="0"/>
              </a:ext>
            </a:extLst>
          </a:blip>
          <a:srcRect l="12376" r="19509"/>
          <a:stretch>
            <a:fillRect/>
          </a:stretch>
        </p:blipFill>
        <p:spPr>
          <a:xfrm>
            <a:off x="5249782" y="1781818"/>
            <a:ext cx="3894218" cy="4287840"/>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矩形 4"/>
          <p:cNvSpPr>
            <a:spLocks noChangeArrowheads="1"/>
          </p:cNvSpPr>
          <p:nvPr/>
        </p:nvSpPr>
        <p:spPr bwMode="auto">
          <a:xfrm>
            <a:off x="648676" y="2766023"/>
            <a:ext cx="4406961" cy="3945440"/>
          </a:xfrm>
          <a:prstGeom prst="rect">
            <a:avLst/>
          </a:prstGeom>
          <a:noFill/>
          <a:ln>
            <a:noFill/>
          </a:ln>
        </p:spPr>
        <p:txBody>
          <a:bodyPr anchor="t"/>
          <a:lstStyle/>
          <a:p>
            <a:pPr eaLnBrk="0" hangingPunct="0">
              <a:lnSpc>
                <a:spcPts val="4240"/>
              </a:lnSpc>
            </a:pPr>
            <a:r>
              <a:rPr lang="zh-CN" altLang="en-US" sz="3200" dirty="0">
                <a:latin typeface="Arial" panose="020B0604020202020204" pitchFamily="34" charset="0"/>
                <a:ea typeface="微软雅黑" panose="020B0503020204020204" pitchFamily="34" charset="-122"/>
                <a:cs typeface="Arial" panose="020B0604020202020204" pitchFamily="34" charset="0"/>
              </a:rPr>
              <a:t>据主流科学家估计，地壳</a:t>
            </a:r>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内部</a:t>
            </a:r>
            <a:r>
              <a:rPr lang="zh-CN" altLang="en-US" sz="3200" dirty="0">
                <a:latin typeface="Arial" panose="020B0604020202020204" pitchFamily="34" charset="0"/>
                <a:ea typeface="微软雅黑" panose="020B0503020204020204" pitchFamily="34" charset="-122"/>
                <a:cs typeface="Arial" panose="020B0604020202020204" pitchFamily="34" charset="0"/>
              </a:rPr>
              <a:t>储存的水量是地表的</a:t>
            </a:r>
            <a:r>
              <a:rPr lang="en-US" altLang="zh-CN" sz="3200" dirty="0">
                <a:latin typeface="Arial" panose="020B0604020202020204" pitchFamily="34" charset="0"/>
                <a:ea typeface="微软雅黑" panose="020B0503020204020204" pitchFamily="34" charset="-122"/>
                <a:cs typeface="Arial" panose="020B0604020202020204" pitchFamily="34" charset="0"/>
              </a:rPr>
              <a:t>10</a:t>
            </a:r>
            <a:r>
              <a:rPr lang="zh-CN" altLang="en-US" sz="3200" dirty="0">
                <a:latin typeface="Arial" panose="020B0604020202020204" pitchFamily="34" charset="0"/>
                <a:ea typeface="微软雅黑" panose="020B0503020204020204" pitchFamily="34" charset="-122"/>
                <a:cs typeface="Arial" panose="020B0604020202020204" pitchFamily="34" charset="0"/>
              </a:rPr>
              <a:t>倍以上。</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eaLnBrk="0" hangingPunct="0">
              <a:lnSpc>
                <a:spcPts val="4240"/>
              </a:lnSpc>
            </a:pP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eaLnBrk="0" hangingPunct="0">
              <a:lnSpc>
                <a:spcPts val="4240"/>
              </a:lnSpc>
            </a:pPr>
            <a:r>
              <a:rPr lang="zh-CN" altLang="en-US" sz="3200" dirty="0">
                <a:latin typeface="Arial" panose="020B0604020202020204" pitchFamily="34" charset="0"/>
                <a:ea typeface="微软雅黑" panose="020B0503020204020204" pitchFamily="34" charset="-122"/>
                <a:cs typeface="Arial" panose="020B0604020202020204" pitchFamily="34" charset="0"/>
              </a:rPr>
              <a:t>例：黄石公园地下热泉</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p:cNvSpPr/>
          <p:nvPr/>
        </p:nvSpPr>
        <p:spPr>
          <a:xfrm flipH="1">
            <a:off x="454531" y="2119257"/>
            <a:ext cx="0" cy="426391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2119257"/>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2119256"/>
            <a:ext cx="0" cy="4125623"/>
          </a:xfrm>
          <a:prstGeom prst="line">
            <a:avLst/>
          </a:prstGeom>
          <a:ln w="12700">
            <a:solidFill>
              <a:srgbClr val="77933C"/>
            </a:solidFill>
            <a:prstDash val="sysDash"/>
          </a:ln>
        </p:spPr>
        <p:txBody>
          <a:bodyPr lIns="45719" rIns="45719"/>
          <a:lstStyle/>
          <a:p>
            <a:endParaRPr/>
          </a:p>
        </p:txBody>
      </p:sp>
      <p:pic>
        <p:nvPicPr>
          <p:cNvPr id="11"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3" name="图片 25" descr="图片 25"/>
          <p:cNvPicPr>
            <a:picLocks noChangeAspect="1"/>
          </p:cNvPicPr>
          <p:nvPr/>
        </p:nvPicPr>
        <p:blipFill>
          <a:blip r:embed="rId3"/>
          <a:stretch>
            <a:fillRect/>
          </a:stretch>
        </p:blipFill>
        <p:spPr>
          <a:xfrm rot="10800000">
            <a:off x="222738" y="1860156"/>
            <a:ext cx="921637" cy="565092"/>
          </a:xfrm>
          <a:prstGeom prst="rect">
            <a:avLst/>
          </a:prstGeom>
          <a:ln w="12700">
            <a:miter lim="400000"/>
            <a:headEnd/>
            <a:tailEnd/>
          </a:ln>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2678" y="2260599"/>
            <a:ext cx="5161322" cy="3870992"/>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矩形 4"/>
          <p:cNvSpPr>
            <a:spLocks noChangeArrowheads="1"/>
          </p:cNvSpPr>
          <p:nvPr/>
        </p:nvSpPr>
        <p:spPr bwMode="auto">
          <a:xfrm>
            <a:off x="560417" y="2853817"/>
            <a:ext cx="3457311" cy="3430527"/>
          </a:xfrm>
          <a:prstGeom prst="rect">
            <a:avLst/>
          </a:prstGeom>
          <a:noFill/>
          <a:ln>
            <a:noFill/>
          </a:ln>
        </p:spPr>
        <p:txBody>
          <a:bodyPr anchor="t"/>
          <a:lstStyle/>
          <a:p>
            <a:pP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挪亚洪水的期间，</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“大渊的泉源”在裂开时，水的喷发规模会比这大得多，强度也会猛烈得多。</a:t>
            </a:r>
          </a:p>
        </p:txBody>
      </p:sp>
      <p:sp>
        <p:nvSpPr>
          <p:cNvPr id="14" name="文本框 13"/>
          <p:cNvSpPr txBox="1"/>
          <p:nvPr/>
        </p:nvSpPr>
        <p:spPr>
          <a:xfrm>
            <a:off x="8278667" y="2481499"/>
            <a:ext cx="471811" cy="3539430"/>
          </a:xfrm>
          <a:prstGeom prst="rect">
            <a:avLst/>
          </a:prstGeom>
          <a:noFill/>
        </p:spPr>
        <p:txBody>
          <a:bodyPr wrap="square" rtlCol="0">
            <a:spAutoFit/>
          </a:bodyPr>
          <a:lstStyle/>
          <a:p>
            <a:pPr algn="ctr"/>
            <a:r>
              <a:rPr lang="zh-CN" altLang="en-US" sz="32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海底喷发的泉源</a:t>
            </a:r>
            <a:endParaRPr kumimoji="1" lang="zh-CN" altLang="en-US" sz="3200" b="1" dirty="0">
              <a:solidFill>
                <a:schemeClr val="bg1"/>
              </a:solidFill>
              <a:effectLst>
                <a:outerShdw blurRad="38100" dist="38100" dir="2700000" algn="tl">
                  <a:srgbClr val="000000">
                    <a:alpha val="43137"/>
                  </a:srgbClr>
                </a:outerShdw>
              </a:effectLst>
            </a:endParaRPr>
          </a:p>
        </p:txBody>
      </p:sp>
      <p:sp>
        <p:nvSpPr>
          <p:cNvPr id="2" name="标题 1"/>
          <p:cNvSpPr>
            <a:spLocks noGrp="1"/>
          </p:cNvSpPr>
          <p:nvPr>
            <p:ph type="title"/>
          </p:nvPr>
        </p:nvSpPr>
        <p:spPr/>
        <p:txBody>
          <a:bodyPr/>
          <a:lstStyle/>
          <a:p>
            <a:r>
              <a:rPr lang="zh-CN" altLang="en-US" dirty="0"/>
              <a:t>大渊的泉源</a:t>
            </a:r>
            <a:br>
              <a:rPr lang="zh-CN" altLang="en-US" dirty="0"/>
            </a:br>
            <a:r>
              <a:rPr lang="zh-CN" altLang="en-US" dirty="0"/>
              <a:t>很可能是指地壳深处的地下水！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 y="1364768"/>
            <a:ext cx="9143999" cy="5143499"/>
          </a:xfrm>
          <a:prstGeom prst="rect">
            <a:avLst/>
          </a:prstGeom>
        </p:spPr>
      </p:pic>
      <p:sp>
        <p:nvSpPr>
          <p:cNvPr id="2" name="标题 1"/>
          <p:cNvSpPr>
            <a:spLocks noGrp="1"/>
          </p:cNvSpPr>
          <p:nvPr>
            <p:ph type="title"/>
          </p:nvPr>
        </p:nvSpPr>
        <p:spPr/>
        <p:txBody>
          <a:bodyPr/>
          <a:lstStyle/>
          <a:p>
            <a:r>
              <a:rPr lang="zh-CN" altLang="en-US" dirty="0"/>
              <a:t>“大渊的泉源裂开”</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27922">
            <a:off x="3822621" y="2116389"/>
            <a:ext cx="4554776" cy="4641949"/>
          </a:xfrm>
          <a:prstGeom prst="rect">
            <a:avLst/>
          </a:prstGeom>
          <a:effectLst>
            <a:outerShdw blurRad="50800" dist="38100" dir="2700000" algn="tl" rotWithShape="0">
              <a:prstClr val="black">
                <a:alpha val="40000"/>
              </a:prstClr>
            </a:outerShdw>
          </a:effectLst>
        </p:spPr>
      </p:pic>
      <p:sp>
        <p:nvSpPr>
          <p:cNvPr id="12" name="矩形 4"/>
          <p:cNvSpPr>
            <a:spLocks noChangeArrowheads="1"/>
          </p:cNvSpPr>
          <p:nvPr/>
        </p:nvSpPr>
        <p:spPr bwMode="auto">
          <a:xfrm>
            <a:off x="797168" y="3737434"/>
            <a:ext cx="3278303" cy="1225600"/>
          </a:xfrm>
          <a:prstGeom prst="rect">
            <a:avLst/>
          </a:prstGeom>
          <a:noFill/>
          <a:ln>
            <a:noFill/>
          </a:ln>
        </p:spPr>
        <p:txBody>
          <a:bodyPr anchor="t"/>
          <a:lstStyle/>
          <a:p>
            <a:pPr eaLnBrk="0" hangingPunct="0">
              <a:lnSpc>
                <a:spcPts val="38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大陆地壳</a:t>
            </a:r>
            <a:r>
              <a:rPr lang="en-US" altLang="zh-CN" sz="2800" b="1" dirty="0">
                <a:latin typeface="Arial" panose="020B0604020202020204" pitchFamily="34" charset="0"/>
                <a:ea typeface="微软雅黑" panose="020B0503020204020204" pitchFamily="34" charset="-122"/>
                <a:cs typeface="Arial" panose="020B0604020202020204" pitchFamily="34" charset="0"/>
              </a:rPr>
              <a:t> (</a:t>
            </a:r>
            <a:r>
              <a:rPr lang="zh-CN" altLang="en-US" sz="2800" b="1" dirty="0">
                <a:latin typeface="Arial" panose="020B0604020202020204" pitchFamily="34" charset="0"/>
                <a:ea typeface="微软雅黑" panose="020B0503020204020204" pitchFamily="34" charset="-122"/>
                <a:cs typeface="Arial" panose="020B0604020202020204" pitchFamily="34" charset="0"/>
              </a:rPr>
              <a:t>板块</a:t>
            </a:r>
            <a:r>
              <a:rPr lang="en-US" altLang="zh-CN" sz="2800" b="1" dirty="0">
                <a:latin typeface="Arial" panose="020B0604020202020204" pitchFamily="34" charset="0"/>
                <a:ea typeface="微软雅黑" panose="020B0503020204020204" pitchFamily="34" charset="-122"/>
                <a:cs typeface="Arial" panose="020B0604020202020204" pitchFamily="34" charset="0"/>
              </a:rPr>
              <a:t>)</a:t>
            </a:r>
            <a:endParaRPr lang="zh-CN" altLang="en-US" sz="2800" b="1" dirty="0">
              <a:latin typeface="Arial" panose="020B0604020202020204" pitchFamily="34" charset="0"/>
              <a:ea typeface="微软雅黑" panose="020B0503020204020204" pitchFamily="34" charset="-122"/>
              <a:cs typeface="Arial" panose="020B0604020202020204" pitchFamily="34" charset="0"/>
            </a:endParaRPr>
          </a:p>
        </p:txBody>
      </p:sp>
      <p:cxnSp>
        <p:nvCxnSpPr>
          <p:cNvPr id="13" name="Straight Connector 12"/>
          <p:cNvCxnSpPr/>
          <p:nvPr/>
        </p:nvCxnSpPr>
        <p:spPr>
          <a:xfrm flipH="1">
            <a:off x="3604766" y="5016433"/>
            <a:ext cx="50177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426579" y="4028829"/>
            <a:ext cx="5653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矩形 4"/>
          <p:cNvSpPr>
            <a:spLocks noChangeArrowheads="1"/>
          </p:cNvSpPr>
          <p:nvPr/>
        </p:nvSpPr>
        <p:spPr bwMode="auto">
          <a:xfrm>
            <a:off x="1019908" y="4697016"/>
            <a:ext cx="2874116" cy="1225600"/>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海洋地壳</a:t>
            </a:r>
            <a:r>
              <a:rPr lang="en-US" altLang="zh-CN" sz="2800" b="1" dirty="0">
                <a:latin typeface="Arial" panose="020B0604020202020204" pitchFamily="34" charset="0"/>
                <a:ea typeface="微软雅黑" panose="020B0503020204020204" pitchFamily="34" charset="-122"/>
                <a:cs typeface="Arial" panose="020B0604020202020204" pitchFamily="34" charset="0"/>
              </a:rPr>
              <a:t> (</a:t>
            </a:r>
            <a:r>
              <a:rPr lang="zh-CN" altLang="en-US" sz="2800" b="1" dirty="0">
                <a:latin typeface="Arial" panose="020B0604020202020204" pitchFamily="34" charset="0"/>
                <a:ea typeface="微软雅黑" panose="020B0503020204020204" pitchFamily="34" charset="-122"/>
                <a:cs typeface="Arial" panose="020B0604020202020204" pitchFamily="34" charset="0"/>
              </a:rPr>
              <a:t>板块</a:t>
            </a:r>
            <a:r>
              <a:rPr lang="en-US" altLang="zh-CN" sz="2800" b="1" dirty="0">
                <a:latin typeface="Arial" panose="020B0604020202020204" pitchFamily="34" charset="0"/>
                <a:ea typeface="微软雅黑" panose="020B0503020204020204" pitchFamily="34" charset="-122"/>
                <a:cs typeface="Arial" panose="020B0604020202020204" pitchFamily="34" charset="0"/>
              </a:rPr>
              <a:t>)</a:t>
            </a:r>
            <a:endParaRPr lang="zh-CN" altLang="en-US" sz="2800" b="1" dirty="0">
              <a:latin typeface="Arial" panose="020B0604020202020204" pitchFamily="34" charset="0"/>
              <a:ea typeface="微软雅黑" panose="020B0503020204020204" pitchFamily="34" charset="-122"/>
              <a:cs typeface="Arial" panose="020B0604020202020204" pitchFamily="34" charset="0"/>
            </a:endParaRPr>
          </a:p>
        </p:txBody>
      </p:sp>
      <p:sp>
        <p:nvSpPr>
          <p:cNvPr id="16" name="矩形 4"/>
          <p:cNvSpPr>
            <a:spLocks noChangeArrowheads="1"/>
          </p:cNvSpPr>
          <p:nvPr/>
        </p:nvSpPr>
        <p:spPr bwMode="auto">
          <a:xfrm>
            <a:off x="5709933" y="1737580"/>
            <a:ext cx="1368152" cy="711120"/>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地壳</a:t>
            </a:r>
          </a:p>
        </p:txBody>
      </p:sp>
      <p:sp>
        <p:nvSpPr>
          <p:cNvPr id="17" name="矩形 4"/>
          <p:cNvSpPr>
            <a:spLocks noChangeArrowheads="1"/>
          </p:cNvSpPr>
          <p:nvPr/>
        </p:nvSpPr>
        <p:spPr bwMode="auto">
          <a:xfrm>
            <a:off x="5709933" y="2387084"/>
            <a:ext cx="1368152" cy="793552"/>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地幔</a:t>
            </a:r>
          </a:p>
        </p:txBody>
      </p:sp>
      <p:sp>
        <p:nvSpPr>
          <p:cNvPr id="18" name="矩形 4"/>
          <p:cNvSpPr>
            <a:spLocks noChangeArrowheads="1"/>
          </p:cNvSpPr>
          <p:nvPr/>
        </p:nvSpPr>
        <p:spPr bwMode="auto">
          <a:xfrm>
            <a:off x="5694829" y="3099591"/>
            <a:ext cx="1368152" cy="793552"/>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外核</a:t>
            </a:r>
          </a:p>
        </p:txBody>
      </p:sp>
      <p:sp>
        <p:nvSpPr>
          <p:cNvPr id="19" name="矩形 4"/>
          <p:cNvSpPr>
            <a:spLocks noChangeArrowheads="1"/>
          </p:cNvSpPr>
          <p:nvPr/>
        </p:nvSpPr>
        <p:spPr bwMode="auto">
          <a:xfrm>
            <a:off x="5694828" y="3792849"/>
            <a:ext cx="1276669" cy="793552"/>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内核</a:t>
            </a:r>
          </a:p>
        </p:txBody>
      </p:sp>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273" y="674807"/>
            <a:ext cx="2451655" cy="2470660"/>
          </a:xfrm>
          <a:prstGeom prst="rect">
            <a:avLst/>
          </a:prstGeom>
          <a:effectLst>
            <a:outerShdw blurRad="50800" dist="38100" dir="8100000" algn="tr" rotWithShape="0">
              <a:prstClr val="black">
                <a:alpha val="40000"/>
              </a:prstClr>
            </a:outerShdw>
          </a:effectLst>
        </p:spPr>
      </p:pic>
      <p:sp>
        <p:nvSpPr>
          <p:cNvPr id="2" name="标题 1"/>
          <p:cNvSpPr>
            <a:spLocks noGrp="1"/>
          </p:cNvSpPr>
          <p:nvPr>
            <p:ph type="title"/>
          </p:nvPr>
        </p:nvSpPr>
        <p:spPr/>
        <p:txBody>
          <a:bodyPr/>
          <a:lstStyle/>
          <a:p>
            <a:r>
              <a:rPr lang="zh-CN" altLang="en-US" dirty="0"/>
              <a:t>地球内部结构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直线连接符 20"/>
          <p:cNvSpPr/>
          <p:nvPr/>
        </p:nvSpPr>
        <p:spPr>
          <a:xfrm flipH="1">
            <a:off x="454531" y="1402170"/>
            <a:ext cx="0" cy="498099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2"/>
          <p:cNvSpPr/>
          <p:nvPr/>
        </p:nvSpPr>
        <p:spPr>
          <a:xfrm flipH="1" flipV="1">
            <a:off x="971601" y="1402171"/>
            <a:ext cx="7742668" cy="1"/>
          </a:xfrm>
          <a:prstGeom prst="line">
            <a:avLst/>
          </a:prstGeom>
          <a:ln w="12700">
            <a:solidFill>
              <a:srgbClr val="77933C"/>
            </a:solidFill>
            <a:prstDash val="sysDash"/>
          </a:ln>
        </p:spPr>
        <p:txBody>
          <a:bodyPr lIns="45719" rIns="45719"/>
          <a:lstStyle/>
          <a:p>
            <a:endParaRPr/>
          </a:p>
        </p:txBody>
      </p:sp>
      <p:sp>
        <p:nvSpPr>
          <p:cNvPr id="24" name="直线连接符 23"/>
          <p:cNvSpPr/>
          <p:nvPr/>
        </p:nvSpPr>
        <p:spPr>
          <a:xfrm flipH="1">
            <a:off x="8714268" y="1402170"/>
            <a:ext cx="0" cy="4842709"/>
          </a:xfrm>
          <a:prstGeom prst="line">
            <a:avLst/>
          </a:prstGeom>
          <a:ln w="12700">
            <a:solidFill>
              <a:srgbClr val="77933C"/>
            </a:solidFill>
            <a:prstDash val="sysDash"/>
          </a:ln>
        </p:spPr>
        <p:txBody>
          <a:bodyPr lIns="45719" rIns="45719"/>
          <a:lstStyle/>
          <a:p>
            <a:endParaRPr/>
          </a:p>
        </p:txBody>
      </p:sp>
      <p:pic>
        <p:nvPicPr>
          <p:cNvPr id="2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26" name="图片 25" descr="图片 25"/>
          <p:cNvPicPr>
            <a:picLocks noChangeAspect="1"/>
          </p:cNvPicPr>
          <p:nvPr/>
        </p:nvPicPr>
        <p:blipFill>
          <a:blip r:embed="rId3"/>
          <a:stretch>
            <a:fillRect/>
          </a:stretch>
        </p:blipFill>
        <p:spPr>
          <a:xfrm rot="10800000">
            <a:off x="222738" y="1143070"/>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大陆板块漂移</a:t>
            </a:r>
          </a:p>
        </p:txBody>
      </p:sp>
      <p:sp>
        <p:nvSpPr>
          <p:cNvPr id="27" name="文本框 26"/>
          <p:cNvSpPr txBox="1"/>
          <p:nvPr/>
        </p:nvSpPr>
        <p:spPr>
          <a:xfrm>
            <a:off x="2999885" y="1613857"/>
            <a:ext cx="5589389" cy="2866030"/>
          </a:xfrm>
          <a:prstGeom prst="rect">
            <a:avLst/>
          </a:prstGeom>
          <a:noFill/>
          <a:ln>
            <a:noFill/>
          </a:ln>
        </p:spPr>
        <p:txBody>
          <a:bodyPr anchor="t"/>
          <a:lstStyle>
            <a:defPPr>
              <a:defRPr lang="zh-CN"/>
            </a:defPPr>
            <a:lvl1pPr eaLnBrk="0" hangingPunct="0">
              <a:lnSpc>
                <a:spcPts val="4240"/>
              </a:lnSpc>
              <a:defRPr sz="2800">
                <a:latin typeface="Arial" panose="020B0604020202020204" pitchFamily="34" charset="0"/>
                <a:ea typeface="汉仪大宋简" panose="02010609000101010101" pitchFamily="49" charset="-122"/>
                <a:cs typeface="Arial" panose="020B0604020202020204" pitchFamily="34" charset="0"/>
              </a:defRPr>
            </a:lvl1pPr>
          </a:lstStyle>
          <a:p>
            <a:r>
              <a:rPr lang="zh-CN" altLang="zh-CN" dirty="0">
                <a:ea typeface="微软雅黑" panose="020B0503020204020204" pitchFamily="34" charset="-122"/>
              </a:rPr>
              <a:t>德国气象学家魏格纳提出的“大陆板块漂移说”。</a:t>
            </a:r>
            <a:endParaRPr lang="en-US" altLang="zh-CN" dirty="0">
              <a:ea typeface="微软雅黑" panose="020B0503020204020204" pitchFamily="34" charset="-122"/>
            </a:endParaRPr>
          </a:p>
          <a:p>
            <a:r>
              <a:rPr lang="zh-CN" altLang="zh-CN" dirty="0">
                <a:ea typeface="微软雅黑" panose="020B0503020204020204" pitchFamily="34" charset="-122"/>
              </a:rPr>
              <a:t>他认为这个地球的所有板块原来是自成一体的，后来才出现分裂和漂移，形成今天我们看到的地球。</a:t>
            </a:r>
            <a:endParaRPr lang="zh-CN" altLang="en-US" dirty="0">
              <a:ea typeface="微软雅黑" panose="020B0503020204020204" pitchFamily="34" charset="-122"/>
            </a:endParaRPr>
          </a:p>
        </p:txBody>
      </p:sp>
      <p:pic>
        <p:nvPicPr>
          <p:cNvPr id="28" name="图片 27"/>
          <p:cNvPicPr>
            <a:picLocks noChangeAspect="1"/>
          </p:cNvPicPr>
          <p:nvPr/>
        </p:nvPicPr>
        <p:blipFill>
          <a:blip r:embed="rId4"/>
          <a:stretch>
            <a:fillRect/>
          </a:stretch>
        </p:blipFill>
        <p:spPr>
          <a:xfrm>
            <a:off x="702223" y="1597117"/>
            <a:ext cx="2122222" cy="261033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9" name="文本框 28"/>
          <p:cNvSpPr txBox="1"/>
          <p:nvPr/>
        </p:nvSpPr>
        <p:spPr>
          <a:xfrm>
            <a:off x="702223" y="4212383"/>
            <a:ext cx="2122227" cy="369332"/>
          </a:xfrm>
          <a:prstGeom prst="rect">
            <a:avLst/>
          </a:prstGeom>
          <a:solidFill>
            <a:schemeClr val="bg2">
              <a:lumMod val="10000"/>
            </a:schemeClr>
          </a:solidFill>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rPr>
              <a:t>阿尔弗雷德</a:t>
            </a:r>
            <a:r>
              <a:rPr lang="en-US" altLang="zh-CN" b="1"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魏格纳</a:t>
            </a:r>
          </a:p>
        </p:txBody>
      </p:sp>
      <p:pic>
        <p:nvPicPr>
          <p:cNvPr id="4" name="图片 3"/>
          <p:cNvPicPr>
            <a:picLocks noChangeAspect="1"/>
          </p:cNvPicPr>
          <p:nvPr/>
        </p:nvPicPr>
        <p:blipFill>
          <a:blip r:embed="rId5"/>
          <a:stretch>
            <a:fillRect/>
          </a:stretch>
        </p:blipFill>
        <p:spPr>
          <a:xfrm>
            <a:off x="222250" y="4702528"/>
            <a:ext cx="8699500" cy="1130300"/>
          </a:xfrm>
          <a:prstGeom prst="rect">
            <a:avLst/>
          </a:prstGeom>
        </p:spPr>
      </p:pic>
      <p:sp>
        <p:nvSpPr>
          <p:cNvPr id="5" name="文本框 4"/>
          <p:cNvSpPr txBox="1"/>
          <p:nvPr/>
        </p:nvSpPr>
        <p:spPr>
          <a:xfrm>
            <a:off x="634864" y="5832828"/>
            <a:ext cx="1112805" cy="400110"/>
          </a:xfrm>
          <a:prstGeom prst="rect">
            <a:avLst/>
          </a:prstGeom>
          <a:noFill/>
        </p:spPr>
        <p:txBody>
          <a:bodyPr wrap="none" rtlCol="0">
            <a:spAutoFit/>
          </a:bodyPr>
          <a:lstStyle/>
          <a:p>
            <a:pPr algn="ctr"/>
            <a:r>
              <a:rPr kumimoji="1" lang="en-US" altLang="zh-CN" sz="2000" b="1" dirty="0">
                <a:latin typeface="微软雅黑" panose="020B0503020204020204" pitchFamily="34" charset="-122"/>
                <a:ea typeface="微软雅黑" panose="020B0503020204020204" pitchFamily="34" charset="-122"/>
              </a:rPr>
              <a:t>2</a:t>
            </a:r>
            <a:r>
              <a:rPr kumimoji="1" lang="zh-CN" altLang="en-US" sz="2000" b="1" dirty="0">
                <a:latin typeface="微软雅黑" panose="020B0503020204020204" pitchFamily="34" charset="-122"/>
                <a:ea typeface="微软雅黑" panose="020B0503020204020204" pitchFamily="34" charset="-122"/>
              </a:rPr>
              <a:t>亿年前</a:t>
            </a:r>
          </a:p>
        </p:txBody>
      </p:sp>
      <p:sp>
        <p:nvSpPr>
          <p:cNvPr id="30" name="文本框 29"/>
          <p:cNvSpPr txBox="1"/>
          <p:nvPr/>
        </p:nvSpPr>
        <p:spPr>
          <a:xfrm>
            <a:off x="2463507" y="5832828"/>
            <a:ext cx="2004075" cy="400110"/>
          </a:xfrm>
          <a:prstGeom prst="rect">
            <a:avLst/>
          </a:prstGeom>
          <a:noFill/>
        </p:spPr>
        <p:txBody>
          <a:bodyPr wrap="none" rtlCol="0">
            <a:spAutoFit/>
          </a:bodyPr>
          <a:lstStyle/>
          <a:p>
            <a:pPr algn="ctr"/>
            <a:r>
              <a:rPr kumimoji="1" lang="en-US" altLang="zh-CN" sz="2000" b="1" dirty="0">
                <a:latin typeface="微软雅黑" panose="020B0503020204020204" pitchFamily="34" charset="-122"/>
                <a:ea typeface="微软雅黑" panose="020B0503020204020204" pitchFamily="34" charset="-122"/>
              </a:rPr>
              <a:t>1</a:t>
            </a:r>
            <a:r>
              <a:rPr kumimoji="1" lang="zh-CN" altLang="en-US" sz="2000" b="1" dirty="0">
                <a:latin typeface="微软雅黑" panose="020B0503020204020204" pitchFamily="34" charset="-122"/>
                <a:ea typeface="微软雅黑" panose="020B0503020204020204" pitchFamily="34" charset="-122"/>
              </a:rPr>
              <a:t>亿</a:t>
            </a:r>
            <a:r>
              <a:rPr kumimoji="1" lang="en-US" altLang="zh-CN" sz="2000" b="1" dirty="0">
                <a:latin typeface="微软雅黑" panose="020B0503020204020204" pitchFamily="34" charset="-122"/>
                <a:ea typeface="微软雅黑" panose="020B0503020204020204" pitchFamily="34" charset="-122"/>
              </a:rPr>
              <a:t>3500</a:t>
            </a:r>
            <a:r>
              <a:rPr kumimoji="1" lang="zh-CN" altLang="en-US" sz="2000" b="1" dirty="0">
                <a:latin typeface="微软雅黑" panose="020B0503020204020204" pitchFamily="34" charset="-122"/>
                <a:ea typeface="微软雅黑" panose="020B0503020204020204" pitchFamily="34" charset="-122"/>
              </a:rPr>
              <a:t>万年前</a:t>
            </a:r>
          </a:p>
        </p:txBody>
      </p:sp>
      <p:sp>
        <p:nvSpPr>
          <p:cNvPr id="31" name="文本框 30"/>
          <p:cNvSpPr txBox="1"/>
          <p:nvPr/>
        </p:nvSpPr>
        <p:spPr>
          <a:xfrm>
            <a:off x="4875033" y="5832828"/>
            <a:ext cx="1588897" cy="400110"/>
          </a:xfrm>
          <a:prstGeom prst="rect">
            <a:avLst/>
          </a:prstGeom>
          <a:noFill/>
        </p:spPr>
        <p:txBody>
          <a:bodyPr wrap="none" rtlCol="0">
            <a:spAutoFit/>
          </a:bodyPr>
          <a:lstStyle/>
          <a:p>
            <a:pPr algn="ctr"/>
            <a:r>
              <a:rPr kumimoji="1" lang="en-US" altLang="zh-CN" sz="2000" b="1" dirty="0">
                <a:latin typeface="微软雅黑" panose="020B0503020204020204" pitchFamily="34" charset="-122"/>
                <a:ea typeface="微软雅黑" panose="020B0503020204020204" pitchFamily="34" charset="-122"/>
              </a:rPr>
              <a:t>6500</a:t>
            </a:r>
            <a:r>
              <a:rPr kumimoji="1" lang="zh-CN" altLang="en-US" sz="2000" b="1" dirty="0">
                <a:latin typeface="微软雅黑" panose="020B0503020204020204" pitchFamily="34" charset="-122"/>
                <a:ea typeface="微软雅黑" panose="020B0503020204020204" pitchFamily="34" charset="-122"/>
              </a:rPr>
              <a:t>万年前</a:t>
            </a:r>
          </a:p>
        </p:txBody>
      </p:sp>
      <p:sp>
        <p:nvSpPr>
          <p:cNvPr id="32" name="文本框 31"/>
          <p:cNvSpPr txBox="1"/>
          <p:nvPr/>
        </p:nvSpPr>
        <p:spPr>
          <a:xfrm>
            <a:off x="7586910" y="5832828"/>
            <a:ext cx="697627" cy="400110"/>
          </a:xfrm>
          <a:prstGeom prst="rect">
            <a:avLst/>
          </a:prstGeom>
          <a:noFill/>
        </p:spPr>
        <p:txBody>
          <a:bodyPr wrap="none" rtlCol="0">
            <a:spAutoFit/>
          </a:bodyPr>
          <a:lstStyle/>
          <a:p>
            <a:pPr algn="ctr"/>
            <a:r>
              <a:rPr kumimoji="1" lang="zh-CN" altLang="en-US" sz="2000" b="1" dirty="0">
                <a:latin typeface="微软雅黑" panose="020B0503020204020204" pitchFamily="34" charset="-122"/>
                <a:ea typeface="微软雅黑" panose="020B0503020204020204" pitchFamily="34" charset="-122"/>
              </a:rPr>
              <a:t>现在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直线连接符 20"/>
          <p:cNvSpPr/>
          <p:nvPr/>
        </p:nvSpPr>
        <p:spPr>
          <a:xfrm flipH="1">
            <a:off x="454531" y="1402170"/>
            <a:ext cx="0" cy="498099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2"/>
          <p:cNvSpPr/>
          <p:nvPr/>
        </p:nvSpPr>
        <p:spPr>
          <a:xfrm flipH="1" flipV="1">
            <a:off x="971601" y="1402171"/>
            <a:ext cx="7742668" cy="1"/>
          </a:xfrm>
          <a:prstGeom prst="line">
            <a:avLst/>
          </a:prstGeom>
          <a:ln w="12700">
            <a:solidFill>
              <a:srgbClr val="77933C"/>
            </a:solidFill>
            <a:prstDash val="sysDash"/>
          </a:ln>
        </p:spPr>
        <p:txBody>
          <a:bodyPr lIns="45719" rIns="45719"/>
          <a:lstStyle/>
          <a:p>
            <a:endParaRPr/>
          </a:p>
        </p:txBody>
      </p:sp>
      <p:sp>
        <p:nvSpPr>
          <p:cNvPr id="24" name="直线连接符 23"/>
          <p:cNvSpPr/>
          <p:nvPr/>
        </p:nvSpPr>
        <p:spPr>
          <a:xfrm flipH="1">
            <a:off x="8714268" y="1402170"/>
            <a:ext cx="0" cy="4842709"/>
          </a:xfrm>
          <a:prstGeom prst="line">
            <a:avLst/>
          </a:prstGeom>
          <a:ln w="12700">
            <a:solidFill>
              <a:srgbClr val="77933C"/>
            </a:solidFill>
            <a:prstDash val="sysDash"/>
          </a:ln>
        </p:spPr>
        <p:txBody>
          <a:bodyPr lIns="45719" rIns="45719"/>
          <a:lstStyle/>
          <a:p>
            <a:endParaRPr/>
          </a:p>
        </p:txBody>
      </p:sp>
      <p:pic>
        <p:nvPicPr>
          <p:cNvPr id="2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26" name="图片 25" descr="图片 25"/>
          <p:cNvPicPr>
            <a:picLocks noChangeAspect="1"/>
          </p:cNvPicPr>
          <p:nvPr/>
        </p:nvPicPr>
        <p:blipFill>
          <a:blip r:embed="rId3"/>
          <a:stretch>
            <a:fillRect/>
          </a:stretch>
        </p:blipFill>
        <p:spPr>
          <a:xfrm rot="10800000">
            <a:off x="222738" y="1143070"/>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原始超大陆：盘古大陆</a:t>
            </a:r>
          </a:p>
        </p:txBody>
      </p:sp>
      <p:pic>
        <p:nvPicPr>
          <p:cNvPr id="4" name="图片 3"/>
          <p:cNvPicPr>
            <a:picLocks noChangeAspect="1"/>
          </p:cNvPicPr>
          <p:nvPr/>
        </p:nvPicPr>
        <p:blipFill>
          <a:blip r:embed="rId4"/>
          <a:stretch>
            <a:fillRect/>
          </a:stretch>
        </p:blipFill>
        <p:spPr>
          <a:xfrm>
            <a:off x="222250" y="4702528"/>
            <a:ext cx="8699500" cy="1130300"/>
          </a:xfrm>
          <a:prstGeom prst="rect">
            <a:avLst/>
          </a:prstGeom>
        </p:spPr>
      </p:pic>
      <p:sp>
        <p:nvSpPr>
          <p:cNvPr id="5" name="文本框 4"/>
          <p:cNvSpPr txBox="1"/>
          <p:nvPr/>
        </p:nvSpPr>
        <p:spPr>
          <a:xfrm>
            <a:off x="714215" y="5832828"/>
            <a:ext cx="954107" cy="400110"/>
          </a:xfrm>
          <a:prstGeom prst="rect">
            <a:avLst/>
          </a:prstGeom>
          <a:noFill/>
        </p:spPr>
        <p:txBody>
          <a:bodyPr wrap="none" rtlCol="0">
            <a:spAutoFit/>
          </a:bodyPr>
          <a:lstStyle/>
          <a:p>
            <a:pPr algn="ctr"/>
            <a:r>
              <a:rPr kumimoji="1" lang="zh-CN" altLang="en-US" sz="2000" b="1" dirty="0">
                <a:latin typeface="微软雅黑" panose="020B0503020204020204" pitchFamily="34" charset="-122"/>
                <a:ea typeface="微软雅黑" panose="020B0503020204020204" pitchFamily="34" charset="-122"/>
              </a:rPr>
              <a:t>创造周</a:t>
            </a:r>
          </a:p>
        </p:txBody>
      </p:sp>
      <p:sp>
        <p:nvSpPr>
          <p:cNvPr id="30" name="文本框 29"/>
          <p:cNvSpPr txBox="1"/>
          <p:nvPr/>
        </p:nvSpPr>
        <p:spPr>
          <a:xfrm>
            <a:off x="2860255" y="5832828"/>
            <a:ext cx="1210588" cy="400110"/>
          </a:xfrm>
          <a:prstGeom prst="rect">
            <a:avLst/>
          </a:prstGeom>
          <a:noFill/>
        </p:spPr>
        <p:txBody>
          <a:bodyPr wrap="none" rtlCol="0">
            <a:spAutoFit/>
          </a:bodyPr>
          <a:lstStyle/>
          <a:p>
            <a:pPr algn="ctr"/>
            <a:r>
              <a:rPr kumimoji="1" lang="zh-CN" altLang="en-US" sz="2000" b="1" dirty="0">
                <a:latin typeface="微软雅黑" panose="020B0503020204020204" pitchFamily="34" charset="-122"/>
                <a:ea typeface="微软雅黑" panose="020B0503020204020204" pitchFamily="34" charset="-122"/>
              </a:rPr>
              <a:t>洪水开始</a:t>
            </a:r>
          </a:p>
        </p:txBody>
      </p:sp>
      <p:sp>
        <p:nvSpPr>
          <p:cNvPr id="31" name="文本框 30"/>
          <p:cNvSpPr txBox="1"/>
          <p:nvPr/>
        </p:nvSpPr>
        <p:spPr>
          <a:xfrm>
            <a:off x="5192431" y="5832828"/>
            <a:ext cx="954107" cy="400110"/>
          </a:xfrm>
          <a:prstGeom prst="rect">
            <a:avLst/>
          </a:prstGeom>
          <a:noFill/>
        </p:spPr>
        <p:txBody>
          <a:bodyPr wrap="none" rtlCol="0">
            <a:spAutoFit/>
          </a:bodyPr>
          <a:lstStyle/>
          <a:p>
            <a:pPr algn="ctr"/>
            <a:r>
              <a:rPr kumimoji="1" lang="zh-CN" altLang="en-US" sz="2000" b="1" dirty="0">
                <a:latin typeface="微软雅黑" panose="020B0503020204020204" pitchFamily="34" charset="-122"/>
                <a:ea typeface="微软雅黑" panose="020B0503020204020204" pitchFamily="34" charset="-122"/>
              </a:rPr>
              <a:t>洪水中</a:t>
            </a:r>
          </a:p>
        </p:txBody>
      </p:sp>
      <p:sp>
        <p:nvSpPr>
          <p:cNvPr id="32" name="文本框 31"/>
          <p:cNvSpPr txBox="1"/>
          <p:nvPr/>
        </p:nvSpPr>
        <p:spPr>
          <a:xfrm>
            <a:off x="7458672" y="5832828"/>
            <a:ext cx="954107" cy="400110"/>
          </a:xfrm>
          <a:prstGeom prst="rect">
            <a:avLst/>
          </a:prstGeom>
          <a:noFill/>
        </p:spPr>
        <p:txBody>
          <a:bodyPr wrap="none" rtlCol="0">
            <a:spAutoFit/>
          </a:bodyPr>
          <a:lstStyle/>
          <a:p>
            <a:pPr algn="ctr"/>
            <a:r>
              <a:rPr kumimoji="1" lang="zh-CN" altLang="en-US" sz="2000" b="1" dirty="0">
                <a:latin typeface="微软雅黑" panose="020B0503020204020204" pitchFamily="34" charset="-122"/>
                <a:ea typeface="微软雅黑" panose="020B0503020204020204" pitchFamily="34" charset="-122"/>
              </a:rPr>
              <a:t>洪水后</a:t>
            </a:r>
          </a:p>
        </p:txBody>
      </p:sp>
      <p:sp>
        <p:nvSpPr>
          <p:cNvPr id="17" name="矩形 4"/>
          <p:cNvSpPr>
            <a:spLocks noChangeArrowheads="1"/>
          </p:cNvSpPr>
          <p:nvPr/>
        </p:nvSpPr>
        <p:spPr bwMode="auto">
          <a:xfrm>
            <a:off x="763070" y="2052937"/>
            <a:ext cx="4392771" cy="1803700"/>
          </a:xfrm>
          <a:prstGeom prst="rect">
            <a:avLst/>
          </a:prstGeom>
          <a:noFill/>
          <a:ln>
            <a:noFill/>
          </a:ln>
        </p:spPr>
        <p:txBody>
          <a:bodyPr anchor="t"/>
          <a:lstStyle/>
          <a:p>
            <a:pPr eaLnBrk="0" hangingPunct="0">
              <a:lnSpc>
                <a:spcPts val="4240"/>
              </a:lnSpc>
            </a:pPr>
            <a:r>
              <a:rPr lang="zh-CN" altLang="en-US" sz="3200" dirty="0">
                <a:latin typeface="Arial" panose="020B0604020202020204" pitchFamily="34" charset="0"/>
                <a:ea typeface="微软雅黑" panose="020B0503020204020204" pitchFamily="34" charset="-122"/>
                <a:cs typeface="Arial" panose="020B0604020202020204" pitchFamily="34" charset="0"/>
              </a:rPr>
              <a:t>创世记</a:t>
            </a:r>
            <a:r>
              <a:rPr lang="en-US" altLang="zh-CN" sz="3200" dirty="0">
                <a:latin typeface="Arial" panose="020B0604020202020204" pitchFamily="34" charset="0"/>
                <a:ea typeface="微软雅黑" panose="020B0503020204020204" pitchFamily="34" charset="-122"/>
                <a:cs typeface="Arial" panose="020B0604020202020204" pitchFamily="34" charset="0"/>
              </a:rPr>
              <a:t>1:9</a:t>
            </a:r>
            <a:r>
              <a:rPr lang="zh-CN" altLang="en-US" sz="3200" dirty="0">
                <a:latin typeface="Arial" panose="020B0604020202020204" pitchFamily="34" charset="0"/>
                <a:ea typeface="微软雅黑" panose="020B0503020204020204" pitchFamily="34" charset="-122"/>
                <a:cs typeface="Arial" panose="020B0604020202020204" pitchFamily="34" charset="0"/>
              </a:rPr>
              <a:t> 神说，“天下的水要</a:t>
            </a:r>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聚在一处</a:t>
            </a:r>
            <a:r>
              <a:rPr lang="zh-CN" altLang="en-US" sz="3200" dirty="0">
                <a:latin typeface="Arial" panose="020B0604020202020204" pitchFamily="34" charset="0"/>
                <a:ea typeface="微软雅黑" panose="020B0503020204020204" pitchFamily="34" charset="-122"/>
                <a:cs typeface="Arial" panose="020B0604020202020204" pitchFamily="34" charset="0"/>
              </a:rPr>
              <a:t>，使旱地露出来。”</a:t>
            </a:r>
            <a:r>
              <a:rPr lang="en-US" altLang="zh-CN" sz="3200" dirty="0">
                <a:latin typeface="Arial" panose="020B0604020202020204" pitchFamily="34" charset="0"/>
                <a:ea typeface="微软雅黑" panose="020B0503020204020204" pitchFamily="34" charset="-122"/>
                <a:cs typeface="Arial" panose="020B0604020202020204" pitchFamily="34" charset="0"/>
              </a:rPr>
              <a:t>……</a:t>
            </a:r>
            <a:endParaRPr lang="zh-CN" altLang="en-US" sz="3200" dirty="0">
              <a:latin typeface="Arial" panose="020B0604020202020204" pitchFamily="34" charset="0"/>
              <a:ea typeface="微软雅黑" panose="020B0503020204020204" pitchFamily="34" charset="-122"/>
              <a:cs typeface="Arial" panose="020B0604020202020204" pitchFamily="34" charset="0"/>
            </a:endParaRPr>
          </a:p>
        </p:txBody>
      </p:sp>
      <p:pic>
        <p:nvPicPr>
          <p:cNvPr id="18" name="Picture 3"/>
          <p:cNvPicPr>
            <a:picLocks noChangeAspect="1" noChangeArrowheads="1"/>
          </p:cNvPicPr>
          <p:nvPr/>
        </p:nvPicPr>
        <p:blipFill>
          <a:blip r:embed="rId5" cstate="print"/>
          <a:srcRect/>
          <a:stretch>
            <a:fillRect/>
          </a:stretch>
        </p:blipFill>
        <p:spPr bwMode="auto">
          <a:xfrm>
            <a:off x="5416973" y="1628142"/>
            <a:ext cx="3061274" cy="3023942"/>
          </a:xfrm>
          <a:prstGeom prst="ellipse">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直线连接符 20"/>
          <p:cNvSpPr/>
          <p:nvPr/>
        </p:nvSpPr>
        <p:spPr>
          <a:xfrm flipH="1">
            <a:off x="454531" y="1568554"/>
            <a:ext cx="0" cy="481461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p:cNvSpPr/>
          <p:nvPr/>
        </p:nvSpPr>
        <p:spPr>
          <a:xfrm flipH="1" flipV="1">
            <a:off x="971601" y="1568554"/>
            <a:ext cx="7742668" cy="1"/>
          </a:xfrm>
          <a:prstGeom prst="line">
            <a:avLst/>
          </a:prstGeom>
          <a:ln w="12700">
            <a:solidFill>
              <a:srgbClr val="77933C"/>
            </a:solidFill>
            <a:prstDash val="sysDash"/>
          </a:ln>
        </p:spPr>
        <p:txBody>
          <a:bodyPr lIns="45719" rIns="45719"/>
          <a:lstStyle/>
          <a:p>
            <a:endParaRPr/>
          </a:p>
        </p:txBody>
      </p:sp>
      <p:sp>
        <p:nvSpPr>
          <p:cNvPr id="11" name="直线连接符 23"/>
          <p:cNvSpPr/>
          <p:nvPr/>
        </p:nvSpPr>
        <p:spPr>
          <a:xfrm flipH="1">
            <a:off x="8714268" y="1568554"/>
            <a:ext cx="0" cy="4676325"/>
          </a:xfrm>
          <a:prstGeom prst="line">
            <a:avLst/>
          </a:prstGeom>
          <a:ln w="12700">
            <a:solidFill>
              <a:srgbClr val="77933C"/>
            </a:solidFill>
            <a:prstDash val="sysDash"/>
          </a:ln>
        </p:spPr>
        <p:txBody>
          <a:bodyPr lIns="45719" rIns="45719"/>
          <a:lstStyle/>
          <a:p>
            <a:endParaRPr/>
          </a:p>
        </p:txBody>
      </p:sp>
      <p:pic>
        <p:nvPicPr>
          <p:cNvPr id="12"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3" name="图片 25" descr="图片 25"/>
          <p:cNvPicPr>
            <a:picLocks noChangeAspect="1"/>
          </p:cNvPicPr>
          <p:nvPr/>
        </p:nvPicPr>
        <p:blipFill>
          <a:blip r:embed="rId3"/>
          <a:stretch>
            <a:fillRect/>
          </a:stretch>
        </p:blipFill>
        <p:spPr>
          <a:xfrm rot="10800000">
            <a:off x="222738" y="1309453"/>
            <a:ext cx="921637" cy="565092"/>
          </a:xfrm>
          <a:prstGeom prst="rect">
            <a:avLst/>
          </a:prstGeom>
          <a:ln w="12700">
            <a:miter lim="400000"/>
            <a:headEnd/>
            <a:tailEnd/>
          </a:ln>
        </p:spPr>
      </p:pic>
      <p:sp>
        <p:nvSpPr>
          <p:cNvPr id="6" name="TextBox 8"/>
          <p:cNvSpPr txBox="1"/>
          <p:nvPr/>
        </p:nvSpPr>
        <p:spPr>
          <a:xfrm>
            <a:off x="584057" y="1827656"/>
            <a:ext cx="8517755" cy="2196883"/>
          </a:xfrm>
          <a:prstGeom prst="rect">
            <a:avLst/>
          </a:prstGeom>
          <a:noFill/>
          <a:ln>
            <a:noFill/>
          </a:ln>
        </p:spPr>
        <p:txBody>
          <a:bodyPr anchor="t"/>
          <a:lstStyle>
            <a:defPPr>
              <a:defRPr lang="zh-CN"/>
            </a:defPPr>
            <a:lvl1pPr eaLnBrk="0" hangingPunct="0">
              <a:lnSpc>
                <a:spcPts val="4240"/>
              </a:lnSpc>
              <a:defRPr sz="2800">
                <a:latin typeface="Arial" panose="020B0604020202020204" pitchFamily="34" charset="0"/>
                <a:ea typeface="汉仪大宋简" panose="02010609000101010101" pitchFamily="49" charset="-122"/>
                <a:cs typeface="Arial" panose="020B0604020202020204" pitchFamily="34" charset="0"/>
              </a:defRPr>
            </a:lvl1pPr>
          </a:lstStyle>
          <a:p>
            <a:pPr marL="457200" indent="-457200">
              <a:buFont typeface="Arial" panose="020B0604020202020204" pitchFamily="34" charset="0"/>
              <a:buChar char="•"/>
            </a:pPr>
            <a:r>
              <a:rPr lang="zh-CN" altLang="en-US" dirty="0">
                <a:ea typeface="微软雅黑" panose="020B0503020204020204" pitchFamily="34" charset="-122"/>
              </a:rPr>
              <a:t>现在速度：每世纪几厘米</a:t>
            </a:r>
          </a:p>
          <a:p>
            <a:pPr marL="457200" indent="-457200">
              <a:buFont typeface="Arial" panose="020B0604020202020204" pitchFamily="34" charset="0"/>
              <a:buChar char="•"/>
            </a:pPr>
            <a:r>
              <a:rPr lang="zh-CN" altLang="en-US" sz="2800" dirty="0">
                <a:latin typeface="Arial" panose="020B0604020202020204" pitchFamily="34" charset="0"/>
                <a:ea typeface="微软雅黑" panose="020B0503020204020204" pitchFamily="34" charset="-122"/>
                <a:cs typeface="Arial" panose="020B0604020202020204" pitchFamily="34" charset="0"/>
              </a:rPr>
              <a:t>挪亚洪水期间：可能每小时几公里，甚至更快！</a:t>
            </a:r>
          </a:p>
        </p:txBody>
      </p:sp>
      <p:pic>
        <p:nvPicPr>
          <p:cNvPr id="8" name="图片 7"/>
          <p:cNvPicPr>
            <a:picLocks noChangeAspect="1"/>
          </p:cNvPicPr>
          <p:nvPr/>
        </p:nvPicPr>
        <p:blipFill>
          <a:blip r:embed="rId4"/>
          <a:stretch>
            <a:fillRect/>
          </a:stretch>
        </p:blipFill>
        <p:spPr>
          <a:xfrm>
            <a:off x="1565578" y="2627773"/>
            <a:ext cx="6012845" cy="3571539"/>
          </a:xfrm>
          <a:prstGeom prst="rect">
            <a:avLst/>
          </a:prstGeom>
        </p:spPr>
      </p:pic>
      <p:sp>
        <p:nvSpPr>
          <p:cNvPr id="2" name="标题 1"/>
          <p:cNvSpPr>
            <a:spLocks noGrp="1"/>
          </p:cNvSpPr>
          <p:nvPr>
            <p:ph type="title"/>
          </p:nvPr>
        </p:nvSpPr>
        <p:spPr/>
        <p:txBody>
          <a:bodyPr/>
          <a:lstStyle/>
          <a:p>
            <a:r>
              <a:rPr lang="zh-CN" altLang="en-US" dirty="0"/>
              <a:t>板块漂移分歧：时间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观看视频：</a:t>
            </a:r>
            <a:br>
              <a:rPr lang="en-US" altLang="zh-CN" dirty="0"/>
            </a:br>
            <a:r>
              <a:rPr lang="en-US" altLang="zh-CN" dirty="0"/>
              <a:t>《</a:t>
            </a:r>
            <a:r>
              <a:rPr lang="zh-CN" altLang="en-US" dirty="0"/>
              <a:t>挪亚洪水与灾难性板块构造</a:t>
            </a:r>
            <a:r>
              <a:rPr lang="en-US" altLang="zh-CN" dirty="0"/>
              <a:t>》 </a:t>
            </a:r>
            <a:endParaRPr lang="zh-CN" altLang="en-US" dirty="0"/>
          </a:p>
        </p:txBody>
      </p:sp>
      <p:pic>
        <p:nvPicPr>
          <p:cNvPr id="3" name="1733899110_1.mp4">
            <a:hlinkClick r:id="" action="ppaction://media"/>
            <a:extLst>
              <a:ext uri="{FF2B5EF4-FFF2-40B4-BE49-F238E27FC236}">
                <a16:creationId xmlns:a16="http://schemas.microsoft.com/office/drawing/2014/main" id="{49013A23-F78E-0A18-2608-BB1DE1ED292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690688"/>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624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3" descr="Japan tsunami 2011 wave over wall"/>
          <p:cNvPicPr>
            <a:picLocks noChangeAspect="1" noChangeArrowheads="1"/>
          </p:cNvPicPr>
          <p:nvPr/>
        </p:nvPicPr>
        <p:blipFill>
          <a:blip r:embed="rId3" cstate="print"/>
          <a:srcRect/>
          <a:stretch>
            <a:fillRect/>
          </a:stretch>
        </p:blipFill>
        <p:spPr bwMode="auto">
          <a:xfrm>
            <a:off x="1724402" y="4470287"/>
            <a:ext cx="2714828" cy="1805172"/>
          </a:xfrm>
          <a:prstGeom prst="rect">
            <a:avLst/>
          </a:prstGeom>
          <a:noFill/>
          <a:ln w="9525">
            <a:noFill/>
            <a:miter lim="800000"/>
            <a:headEnd/>
            <a:tailEnd/>
          </a:ln>
        </p:spPr>
      </p:pic>
      <p:sp>
        <p:nvSpPr>
          <p:cNvPr id="19" name="直线连接符 20"/>
          <p:cNvSpPr/>
          <p:nvPr/>
        </p:nvSpPr>
        <p:spPr>
          <a:xfrm flipH="1">
            <a:off x="454531" y="1871828"/>
            <a:ext cx="0" cy="4511342"/>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p:cNvSpPr/>
          <p:nvPr/>
        </p:nvSpPr>
        <p:spPr>
          <a:xfrm flipH="1" flipV="1">
            <a:off x="971601" y="1871828"/>
            <a:ext cx="7742668" cy="1"/>
          </a:xfrm>
          <a:prstGeom prst="line">
            <a:avLst/>
          </a:prstGeom>
          <a:ln w="12700">
            <a:solidFill>
              <a:srgbClr val="77933C"/>
            </a:solidFill>
            <a:prstDash val="sysDash"/>
          </a:ln>
        </p:spPr>
        <p:txBody>
          <a:bodyPr lIns="45719" rIns="45719"/>
          <a:lstStyle/>
          <a:p>
            <a:endParaRPr/>
          </a:p>
        </p:txBody>
      </p:sp>
      <p:sp>
        <p:nvSpPr>
          <p:cNvPr id="22" name="直线连接符 23"/>
          <p:cNvSpPr/>
          <p:nvPr/>
        </p:nvSpPr>
        <p:spPr>
          <a:xfrm flipH="1">
            <a:off x="8714268" y="1871828"/>
            <a:ext cx="0" cy="4373051"/>
          </a:xfrm>
          <a:prstGeom prst="line">
            <a:avLst/>
          </a:prstGeom>
          <a:ln w="12700">
            <a:solidFill>
              <a:srgbClr val="77933C"/>
            </a:solidFill>
            <a:prstDash val="sysDash"/>
          </a:ln>
        </p:spPr>
        <p:txBody>
          <a:bodyPr lIns="45719" rIns="45719"/>
          <a:lstStyle/>
          <a:p>
            <a:endParaRPr/>
          </a:p>
        </p:txBody>
      </p:sp>
      <p:pic>
        <p:nvPicPr>
          <p:cNvPr id="23" name="图片 24" descr="图片 24"/>
          <p:cNvPicPr>
            <a:picLocks noChangeAspect="1"/>
          </p:cNvPicPr>
          <p:nvPr/>
        </p:nvPicPr>
        <p:blipFill>
          <a:blip r:embed="rId4"/>
          <a:stretch>
            <a:fillRect/>
          </a:stretch>
        </p:blipFill>
        <p:spPr>
          <a:xfrm>
            <a:off x="8053754" y="6069658"/>
            <a:ext cx="921638" cy="565092"/>
          </a:xfrm>
          <a:prstGeom prst="rect">
            <a:avLst/>
          </a:prstGeom>
          <a:ln w="12700">
            <a:miter lim="400000"/>
            <a:headEnd/>
            <a:tailEnd/>
          </a:ln>
        </p:spPr>
      </p:pic>
      <p:pic>
        <p:nvPicPr>
          <p:cNvPr id="24" name="图片 25" descr="图片 25"/>
          <p:cNvPicPr>
            <a:picLocks noChangeAspect="1"/>
          </p:cNvPicPr>
          <p:nvPr/>
        </p:nvPicPr>
        <p:blipFill>
          <a:blip r:embed="rId4"/>
          <a:stretch>
            <a:fillRect/>
          </a:stretch>
        </p:blipFill>
        <p:spPr>
          <a:xfrm rot="10800000">
            <a:off x="222738" y="1612727"/>
            <a:ext cx="921637" cy="565092"/>
          </a:xfrm>
          <a:prstGeom prst="rect">
            <a:avLst/>
          </a:prstGeom>
          <a:ln w="12700">
            <a:miter lim="400000"/>
            <a:headEnd/>
            <a:tailEnd/>
          </a:ln>
        </p:spPr>
      </p:pic>
      <p:sp>
        <p:nvSpPr>
          <p:cNvPr id="17" name="矩形 4"/>
          <p:cNvSpPr>
            <a:spLocks noChangeArrowheads="1"/>
          </p:cNvSpPr>
          <p:nvPr/>
        </p:nvSpPr>
        <p:spPr bwMode="auto">
          <a:xfrm>
            <a:off x="1340920" y="1886970"/>
            <a:ext cx="6777300" cy="1034978"/>
          </a:xfrm>
          <a:prstGeom prst="rect">
            <a:avLst/>
          </a:prstGeom>
          <a:noFill/>
          <a:ln>
            <a:noFill/>
          </a:ln>
        </p:spPr>
        <p:txBody>
          <a:bodyPr anchor="t"/>
          <a:lstStyle/>
          <a:p>
            <a:pP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俯冲、有地震、海啸、火山爆发，</a:t>
            </a:r>
            <a:r>
              <a:rPr lang="en-US" altLang="zh-CN" sz="2800" dirty="0">
                <a:latin typeface="Arial" panose="020B0604020202020204" pitchFamily="34" charset="0"/>
                <a:ea typeface="微软雅黑" panose="020B0503020204020204" pitchFamily="34" charset="-122"/>
                <a:cs typeface="Arial" panose="020B0604020202020204" pitchFamily="34" charset="0"/>
              </a:rPr>
              <a:t>……</a:t>
            </a:r>
          </a:p>
        </p:txBody>
      </p:sp>
      <p:pic>
        <p:nvPicPr>
          <p:cNvPr id="1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4001" t="10162" r="11313" b="4449"/>
          <a:stretch>
            <a:fillRect/>
          </a:stretch>
        </p:blipFill>
        <p:spPr>
          <a:xfrm>
            <a:off x="4505187" y="4470286"/>
            <a:ext cx="2732750" cy="1833208"/>
          </a:xfrm>
          <a:prstGeom prst="rect">
            <a:avLst/>
          </a:prstGeom>
        </p:spPr>
      </p:pic>
      <p:pic>
        <p:nvPicPr>
          <p:cNvPr id="16" name="图片 7"/>
          <p:cNvPicPr>
            <a:picLocks noChangeAspect="1"/>
          </p:cNvPicPr>
          <p:nvPr/>
        </p:nvPicPr>
        <p:blipFill rotWithShape="1">
          <a:blip r:embed="rId6" cstate="print">
            <a:extLst>
              <a:ext uri="{28A0092B-C50C-407E-A947-70E740481C1C}">
                <a14:useLocalDpi xmlns:a14="http://schemas.microsoft.com/office/drawing/2010/main" val="0"/>
              </a:ext>
            </a:extLst>
          </a:blip>
          <a:srcRect l="7492" t="19637" r="14341" b="6385"/>
          <a:stretch>
            <a:fillRect/>
          </a:stretch>
        </p:blipFill>
        <p:spPr>
          <a:xfrm>
            <a:off x="4505187" y="2585449"/>
            <a:ext cx="2732753" cy="1821197"/>
          </a:xfrm>
          <a:prstGeom prst="rect">
            <a:avLst/>
          </a:prstGeom>
        </p:spPr>
      </p:pic>
      <p:pic>
        <p:nvPicPr>
          <p:cNvPr id="18" name="图片 2"/>
          <p:cNvPicPr>
            <a:picLocks noChangeAspect="1"/>
          </p:cNvPicPr>
          <p:nvPr/>
        </p:nvPicPr>
        <p:blipFill>
          <a:blip r:embed="rId7"/>
          <a:stretch>
            <a:fillRect/>
          </a:stretch>
        </p:blipFill>
        <p:spPr>
          <a:xfrm>
            <a:off x="1724403" y="2585449"/>
            <a:ext cx="2714827" cy="1821197"/>
          </a:xfrm>
          <a:prstGeom prst="rect">
            <a:avLst/>
          </a:prstGeom>
        </p:spPr>
      </p:pic>
      <p:sp>
        <p:nvSpPr>
          <p:cNvPr id="2" name="标题 1"/>
          <p:cNvSpPr>
            <a:spLocks noGrp="1"/>
          </p:cNvSpPr>
          <p:nvPr>
            <p:ph type="title"/>
          </p:nvPr>
        </p:nvSpPr>
        <p:spPr/>
        <p:txBody>
          <a:bodyPr/>
          <a:lstStyle/>
          <a:p>
            <a:r>
              <a:rPr lang="zh-CN" altLang="en-US" dirty="0"/>
              <a:t>挪亚洪水期间</a:t>
            </a:r>
            <a:br>
              <a:rPr lang="zh-CN" altLang="en-US" dirty="0"/>
            </a:br>
            <a:r>
              <a:rPr lang="zh-CN" altLang="en-US" dirty="0"/>
              <a:t>都有哪些地质活动？</a:t>
            </a:r>
          </a:p>
        </p:txBody>
      </p:sp>
      <p:sp>
        <p:nvSpPr>
          <p:cNvPr id="4" name="矩形 3"/>
          <p:cNvSpPr/>
          <p:nvPr/>
        </p:nvSpPr>
        <p:spPr>
          <a:xfrm>
            <a:off x="1698743" y="2585449"/>
            <a:ext cx="5539179" cy="3718039"/>
          </a:xfrm>
          <a:prstGeom prst="rect">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11 RUNAWAY SUBDUCTION.jpg"/>
          <p:cNvPicPr>
            <a:picLocks noChangeAspect="1"/>
          </p:cNvPicPr>
          <p:nvPr/>
        </p:nvPicPr>
        <p:blipFill>
          <a:blip r:embed="rId3" cstate="screen"/>
          <a:srcRect/>
          <a:stretch>
            <a:fillRect/>
          </a:stretch>
        </p:blipFill>
        <p:spPr>
          <a:xfrm>
            <a:off x="-11573" y="1484784"/>
            <a:ext cx="9155573" cy="5168096"/>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矩形 4"/>
          <p:cNvSpPr>
            <a:spLocks noChangeArrowheads="1"/>
          </p:cNvSpPr>
          <p:nvPr/>
        </p:nvSpPr>
        <p:spPr bwMode="auto">
          <a:xfrm>
            <a:off x="3275856" y="1874675"/>
            <a:ext cx="2800768" cy="773140"/>
          </a:xfrm>
          <a:prstGeom prst="rect">
            <a:avLst/>
          </a:prstGeom>
          <a:noFill/>
          <a:ln>
            <a:noFill/>
          </a:ln>
        </p:spPr>
        <p:txBody>
          <a:bodyPr anchor="t"/>
          <a:lstStyle/>
          <a:p>
            <a:pPr algn="ct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失控的俯冲</a:t>
            </a:r>
          </a:p>
        </p:txBody>
      </p:sp>
      <p:sp>
        <p:nvSpPr>
          <p:cNvPr id="10" name="矩形 4"/>
          <p:cNvSpPr>
            <a:spLocks noChangeArrowheads="1"/>
          </p:cNvSpPr>
          <p:nvPr/>
        </p:nvSpPr>
        <p:spPr bwMode="auto">
          <a:xfrm>
            <a:off x="6285273" y="3171040"/>
            <a:ext cx="2800768" cy="773140"/>
          </a:xfrm>
          <a:prstGeom prst="rect">
            <a:avLst/>
          </a:prstGeom>
          <a:noFill/>
          <a:ln>
            <a:noFill/>
          </a:ln>
        </p:spPr>
        <p:txBody>
          <a:bodyPr anchor="t"/>
          <a:lstStyle/>
          <a:p>
            <a:pPr algn="ct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海洋板块</a:t>
            </a:r>
          </a:p>
        </p:txBody>
      </p:sp>
      <p:sp>
        <p:nvSpPr>
          <p:cNvPr id="11" name="矩形 4"/>
          <p:cNvSpPr>
            <a:spLocks noChangeArrowheads="1"/>
          </p:cNvSpPr>
          <p:nvPr/>
        </p:nvSpPr>
        <p:spPr bwMode="auto">
          <a:xfrm>
            <a:off x="23370" y="3483557"/>
            <a:ext cx="2800768" cy="773140"/>
          </a:xfrm>
          <a:prstGeom prst="rect">
            <a:avLst/>
          </a:prstGeom>
          <a:noFill/>
          <a:ln>
            <a:noFill/>
          </a:ln>
        </p:spPr>
        <p:txBody>
          <a:bodyPr anchor="t"/>
          <a:lstStyle/>
          <a:p>
            <a:pPr algn="ct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大洲板块</a:t>
            </a:r>
          </a:p>
        </p:txBody>
      </p:sp>
      <p:sp>
        <p:nvSpPr>
          <p:cNvPr id="12" name="矩形 4"/>
          <p:cNvSpPr>
            <a:spLocks noChangeArrowheads="1"/>
          </p:cNvSpPr>
          <p:nvPr/>
        </p:nvSpPr>
        <p:spPr bwMode="auto">
          <a:xfrm>
            <a:off x="2915816" y="5536354"/>
            <a:ext cx="2800768" cy="773140"/>
          </a:xfrm>
          <a:prstGeom prst="rect">
            <a:avLst/>
          </a:prstGeom>
          <a:noFill/>
          <a:ln>
            <a:noFill/>
          </a:ln>
        </p:spPr>
        <p:txBody>
          <a:bodyPr anchor="t"/>
          <a:lstStyle/>
          <a:p>
            <a:pPr algn="ct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地幔</a:t>
            </a:r>
          </a:p>
        </p:txBody>
      </p:sp>
      <p:sp>
        <p:nvSpPr>
          <p:cNvPr id="2" name="标题 1"/>
          <p:cNvSpPr>
            <a:spLocks noGrp="1"/>
          </p:cNvSpPr>
          <p:nvPr>
            <p:ph type="title"/>
          </p:nvPr>
        </p:nvSpPr>
        <p:spPr/>
        <p:txBody>
          <a:bodyPr/>
          <a:lstStyle/>
          <a:p>
            <a:r>
              <a:rPr lang="zh-CN" altLang="en-US" dirty="0"/>
              <a:t>灾难性的板块移动（板块漂移、构造）</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直线连接符 20"/>
          <p:cNvSpPr/>
          <p:nvPr/>
        </p:nvSpPr>
        <p:spPr>
          <a:xfrm flipH="1">
            <a:off x="454531" y="1534702"/>
            <a:ext cx="0" cy="484846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p:cNvSpPr/>
          <p:nvPr/>
        </p:nvSpPr>
        <p:spPr>
          <a:xfrm flipH="1" flipV="1">
            <a:off x="971601" y="1534703"/>
            <a:ext cx="7742668" cy="1"/>
          </a:xfrm>
          <a:prstGeom prst="line">
            <a:avLst/>
          </a:prstGeom>
          <a:ln w="12700">
            <a:solidFill>
              <a:srgbClr val="77933C"/>
            </a:solidFill>
            <a:prstDash val="sysDash"/>
          </a:ln>
        </p:spPr>
        <p:txBody>
          <a:bodyPr lIns="45719" rIns="45719"/>
          <a:lstStyle/>
          <a:p>
            <a:endParaRPr/>
          </a:p>
        </p:txBody>
      </p:sp>
      <p:sp>
        <p:nvSpPr>
          <p:cNvPr id="22" name="直线连接符 23"/>
          <p:cNvSpPr/>
          <p:nvPr/>
        </p:nvSpPr>
        <p:spPr>
          <a:xfrm flipH="1">
            <a:off x="8714268" y="1534702"/>
            <a:ext cx="0" cy="4710177"/>
          </a:xfrm>
          <a:prstGeom prst="line">
            <a:avLst/>
          </a:prstGeom>
          <a:ln w="12700">
            <a:solidFill>
              <a:srgbClr val="77933C"/>
            </a:solidFill>
            <a:prstDash val="sysDash"/>
          </a:ln>
        </p:spPr>
        <p:txBody>
          <a:bodyPr lIns="45719" rIns="45719"/>
          <a:lstStyle/>
          <a:p>
            <a:endParaRPr/>
          </a:p>
        </p:txBody>
      </p:sp>
      <p:pic>
        <p:nvPicPr>
          <p:cNvPr id="2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24" name="图片 25" descr="图片 25"/>
          <p:cNvPicPr>
            <a:picLocks noChangeAspect="1"/>
          </p:cNvPicPr>
          <p:nvPr/>
        </p:nvPicPr>
        <p:blipFill>
          <a:blip r:embed="rId3"/>
          <a:stretch>
            <a:fillRect/>
          </a:stretch>
        </p:blipFill>
        <p:spPr>
          <a:xfrm rot="10800000">
            <a:off x="222738" y="1275602"/>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灾难性板块构造</a:t>
            </a:r>
          </a:p>
        </p:txBody>
      </p:sp>
      <p:sp>
        <p:nvSpPr>
          <p:cNvPr id="25" name="矩形 4"/>
          <p:cNvSpPr>
            <a:spLocks noChangeArrowheads="1"/>
          </p:cNvSpPr>
          <p:nvPr/>
        </p:nvSpPr>
        <p:spPr bwMode="auto">
          <a:xfrm>
            <a:off x="1272100" y="1928908"/>
            <a:ext cx="6624599" cy="1034978"/>
          </a:xfrm>
          <a:prstGeom prst="rect">
            <a:avLst/>
          </a:prstGeom>
          <a:noFill/>
          <a:ln>
            <a:noFill/>
          </a:ln>
        </p:spPr>
        <p:txBody>
          <a:bodyPr anchor="t"/>
          <a:lstStyle/>
          <a:p>
            <a:pPr algn="ct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地壳出现巨大裂缝，释放水和熔岩。</a:t>
            </a:r>
          </a:p>
        </p:txBody>
      </p:sp>
      <p:pic>
        <p:nvPicPr>
          <p:cNvPr id="4" name="图片 3"/>
          <p:cNvPicPr>
            <a:picLocks noChangeAspect="1"/>
          </p:cNvPicPr>
          <p:nvPr/>
        </p:nvPicPr>
        <p:blipFill rotWithShape="1">
          <a:blip r:embed="rId4"/>
          <a:srcRect l="14017" r="12303"/>
          <a:stretch>
            <a:fillRect/>
          </a:stretch>
        </p:blipFill>
        <p:spPr>
          <a:xfrm>
            <a:off x="686326" y="2704282"/>
            <a:ext cx="7766806" cy="3032284"/>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905" y="2069904"/>
            <a:ext cx="8363207" cy="4788096"/>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矩形 4"/>
          <p:cNvSpPr>
            <a:spLocks noChangeArrowheads="1"/>
          </p:cNvSpPr>
          <p:nvPr/>
        </p:nvSpPr>
        <p:spPr bwMode="auto">
          <a:xfrm>
            <a:off x="1069718" y="1400103"/>
            <a:ext cx="7656394" cy="860502"/>
          </a:xfrm>
          <a:prstGeom prst="rect">
            <a:avLst/>
          </a:prstGeom>
          <a:noFill/>
          <a:ln>
            <a:noFill/>
          </a:ln>
        </p:spPr>
        <p:txBody>
          <a:bodyPr anchor="t"/>
          <a:lstStyle/>
          <a:p>
            <a:pP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从地壳深处涌出的热泉</a:t>
            </a:r>
            <a:r>
              <a:rPr lang="en-US" altLang="zh-CN" sz="2800" dirty="0">
                <a:latin typeface="Arial" panose="020B0604020202020204" pitchFamily="34" charset="0"/>
                <a:ea typeface="微软雅黑" panose="020B0503020204020204" pitchFamily="34" charset="-122"/>
                <a:cs typeface="Arial" panose="020B0604020202020204" pitchFamily="34" charset="0"/>
              </a:rPr>
              <a:t>——“</a:t>
            </a:r>
            <a:r>
              <a:rPr lang="zh-CN" altLang="en-US" sz="2800" dirty="0">
                <a:latin typeface="Arial" panose="020B0604020202020204" pitchFamily="34" charset="0"/>
                <a:ea typeface="微软雅黑" panose="020B0503020204020204" pitchFamily="34" charset="-122"/>
                <a:cs typeface="Arial" panose="020B0604020202020204" pitchFamily="34" charset="0"/>
              </a:rPr>
              <a:t>大渊的泉源”</a:t>
            </a:r>
          </a:p>
          <a:p>
            <a:pPr eaLnBrk="0" hangingPunct="0">
              <a:lnSpc>
                <a:spcPts val="4240"/>
              </a:lnSpc>
            </a:pPr>
            <a:endParaRPr lang="zh-CN" alt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5" name="标题 4"/>
          <p:cNvSpPr>
            <a:spLocks noGrp="1"/>
          </p:cNvSpPr>
          <p:nvPr>
            <p:ph type="title"/>
          </p:nvPr>
        </p:nvSpPr>
        <p:spPr>
          <a:xfrm>
            <a:off x="0" y="365126"/>
            <a:ext cx="9144000" cy="860502"/>
          </a:xfrm>
        </p:spPr>
        <p:txBody>
          <a:bodyPr/>
          <a:lstStyle/>
          <a:p>
            <a:r>
              <a:rPr lang="zh-CN" altLang="en-US" dirty="0"/>
              <a:t>灾难性板块构造</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534702"/>
            <a:ext cx="0" cy="484846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534703"/>
            <a:ext cx="7742668" cy="1"/>
          </a:xfrm>
          <a:prstGeom prst="line">
            <a:avLst/>
          </a:prstGeom>
          <a:ln w="12700">
            <a:solidFill>
              <a:srgbClr val="77933C"/>
            </a:solidFill>
            <a:prstDash val="sysDash"/>
          </a:ln>
        </p:spPr>
        <p:txBody>
          <a:bodyPr lIns="45719" rIns="45719"/>
          <a:lstStyle/>
          <a:p>
            <a:endParaRPr/>
          </a:p>
        </p:txBody>
      </p:sp>
      <p:sp>
        <p:nvSpPr>
          <p:cNvPr id="10" name="直线连接符 23"/>
          <p:cNvSpPr/>
          <p:nvPr/>
        </p:nvSpPr>
        <p:spPr>
          <a:xfrm flipH="1">
            <a:off x="8714268" y="1534702"/>
            <a:ext cx="0" cy="4710177"/>
          </a:xfrm>
          <a:prstGeom prst="line">
            <a:avLst/>
          </a:prstGeom>
          <a:ln w="12700">
            <a:solidFill>
              <a:srgbClr val="77933C"/>
            </a:solidFill>
            <a:prstDash val="sysDash"/>
          </a:ln>
        </p:spPr>
        <p:txBody>
          <a:bodyPr lIns="45719" rIns="45719"/>
          <a:lstStyle/>
          <a:p>
            <a:endParaRPr/>
          </a:p>
        </p:txBody>
      </p:sp>
      <p:pic>
        <p:nvPicPr>
          <p:cNvPr id="11"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2" name="图片 25" descr="图片 25"/>
          <p:cNvPicPr>
            <a:picLocks noChangeAspect="1"/>
          </p:cNvPicPr>
          <p:nvPr/>
        </p:nvPicPr>
        <p:blipFill>
          <a:blip r:embed="rId3"/>
          <a:stretch>
            <a:fillRect/>
          </a:stretch>
        </p:blipFill>
        <p:spPr>
          <a:xfrm rot="10800000">
            <a:off x="222738" y="1275602"/>
            <a:ext cx="921637" cy="565092"/>
          </a:xfrm>
          <a:prstGeom prst="rect">
            <a:avLst/>
          </a:prstGeom>
          <a:ln w="12700">
            <a:miter lim="400000"/>
            <a:headEnd/>
            <a:tailEnd/>
          </a:ln>
        </p:spPr>
      </p:pic>
      <p:sp>
        <p:nvSpPr>
          <p:cNvPr id="3" name="矩形 4"/>
          <p:cNvSpPr>
            <a:spLocks noChangeArrowheads="1"/>
          </p:cNvSpPr>
          <p:nvPr/>
        </p:nvSpPr>
        <p:spPr bwMode="auto">
          <a:xfrm>
            <a:off x="0" y="1662420"/>
            <a:ext cx="9144000" cy="1034978"/>
          </a:xfrm>
          <a:prstGeom prst="rect">
            <a:avLst/>
          </a:prstGeom>
          <a:noFill/>
          <a:ln>
            <a:noFill/>
          </a:ln>
        </p:spPr>
        <p:txBody>
          <a:bodyPr anchor="t"/>
          <a:lstStyle/>
          <a:p>
            <a:pPr algn="ct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比喻：</a:t>
            </a:r>
            <a:r>
              <a:rPr lang="en-US" altLang="zh-CN" sz="2800" dirty="0">
                <a:latin typeface="Arial" panose="020B0604020202020204" pitchFamily="34" charset="0"/>
                <a:ea typeface="微软雅黑" panose="020B0503020204020204" pitchFamily="34" charset="-122"/>
                <a:cs typeface="Arial" panose="020B0604020202020204" pitchFamily="34" charset="0"/>
              </a:rPr>
              <a:t>40</a:t>
            </a:r>
            <a:r>
              <a:rPr lang="zh-CN" altLang="en-US" sz="2800" dirty="0">
                <a:latin typeface="Arial" panose="020B0604020202020204" pitchFamily="34" charset="0"/>
                <a:ea typeface="微软雅黑" panose="020B0503020204020204" pitchFamily="34" charset="-122"/>
                <a:cs typeface="Arial" panose="020B0604020202020204" pitchFamily="34" charset="0"/>
              </a:rPr>
              <a:t>天的暴雨</a:t>
            </a:r>
            <a:r>
              <a:rPr lang="en-US" altLang="zh-CN" sz="2800" dirty="0">
                <a:latin typeface="Arial" panose="020B0604020202020204" pitchFamily="34" charset="0"/>
                <a:ea typeface="微软雅黑" panose="020B0503020204020204" pitchFamily="34" charset="-122"/>
                <a:cs typeface="Arial" panose="020B0604020202020204" pitchFamily="34" charset="0"/>
              </a:rPr>
              <a:t>——“</a:t>
            </a:r>
            <a:r>
              <a:rPr lang="zh-CN" altLang="en-US" sz="2800" dirty="0">
                <a:latin typeface="Arial" panose="020B0604020202020204" pitchFamily="34" charset="0"/>
                <a:ea typeface="微软雅黑" panose="020B0503020204020204" pitchFamily="34" charset="-122"/>
                <a:cs typeface="Arial" panose="020B0604020202020204" pitchFamily="34" charset="0"/>
              </a:rPr>
              <a:t>天上的窗户敞开”</a:t>
            </a:r>
          </a:p>
          <a:p>
            <a:pPr algn="ctr" eaLnBrk="0" hangingPunct="0">
              <a:lnSpc>
                <a:spcPts val="4240"/>
              </a:lnSpc>
            </a:pPr>
            <a:endParaRPr lang="zh-CN" alt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4" name="标题 3"/>
          <p:cNvSpPr>
            <a:spLocks noGrp="1"/>
          </p:cNvSpPr>
          <p:nvPr>
            <p:ph type="title"/>
          </p:nvPr>
        </p:nvSpPr>
        <p:spPr>
          <a:xfrm>
            <a:off x="0" y="365125"/>
            <a:ext cx="9144000" cy="807183"/>
          </a:xfrm>
        </p:spPr>
        <p:txBody>
          <a:bodyPr/>
          <a:lstStyle/>
          <a:p>
            <a:r>
              <a:rPr lang="zh-CN" altLang="en-US" dirty="0"/>
              <a:t>灾难性板块构造</a:t>
            </a:r>
          </a:p>
        </p:txBody>
      </p:sp>
      <p:pic>
        <p:nvPicPr>
          <p:cNvPr id="13" name="图片 12" descr="图片包含 黑暗, 大, 猫, 阴天&#10;&#10;描述已自动生成"/>
          <p:cNvPicPr>
            <a:picLocks noChangeAspect="1"/>
          </p:cNvPicPr>
          <p:nvPr/>
        </p:nvPicPr>
        <p:blipFill>
          <a:blip r:embed="rId4"/>
          <a:stretch>
            <a:fillRect/>
          </a:stretch>
        </p:blipFill>
        <p:spPr>
          <a:xfrm>
            <a:off x="661792" y="2425460"/>
            <a:ext cx="7820416" cy="439898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 y="1488592"/>
            <a:ext cx="9143999" cy="5143499"/>
          </a:xfrm>
          <a:prstGeom prst="rect">
            <a:avLst/>
          </a:prstGeom>
        </p:spPr>
      </p:pic>
      <p:sp>
        <p:nvSpPr>
          <p:cNvPr id="2" name="标题 1"/>
          <p:cNvSpPr>
            <a:spLocks noGrp="1"/>
          </p:cNvSpPr>
          <p:nvPr>
            <p:ph type="title"/>
          </p:nvPr>
        </p:nvSpPr>
        <p:spPr/>
        <p:txBody>
          <a:bodyPr/>
          <a:lstStyle/>
          <a:p>
            <a:r>
              <a:rPr lang="zh-CN" altLang="en-US" dirty="0"/>
              <a:t>灾难性的板块构造会导致：火山爆发</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b="17721"/>
          <a:stretch>
            <a:fillRect/>
          </a:stretch>
        </p:blipFill>
        <p:spPr>
          <a:xfrm>
            <a:off x="411547" y="1462835"/>
            <a:ext cx="8320906" cy="517799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灾难性的板块构造会导致：海啸</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1349375"/>
            <a:ext cx="9144000" cy="5143500"/>
          </a:xfrm>
          <a:prstGeom prst="rect">
            <a:avLst/>
          </a:prstGeom>
        </p:spPr>
      </p:pic>
      <p:sp>
        <p:nvSpPr>
          <p:cNvPr id="2" name="标题 1"/>
          <p:cNvSpPr>
            <a:spLocks noGrp="1"/>
          </p:cNvSpPr>
          <p:nvPr>
            <p:ph type="title"/>
          </p:nvPr>
        </p:nvSpPr>
        <p:spPr/>
        <p:txBody>
          <a:bodyPr/>
          <a:lstStyle/>
          <a:p>
            <a:r>
              <a:rPr lang="zh-CN" altLang="en-US" dirty="0"/>
              <a:t>灾难性的板块构造会导致：海啸</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timg?image&amp;quality=80&amp;size=b9999_10000&amp;sec=1550750266916&amp;di=618890096ce731f8c817f046c519f925&amp;imgtype=0&amp;src=http%3A%2F%2Fpic"/>
          <p:cNvPicPr>
            <a:picLocks noChangeAspect="1" noChangeArrowheads="1"/>
          </p:cNvPicPr>
          <p:nvPr/>
        </p:nvPicPr>
        <p:blipFill>
          <a:blip r:embed="rId3" cstate="print"/>
          <a:srcRect/>
          <a:stretch>
            <a:fillRect/>
          </a:stretch>
        </p:blipFill>
        <p:spPr bwMode="auto">
          <a:xfrm>
            <a:off x="905435" y="1792607"/>
            <a:ext cx="7333129" cy="4868060"/>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灾难性的板块构造会导致：</a:t>
            </a:r>
            <a:br>
              <a:rPr lang="en-US" altLang="zh-CN" dirty="0"/>
            </a:br>
            <a:r>
              <a:rPr lang="zh-CN" altLang="en-US" dirty="0"/>
              <a:t>泥石流和沉积物</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直线连接符 20"/>
          <p:cNvSpPr/>
          <p:nvPr/>
        </p:nvSpPr>
        <p:spPr>
          <a:xfrm flipH="1">
            <a:off x="454531" y="1355423"/>
            <a:ext cx="0" cy="502774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p:cNvSpPr/>
          <p:nvPr/>
        </p:nvSpPr>
        <p:spPr>
          <a:xfrm flipH="1" flipV="1">
            <a:off x="971601" y="1355424"/>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378870"/>
            <a:ext cx="0" cy="4866010"/>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096323"/>
            <a:ext cx="921637" cy="565092"/>
          </a:xfrm>
          <a:prstGeom prst="rect">
            <a:avLst/>
          </a:prstGeom>
          <a:ln w="12700">
            <a:miter lim="400000"/>
            <a:headEnd/>
            <a:tailEnd/>
          </a:ln>
        </p:spPr>
      </p:pic>
      <p:sp>
        <p:nvSpPr>
          <p:cNvPr id="7" name="矩形 4"/>
          <p:cNvSpPr>
            <a:spLocks noChangeArrowheads="1"/>
          </p:cNvSpPr>
          <p:nvPr/>
        </p:nvSpPr>
        <p:spPr bwMode="auto">
          <a:xfrm>
            <a:off x="862240" y="1348652"/>
            <a:ext cx="7419519" cy="713344"/>
          </a:xfrm>
          <a:prstGeom prst="rect">
            <a:avLst/>
          </a:prstGeom>
          <a:noFill/>
          <a:ln>
            <a:noFill/>
          </a:ln>
        </p:spPr>
        <p:txBody>
          <a:bodyPr anchor="t"/>
          <a:lstStyle/>
          <a:p>
            <a:pPr algn="ct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把洪水前的陆地和山体侵蚀掉</a:t>
            </a:r>
          </a:p>
        </p:txBody>
      </p:sp>
      <p:pic>
        <p:nvPicPr>
          <p:cNvPr id="8" name="Picture 5" descr="Little grand canyon2"/>
          <p:cNvPicPr>
            <a:picLocks noChangeAspect="1" noChangeArrowheads="1"/>
          </p:cNvPicPr>
          <p:nvPr/>
        </p:nvPicPr>
        <p:blipFill>
          <a:blip r:embed="rId4" cstate="print"/>
          <a:srcRect t="4137" r="2421"/>
          <a:stretch>
            <a:fillRect/>
          </a:stretch>
        </p:blipFill>
        <p:spPr bwMode="auto">
          <a:xfrm>
            <a:off x="1246553" y="1979334"/>
            <a:ext cx="6650895" cy="488003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挪亚洪水会：</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p:cNvSpPr/>
          <p:nvPr/>
        </p:nvSpPr>
        <p:spPr>
          <a:xfrm flipH="1">
            <a:off x="454531" y="1341639"/>
            <a:ext cx="0" cy="504153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341640"/>
            <a:ext cx="7742668" cy="1"/>
          </a:xfrm>
          <a:prstGeom prst="line">
            <a:avLst/>
          </a:prstGeom>
          <a:ln w="12700">
            <a:solidFill>
              <a:srgbClr val="77933C"/>
            </a:solidFill>
            <a:prstDash val="sysDash"/>
          </a:ln>
        </p:spPr>
        <p:txBody>
          <a:bodyPr lIns="45719" rIns="45719"/>
          <a:lstStyle/>
          <a:p>
            <a:endParaRPr/>
          </a:p>
        </p:txBody>
      </p:sp>
      <p:sp>
        <p:nvSpPr>
          <p:cNvPr id="10" name="直线连接符 23"/>
          <p:cNvSpPr/>
          <p:nvPr/>
        </p:nvSpPr>
        <p:spPr>
          <a:xfrm flipH="1">
            <a:off x="8714268" y="1341640"/>
            <a:ext cx="0" cy="4903240"/>
          </a:xfrm>
          <a:prstGeom prst="line">
            <a:avLst/>
          </a:prstGeom>
          <a:ln w="12700">
            <a:solidFill>
              <a:srgbClr val="77933C"/>
            </a:solidFill>
            <a:prstDash val="sysDash"/>
          </a:ln>
        </p:spPr>
        <p:txBody>
          <a:bodyPr lIns="45719" rIns="45719"/>
          <a:lstStyle/>
          <a:p>
            <a:endParaRPr/>
          </a:p>
        </p:txBody>
      </p:sp>
      <p:pic>
        <p:nvPicPr>
          <p:cNvPr id="11"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2" name="图片 25" descr="图片 25"/>
          <p:cNvPicPr>
            <a:picLocks noChangeAspect="1"/>
          </p:cNvPicPr>
          <p:nvPr/>
        </p:nvPicPr>
        <p:blipFill>
          <a:blip r:embed="rId3"/>
          <a:stretch>
            <a:fillRect/>
          </a:stretch>
        </p:blipFill>
        <p:spPr>
          <a:xfrm rot="10800000">
            <a:off x="222738" y="1082539"/>
            <a:ext cx="921637" cy="565092"/>
          </a:xfrm>
          <a:prstGeom prst="rect">
            <a:avLst/>
          </a:prstGeom>
          <a:ln w="12700">
            <a:miter lim="400000"/>
            <a:headEnd/>
            <a:tailEnd/>
          </a:ln>
        </p:spPr>
      </p:pic>
      <p:sp>
        <p:nvSpPr>
          <p:cNvPr id="7" name="矩形 4"/>
          <p:cNvSpPr>
            <a:spLocks noChangeArrowheads="1"/>
          </p:cNvSpPr>
          <p:nvPr/>
        </p:nvSpPr>
        <p:spPr bwMode="auto">
          <a:xfrm>
            <a:off x="862240" y="1360313"/>
            <a:ext cx="7419519" cy="713344"/>
          </a:xfrm>
          <a:prstGeom prst="rect">
            <a:avLst/>
          </a:prstGeom>
          <a:noFill/>
          <a:ln>
            <a:noFill/>
          </a:ln>
        </p:spPr>
        <p:txBody>
          <a:bodyPr anchor="t"/>
          <a:lstStyle/>
          <a:p>
            <a:pPr algn="ct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形成水下沉积岩</a:t>
            </a:r>
          </a:p>
        </p:txBody>
      </p:sp>
      <p:pic>
        <p:nvPicPr>
          <p:cNvPr id="3" name="图片 2"/>
          <p:cNvPicPr>
            <a:picLocks noChangeAspect="1"/>
          </p:cNvPicPr>
          <p:nvPr/>
        </p:nvPicPr>
        <p:blipFill rotWithShape="1">
          <a:blip r:embed="rId4"/>
          <a:srcRect b="15626"/>
          <a:stretch>
            <a:fillRect/>
          </a:stretch>
        </p:blipFill>
        <p:spPr>
          <a:xfrm>
            <a:off x="862240" y="2027179"/>
            <a:ext cx="7578091" cy="41619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挪亚洪水会：</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观看视频：</a:t>
            </a:r>
            <a:br>
              <a:rPr lang="en-US" altLang="zh-CN" dirty="0"/>
            </a:br>
            <a:r>
              <a:rPr lang="en-US" altLang="zh-CN" dirty="0"/>
              <a:t> 《</a:t>
            </a:r>
            <a:r>
              <a:rPr lang="zh-CN" altLang="en-US" dirty="0"/>
              <a:t>挪亚洪水与灾难性板块构造</a:t>
            </a:r>
            <a:r>
              <a:rPr lang="en-US" altLang="zh-CN" dirty="0"/>
              <a:t>》</a:t>
            </a:r>
            <a:endParaRPr lang="zh-CN" altLang="en-US" dirty="0"/>
          </a:p>
        </p:txBody>
      </p:sp>
      <p:pic>
        <p:nvPicPr>
          <p:cNvPr id="3" name="1733899110_1.mp4">
            <a:hlinkClick r:id="" action="ppaction://media"/>
            <a:extLst>
              <a:ext uri="{FF2B5EF4-FFF2-40B4-BE49-F238E27FC236}">
                <a16:creationId xmlns:a16="http://schemas.microsoft.com/office/drawing/2014/main" id="{2C2580A8-17D5-7406-AC75-3701A624F61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690688"/>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624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fullScrn="1">
              <p:cMediaNode vol="80000">
                <p:cTn id="12" fill="hold" display="0">
                  <p:stCondLst>
                    <p:cond delay="indefinite"/>
                  </p:stCondLst>
                </p:cTn>
                <p:tgtEl>
                  <p:spTgt spid="3"/>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1562142"/>
            <a:ext cx="0" cy="482102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1562142"/>
            <a:ext cx="7742668" cy="1"/>
          </a:xfrm>
          <a:prstGeom prst="line">
            <a:avLst/>
          </a:prstGeom>
          <a:ln w="12700">
            <a:solidFill>
              <a:srgbClr val="77933C"/>
            </a:solidFill>
            <a:prstDash val="sysDash"/>
          </a:ln>
        </p:spPr>
        <p:txBody>
          <a:bodyPr lIns="45719" rIns="45719"/>
          <a:lstStyle/>
          <a:p>
            <a:endParaRPr/>
          </a:p>
        </p:txBody>
      </p:sp>
      <p:sp>
        <p:nvSpPr>
          <p:cNvPr id="10" name="直线连接符 23"/>
          <p:cNvSpPr/>
          <p:nvPr/>
        </p:nvSpPr>
        <p:spPr>
          <a:xfrm flipH="1">
            <a:off x="8714268" y="1562142"/>
            <a:ext cx="0" cy="4682737"/>
          </a:xfrm>
          <a:prstGeom prst="line">
            <a:avLst/>
          </a:prstGeom>
          <a:ln w="12700">
            <a:solidFill>
              <a:srgbClr val="77933C"/>
            </a:solidFill>
            <a:prstDash val="sysDash"/>
          </a:ln>
        </p:spPr>
        <p:txBody>
          <a:bodyPr lIns="45719" rIns="45719"/>
          <a:lstStyle/>
          <a:p>
            <a:endParaRPr/>
          </a:p>
        </p:txBody>
      </p:sp>
      <p:pic>
        <p:nvPicPr>
          <p:cNvPr id="11"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2" name="图片 25" descr="图片 25"/>
          <p:cNvPicPr>
            <a:picLocks noChangeAspect="1"/>
          </p:cNvPicPr>
          <p:nvPr/>
        </p:nvPicPr>
        <p:blipFill>
          <a:blip r:embed="rId3"/>
          <a:stretch>
            <a:fillRect/>
          </a:stretch>
        </p:blipFill>
        <p:spPr>
          <a:xfrm rot="10800000">
            <a:off x="222738" y="1303041"/>
            <a:ext cx="921637" cy="565092"/>
          </a:xfrm>
          <a:prstGeom prst="rect">
            <a:avLst/>
          </a:prstGeom>
          <a:ln w="12700">
            <a:miter lim="400000"/>
            <a:headEnd/>
            <a:tailEnd/>
          </a:ln>
        </p:spPr>
      </p:pic>
      <p:sp>
        <p:nvSpPr>
          <p:cNvPr id="15" name="标题 14"/>
          <p:cNvSpPr>
            <a:spLocks noGrp="1"/>
          </p:cNvSpPr>
          <p:nvPr>
            <p:ph type="title"/>
          </p:nvPr>
        </p:nvSpPr>
        <p:spPr/>
        <p:txBody>
          <a:bodyPr/>
          <a:lstStyle/>
          <a:p>
            <a:r>
              <a:rPr lang="zh-CN" altLang="en-US" dirty="0"/>
              <a:t>任务一</a:t>
            </a:r>
          </a:p>
        </p:txBody>
      </p:sp>
      <p:sp>
        <p:nvSpPr>
          <p:cNvPr id="3" name="内容占位符 2"/>
          <p:cNvSpPr>
            <a:spLocks noGrp="1"/>
          </p:cNvSpPr>
          <p:nvPr>
            <p:ph idx="4294967295"/>
          </p:nvPr>
        </p:nvSpPr>
        <p:spPr>
          <a:xfrm>
            <a:off x="570259" y="1670050"/>
            <a:ext cx="8239125" cy="4970463"/>
          </a:xfrm>
          <a:prstGeom prst="rect">
            <a:avLst/>
          </a:prstGeom>
        </p:spPr>
        <p:txBody>
          <a:bodyPr>
            <a:noAutofit/>
          </a:bodyPr>
          <a:lstStyle/>
          <a:p>
            <a:pPr marL="0" indent="0">
              <a:lnSpc>
                <a:spcPts val="3880"/>
              </a:lnSpc>
              <a:spcBef>
                <a:spcPts val="0"/>
              </a:spcBef>
              <a:buNone/>
            </a:pPr>
            <a:r>
              <a:rPr lang="zh-CN" altLang="en-US" sz="2800" dirty="0">
                <a:ea typeface="微软雅黑" panose="020B0503020204020204" pitchFamily="34" charset="-122"/>
              </a:rPr>
              <a:t>一、选择题</a:t>
            </a:r>
            <a:endParaRPr lang="en-US" altLang="zh-CN" sz="2800" dirty="0">
              <a:ea typeface="微软雅黑" panose="020B0503020204020204" pitchFamily="34" charset="-122"/>
            </a:endParaRPr>
          </a:p>
          <a:p>
            <a:pPr marL="0" indent="0">
              <a:lnSpc>
                <a:spcPts val="3880"/>
              </a:lnSpc>
              <a:spcBef>
                <a:spcPts val="0"/>
              </a:spcBef>
              <a:buNone/>
            </a:pPr>
            <a:r>
              <a:rPr lang="en-US" altLang="zh-CN" sz="2800" b="1" dirty="0">
                <a:ea typeface="微软雅黑" panose="020B0503020204020204" pitchFamily="34" charset="-122"/>
              </a:rPr>
              <a:t>1.</a:t>
            </a:r>
            <a:r>
              <a:rPr lang="zh-CN" altLang="en-US" sz="2800" b="1" dirty="0">
                <a:ea typeface="微软雅黑" panose="020B0503020204020204" pitchFamily="34" charset="-122"/>
              </a:rPr>
              <a:t> 挪亚洪水的水主要来自（    ）的地下水。</a:t>
            </a:r>
            <a:endParaRPr lang="en-US" altLang="zh-CN" sz="2800" b="1" dirty="0">
              <a:ea typeface="微软雅黑" panose="020B0503020204020204" pitchFamily="34" charset="-122"/>
            </a:endParaRPr>
          </a:p>
          <a:p>
            <a:pPr marL="0" indent="0">
              <a:lnSpc>
                <a:spcPts val="3880"/>
              </a:lnSpc>
              <a:spcBef>
                <a:spcPts val="0"/>
              </a:spcBef>
              <a:buNone/>
            </a:pPr>
            <a:r>
              <a:rPr lang="zh-CN" altLang="en-US" sz="2800" dirty="0">
                <a:ea typeface="微软雅黑" panose="020B0503020204020204" pitchFamily="34" charset="-122"/>
              </a:rPr>
              <a:t>    </a:t>
            </a:r>
            <a:r>
              <a:rPr lang="en-US" altLang="zh-CN" sz="2800" dirty="0">
                <a:ea typeface="微软雅黑" panose="020B0503020204020204" pitchFamily="34" charset="-122"/>
              </a:rPr>
              <a:t>A. </a:t>
            </a:r>
            <a:r>
              <a:rPr lang="zh-CN" altLang="en-US" sz="2800" dirty="0">
                <a:ea typeface="微软雅黑" panose="020B0503020204020204" pitchFamily="34" charset="-122"/>
              </a:rPr>
              <a:t>地壳深处     </a:t>
            </a:r>
            <a:r>
              <a:rPr lang="en-US" altLang="zh-CN" sz="2800" dirty="0">
                <a:ea typeface="微软雅黑" panose="020B0503020204020204" pitchFamily="34" charset="-122"/>
              </a:rPr>
              <a:t>B.</a:t>
            </a:r>
            <a:r>
              <a:rPr lang="zh-CN" altLang="en-US" sz="2800" dirty="0">
                <a:ea typeface="微软雅黑" panose="020B0503020204020204" pitchFamily="34" charset="-122"/>
              </a:rPr>
              <a:t> 地上的海洋湖泊</a:t>
            </a:r>
            <a:endParaRPr lang="en-US" altLang="zh-CN" sz="2800" dirty="0">
              <a:ea typeface="微软雅黑" panose="020B0503020204020204" pitchFamily="34" charset="-122"/>
            </a:endParaRPr>
          </a:p>
          <a:p>
            <a:pPr marL="0" indent="0">
              <a:lnSpc>
                <a:spcPts val="2080"/>
              </a:lnSpc>
              <a:spcBef>
                <a:spcPts val="0"/>
              </a:spcBef>
              <a:buNone/>
            </a:pPr>
            <a:endParaRPr lang="en-US" altLang="zh-CN" sz="2400" b="1" dirty="0">
              <a:ea typeface="微软雅黑" panose="020B0503020204020204" pitchFamily="34" charset="-122"/>
            </a:endParaRPr>
          </a:p>
          <a:p>
            <a:pPr marL="0" indent="0">
              <a:lnSpc>
                <a:spcPts val="3880"/>
              </a:lnSpc>
              <a:spcBef>
                <a:spcPts val="0"/>
              </a:spcBef>
              <a:buNone/>
            </a:pPr>
            <a:r>
              <a:rPr lang="en-US" altLang="zh-CN" sz="2800" b="1" dirty="0">
                <a:ea typeface="微软雅黑" panose="020B0503020204020204" pitchFamily="34" charset="-122"/>
              </a:rPr>
              <a:t>2.</a:t>
            </a:r>
            <a:r>
              <a:rPr lang="zh-CN" altLang="en-US" sz="2800" b="1" dirty="0">
                <a:ea typeface="微软雅黑" panose="020B0503020204020204" pitchFamily="34" charset="-122"/>
              </a:rPr>
              <a:t> 在挪亚洪水期间，板块漂移速度与今天的观察到的速度相比是（   ）</a:t>
            </a:r>
            <a:endParaRPr lang="en-US" altLang="zh-CN" sz="2800" b="1" dirty="0">
              <a:ea typeface="微软雅黑" panose="020B0503020204020204" pitchFamily="34" charset="-122"/>
            </a:endParaRPr>
          </a:p>
          <a:p>
            <a:pPr marL="0" indent="0">
              <a:lnSpc>
                <a:spcPts val="3880"/>
              </a:lnSpc>
              <a:spcBef>
                <a:spcPts val="0"/>
              </a:spcBef>
              <a:buNone/>
            </a:pPr>
            <a:r>
              <a:rPr lang="zh-CN" altLang="en-US" sz="2800" dirty="0">
                <a:ea typeface="微软雅黑" panose="020B0503020204020204" pitchFamily="34" charset="-122"/>
              </a:rPr>
              <a:t> </a:t>
            </a:r>
            <a:r>
              <a:rPr lang="en-US" altLang="zh-TW" sz="2800" dirty="0">
                <a:ea typeface="微软雅黑" panose="020B0503020204020204" pitchFamily="34" charset="-122"/>
              </a:rPr>
              <a:t>A. </a:t>
            </a:r>
            <a:r>
              <a:rPr lang="zh-TW" altLang="en-US" sz="2800" dirty="0">
                <a:ea typeface="微软雅黑" panose="020B0503020204020204" pitchFamily="34" charset="-122"/>
              </a:rPr>
              <a:t>一样快</a:t>
            </a:r>
            <a:r>
              <a:rPr lang="zh-CN" altLang="en-US" sz="2800" dirty="0">
                <a:ea typeface="微软雅黑" panose="020B0503020204020204" pitchFamily="34" charset="-122"/>
              </a:rPr>
              <a:t>    </a:t>
            </a:r>
            <a:r>
              <a:rPr lang="en-US" altLang="zh-CN" sz="2800" dirty="0">
                <a:ea typeface="微软雅黑" panose="020B0503020204020204" pitchFamily="34" charset="-122"/>
              </a:rPr>
              <a:t>B.</a:t>
            </a:r>
            <a:r>
              <a:rPr lang="zh-CN" altLang="en-US" sz="2800" dirty="0">
                <a:ea typeface="微软雅黑" panose="020B0503020204020204" pitchFamily="34" charset="-122"/>
              </a:rPr>
              <a:t>洪水期间更快   </a:t>
            </a:r>
            <a:r>
              <a:rPr lang="en-US" altLang="zh-CN" sz="2800" dirty="0">
                <a:ea typeface="微软雅黑" panose="020B0503020204020204" pitchFamily="34" charset="-122"/>
              </a:rPr>
              <a:t>C.</a:t>
            </a:r>
            <a:r>
              <a:rPr lang="zh-CN" altLang="en-US" sz="2800" dirty="0">
                <a:ea typeface="微软雅黑" panose="020B0503020204020204" pitchFamily="34" charset="-122"/>
              </a:rPr>
              <a:t> 今天更快</a:t>
            </a:r>
            <a:endParaRPr lang="en-US" altLang="zh-CN" sz="2800" dirty="0">
              <a:ea typeface="微软雅黑" panose="020B0503020204020204" pitchFamily="34" charset="-122"/>
            </a:endParaRPr>
          </a:p>
          <a:p>
            <a:pPr marL="0" indent="0">
              <a:lnSpc>
                <a:spcPts val="2080"/>
              </a:lnSpc>
              <a:spcBef>
                <a:spcPts val="0"/>
              </a:spcBef>
              <a:buNone/>
            </a:pPr>
            <a:endParaRPr lang="en-US" altLang="zh-CN" sz="2800" b="1" dirty="0">
              <a:ea typeface="微软雅黑" panose="020B0503020204020204" pitchFamily="34" charset="-122"/>
            </a:endParaRPr>
          </a:p>
          <a:p>
            <a:pPr marL="0" indent="0">
              <a:lnSpc>
                <a:spcPts val="3880"/>
              </a:lnSpc>
              <a:spcBef>
                <a:spcPts val="0"/>
              </a:spcBef>
              <a:buNone/>
            </a:pPr>
            <a:r>
              <a:rPr lang="en-US" altLang="zh-CN" sz="2800" b="1" dirty="0">
                <a:ea typeface="微软雅黑" panose="020B0503020204020204" pitchFamily="34" charset="-122"/>
              </a:rPr>
              <a:t>3.</a:t>
            </a:r>
            <a:r>
              <a:rPr lang="zh-CN" altLang="en-US" sz="2800" b="1" dirty="0">
                <a:ea typeface="微软雅黑" panose="020B0503020204020204" pitchFamily="34" charset="-122"/>
              </a:rPr>
              <a:t> （多选题）快速的板块漂移会造成</a:t>
            </a:r>
            <a:r>
              <a:rPr lang="zh-CN" altLang="en-US" sz="2800" b="1" dirty="0">
                <a:ea typeface="微软雅黑" panose="020B0503020204020204" pitchFamily="34" charset="-122"/>
                <a:sym typeface="Wingdings" panose="05000000000000000000" pitchFamily="2" charset="2"/>
              </a:rPr>
              <a:t>（ </a:t>
            </a:r>
            <a:r>
              <a:rPr lang="en-US" altLang="zh-CN" sz="2800" b="1" dirty="0">
                <a:ea typeface="微软雅黑" panose="020B0503020204020204" pitchFamily="34" charset="-122"/>
                <a:sym typeface="Wingdings" panose="05000000000000000000" pitchFamily="2" charset="2"/>
              </a:rPr>
              <a:t> </a:t>
            </a:r>
            <a:r>
              <a:rPr lang="zh-CN" altLang="en-US" sz="2800" b="1" dirty="0">
                <a:ea typeface="微软雅黑" panose="020B0503020204020204" pitchFamily="34" charset="-122"/>
                <a:sym typeface="Wingdings" panose="05000000000000000000" pitchFamily="2" charset="2"/>
              </a:rPr>
              <a:t>            ）</a:t>
            </a:r>
            <a:endParaRPr lang="en-US" altLang="zh-CN" sz="2800" b="1" dirty="0">
              <a:ea typeface="微软雅黑" panose="020B0503020204020204" pitchFamily="34" charset="-122"/>
            </a:endParaRPr>
          </a:p>
          <a:p>
            <a:pPr marL="0" indent="0">
              <a:lnSpc>
                <a:spcPts val="3880"/>
              </a:lnSpc>
              <a:spcBef>
                <a:spcPts val="0"/>
              </a:spcBef>
              <a:buNone/>
            </a:pPr>
            <a:r>
              <a:rPr lang="en-US" altLang="zh-TW" sz="2800" dirty="0">
                <a:ea typeface="微软雅黑" panose="020B0503020204020204" pitchFamily="34" charset="-122"/>
              </a:rPr>
              <a:t>A. </a:t>
            </a:r>
            <a:r>
              <a:rPr lang="zh-TW" altLang="en-US" sz="2800" dirty="0">
                <a:ea typeface="微软雅黑" panose="020B0503020204020204" pitchFamily="34" charset="-122"/>
              </a:rPr>
              <a:t>板块俯冲</a:t>
            </a:r>
            <a:r>
              <a:rPr lang="zh-CN" altLang="en-US" sz="2800" dirty="0">
                <a:ea typeface="微软雅黑" panose="020B0503020204020204" pitchFamily="34" charset="-122"/>
              </a:rPr>
              <a:t>    </a:t>
            </a:r>
            <a:r>
              <a:rPr lang="en-US" altLang="zh-CN" sz="2800" dirty="0">
                <a:ea typeface="微软雅黑" panose="020B0503020204020204" pitchFamily="34" charset="-122"/>
              </a:rPr>
              <a:t>B.</a:t>
            </a:r>
            <a:r>
              <a:rPr lang="zh-CN" altLang="en-US" sz="2800" dirty="0">
                <a:ea typeface="微软雅黑" panose="020B0503020204020204" pitchFamily="34" charset="-122"/>
              </a:rPr>
              <a:t> 地震和海啸   </a:t>
            </a:r>
            <a:r>
              <a:rPr lang="en-US" altLang="zh-CN" sz="2800" dirty="0">
                <a:ea typeface="微软雅黑" panose="020B0503020204020204" pitchFamily="34" charset="-122"/>
              </a:rPr>
              <a:t>C.</a:t>
            </a:r>
            <a:r>
              <a:rPr lang="zh-CN" altLang="en-US" sz="2800" dirty="0">
                <a:ea typeface="微软雅黑" panose="020B0503020204020204" pitchFamily="34" charset="-122"/>
              </a:rPr>
              <a:t> 火山爆发  </a:t>
            </a:r>
            <a:r>
              <a:rPr lang="en-US" altLang="zh-TW" sz="2800" dirty="0">
                <a:ea typeface="微软雅黑" panose="020B0503020204020204" pitchFamily="34" charset="-122"/>
              </a:rPr>
              <a:t>D. </a:t>
            </a:r>
            <a:r>
              <a:rPr lang="zh-TW" altLang="en-US" sz="2800" dirty="0">
                <a:ea typeface="微软雅黑" panose="020B0503020204020204" pitchFamily="34" charset="-122"/>
              </a:rPr>
              <a:t>泥石流</a:t>
            </a:r>
            <a:endParaRPr lang="en-US" altLang="zh-CN" sz="2800" dirty="0">
              <a:ea typeface="微软雅黑" panose="020B0503020204020204" pitchFamily="34" charset="-122"/>
            </a:endParaRPr>
          </a:p>
          <a:p>
            <a:pPr marL="0" indent="0">
              <a:lnSpc>
                <a:spcPts val="3880"/>
              </a:lnSpc>
              <a:spcBef>
                <a:spcPts val="0"/>
              </a:spcBef>
              <a:buNone/>
            </a:pPr>
            <a:endParaRPr lang="en-US" altLang="zh-CN" sz="2800" dirty="0">
              <a:ea typeface="微软雅黑" panose="020B0503020204020204" pitchFamily="34" charset="-122"/>
            </a:endParaRPr>
          </a:p>
          <a:p>
            <a:pPr marL="0" indent="0">
              <a:lnSpc>
                <a:spcPts val="3880"/>
              </a:lnSpc>
              <a:spcBef>
                <a:spcPts val="0"/>
              </a:spcBef>
              <a:buNone/>
            </a:pPr>
            <a:endParaRPr lang="en-US" altLang="zh-CN" sz="2800" dirty="0">
              <a:ea typeface="微软雅黑" panose="020B0503020204020204" pitchFamily="34" charset="-122"/>
            </a:endParaRPr>
          </a:p>
        </p:txBody>
      </p:sp>
      <p:sp>
        <p:nvSpPr>
          <p:cNvPr id="4" name="文字方塊 3"/>
          <p:cNvSpPr txBox="1"/>
          <p:nvPr/>
        </p:nvSpPr>
        <p:spPr>
          <a:xfrm>
            <a:off x="4842935" y="2080497"/>
            <a:ext cx="495649" cy="707886"/>
          </a:xfrm>
          <a:prstGeom prst="rect">
            <a:avLst/>
          </a:prstGeom>
          <a:noFill/>
        </p:spPr>
        <p:txBody>
          <a:bodyPr wrap="none" rtlCol="0">
            <a:spAutoFit/>
          </a:bodyPr>
          <a:lstStyle/>
          <a:p>
            <a:r>
              <a:rPr kumimoji="1" lang="en-US" altLang="zh-TW" sz="4000" b="1" dirty="0"/>
              <a:t>A</a:t>
            </a:r>
            <a:endParaRPr kumimoji="1" lang="zh-TW" altLang="en-US" sz="4000" b="1" dirty="0"/>
          </a:p>
        </p:txBody>
      </p:sp>
      <p:sp>
        <p:nvSpPr>
          <p:cNvPr id="5" name="文字方塊 4"/>
          <p:cNvSpPr txBox="1"/>
          <p:nvPr/>
        </p:nvSpPr>
        <p:spPr>
          <a:xfrm>
            <a:off x="3043116" y="3855151"/>
            <a:ext cx="471604" cy="707886"/>
          </a:xfrm>
          <a:prstGeom prst="rect">
            <a:avLst/>
          </a:prstGeom>
          <a:noFill/>
        </p:spPr>
        <p:txBody>
          <a:bodyPr wrap="none" rtlCol="0">
            <a:spAutoFit/>
          </a:bodyPr>
          <a:lstStyle/>
          <a:p>
            <a:r>
              <a:rPr kumimoji="1" lang="en-US" altLang="zh-TW" sz="4000" b="1" dirty="0"/>
              <a:t>B</a:t>
            </a:r>
            <a:endParaRPr kumimoji="1" lang="zh-TW" altLang="en-US" sz="4000" b="1" dirty="0"/>
          </a:p>
        </p:txBody>
      </p:sp>
      <p:sp>
        <p:nvSpPr>
          <p:cNvPr id="6" name="文字方塊 5"/>
          <p:cNvSpPr txBox="1"/>
          <p:nvPr/>
        </p:nvSpPr>
        <p:spPr>
          <a:xfrm>
            <a:off x="6582858" y="5116727"/>
            <a:ext cx="1377300" cy="707886"/>
          </a:xfrm>
          <a:prstGeom prst="rect">
            <a:avLst/>
          </a:prstGeom>
          <a:noFill/>
        </p:spPr>
        <p:txBody>
          <a:bodyPr wrap="none" rtlCol="0">
            <a:spAutoFit/>
          </a:bodyPr>
          <a:lstStyle/>
          <a:p>
            <a:r>
              <a:rPr kumimoji="1" lang="en-US" altLang="zh-TW" sz="4000" b="1" dirty="0"/>
              <a:t>ABCD</a:t>
            </a:r>
            <a:endParaRPr kumimoji="1" lang="zh-TW" altLang="en-US"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a:srcRect t="-1698" b="1"/>
          <a:stretch>
            <a:fillRect/>
          </a:stretch>
        </p:blipFill>
        <p:spPr>
          <a:xfrm>
            <a:off x="0" y="2208835"/>
            <a:ext cx="9144000" cy="358236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水去哪儿了？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p:cNvSpPr/>
          <p:nvPr/>
        </p:nvSpPr>
        <p:spPr>
          <a:xfrm flipH="1">
            <a:off x="454531" y="2119257"/>
            <a:ext cx="0" cy="426391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2119257"/>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2119256"/>
            <a:ext cx="0" cy="4125623"/>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860156"/>
            <a:ext cx="921637" cy="565092"/>
          </a:xfrm>
          <a:prstGeom prst="rect">
            <a:avLst/>
          </a:prstGeom>
          <a:ln w="12700">
            <a:miter lim="400000"/>
            <a:headEnd/>
            <a:tailEnd/>
          </a:ln>
        </p:spPr>
      </p:pic>
      <p:sp>
        <p:nvSpPr>
          <p:cNvPr id="2" name="标题 1"/>
          <p:cNvSpPr>
            <a:spLocks noGrp="1"/>
          </p:cNvSpPr>
          <p:nvPr>
            <p:ph type="title"/>
          </p:nvPr>
        </p:nvSpPr>
        <p:spPr/>
        <p:txBody>
          <a:bodyPr/>
          <a:lstStyle/>
          <a:p>
            <a:r>
              <a:rPr lang="zh-CN" altLang="en-US" dirty="0"/>
              <a:t>挪亚洪水的消退期</a:t>
            </a:r>
          </a:p>
        </p:txBody>
      </p:sp>
      <p:sp>
        <p:nvSpPr>
          <p:cNvPr id="12" name="文本框 11"/>
          <p:cNvSpPr txBox="1"/>
          <p:nvPr/>
        </p:nvSpPr>
        <p:spPr>
          <a:xfrm>
            <a:off x="1307721" y="3360384"/>
            <a:ext cx="6742184" cy="2866030"/>
          </a:xfrm>
          <a:prstGeom prst="rect">
            <a:avLst/>
          </a:prstGeom>
          <a:noFill/>
          <a:ln>
            <a:noFill/>
          </a:ln>
        </p:spPr>
        <p:txBody>
          <a:bodyPr anchor="t"/>
          <a:lstStyle>
            <a:defPPr>
              <a:defRPr lang="zh-CN"/>
            </a:defPPr>
            <a:lvl1pPr eaLnBrk="0" hangingPunct="0">
              <a:lnSpc>
                <a:spcPts val="4240"/>
              </a:lnSpc>
              <a:defRPr sz="2800">
                <a:latin typeface="Arial" panose="020B0604020202020204" pitchFamily="34" charset="0"/>
                <a:ea typeface="汉仪大宋简" panose="02010609000101010101" pitchFamily="49" charset="-122"/>
                <a:cs typeface="Arial" panose="020B0604020202020204" pitchFamily="34" charset="0"/>
              </a:defRPr>
            </a:lvl1pPr>
          </a:lstStyle>
          <a:p>
            <a:r>
              <a:rPr lang="zh-CN" altLang="en-US" sz="3200" dirty="0">
                <a:ea typeface="微软雅黑" panose="020B0503020204020204" pitchFamily="34" charset="-122"/>
              </a:rPr>
              <a:t>创世记</a:t>
            </a:r>
            <a:r>
              <a:rPr lang="en-US" altLang="zh-CN" sz="3200" dirty="0">
                <a:ea typeface="微软雅黑" panose="020B0503020204020204" pitchFamily="34" charset="-122"/>
              </a:rPr>
              <a:t>8:2 </a:t>
            </a:r>
            <a:r>
              <a:rPr lang="zh-CN" altLang="en-US" sz="3200" dirty="0">
                <a:ea typeface="微软雅黑" panose="020B0503020204020204" pitchFamily="34" charset="-122"/>
              </a:rPr>
              <a:t>渊源和天上的窗户都闭塞了，天上的大雨也止住了。</a:t>
            </a:r>
            <a:r>
              <a:rPr lang="en-US" altLang="zh-CN" sz="3200" dirty="0">
                <a:ea typeface="微软雅黑" panose="020B0503020204020204" pitchFamily="34" charset="-122"/>
              </a:rPr>
              <a:t>3 </a:t>
            </a:r>
            <a:r>
              <a:rPr lang="zh-CN" altLang="en-US" sz="3200" dirty="0">
                <a:ea typeface="微软雅黑" panose="020B0503020204020204" pitchFamily="34" charset="-122"/>
              </a:rPr>
              <a:t>水从地上减退。</a:t>
            </a:r>
            <a:r>
              <a:rPr lang="en-US" altLang="zh-CN" sz="3200" dirty="0">
                <a:ea typeface="微软雅黑" panose="020B0503020204020204" pitchFamily="34" charset="-122"/>
              </a:rPr>
              <a:t>……</a:t>
            </a:r>
            <a:endParaRPr lang="zh-CN" altLang="en-US" sz="3200" dirty="0">
              <a:ea typeface="微软雅黑" panose="020B0503020204020204" pitchFamily="3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stretch>
            <a:fillRect/>
          </a:stretch>
        </p:blipFill>
        <p:spPr>
          <a:xfrm>
            <a:off x="3012830" y="1546660"/>
            <a:ext cx="5040000" cy="5040000"/>
          </a:xfrm>
          <a:prstGeom prst="rect">
            <a:avLst/>
          </a:prstGeom>
        </p:spPr>
      </p:pic>
      <p:sp>
        <p:nvSpPr>
          <p:cNvPr id="4" name="标题 3"/>
          <p:cNvSpPr>
            <a:spLocks noGrp="1"/>
          </p:cNvSpPr>
          <p:nvPr>
            <p:ph type="title"/>
          </p:nvPr>
        </p:nvSpPr>
        <p:spPr/>
        <p:txBody>
          <a:bodyPr/>
          <a:lstStyle/>
          <a:p>
            <a:r>
              <a:rPr lang="zh-CN" altLang="en-US" dirty="0"/>
              <a:t>挪亚洪水</a:t>
            </a:r>
            <a:r>
              <a:rPr lang="zh-CN" altLang="en-US" dirty="0">
                <a:solidFill>
                  <a:srgbClr val="FF0000"/>
                </a:solidFill>
              </a:rPr>
              <a:t>前</a:t>
            </a:r>
          </a:p>
        </p:txBody>
      </p:sp>
      <p:sp>
        <p:nvSpPr>
          <p:cNvPr id="11" name="矩形 4"/>
          <p:cNvSpPr>
            <a:spLocks noChangeArrowheads="1"/>
          </p:cNvSpPr>
          <p:nvPr/>
        </p:nvSpPr>
        <p:spPr bwMode="auto">
          <a:xfrm>
            <a:off x="1452736" y="2092423"/>
            <a:ext cx="2028093"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大陆地壳</a:t>
            </a:r>
          </a:p>
        </p:txBody>
      </p:sp>
      <p:sp>
        <p:nvSpPr>
          <p:cNvPr id="14" name="矩形 4"/>
          <p:cNvSpPr>
            <a:spLocks noChangeArrowheads="1"/>
          </p:cNvSpPr>
          <p:nvPr/>
        </p:nvSpPr>
        <p:spPr bwMode="auto">
          <a:xfrm>
            <a:off x="5123779" y="2078671"/>
            <a:ext cx="1368152" cy="793552"/>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地幔</a:t>
            </a:r>
          </a:p>
        </p:txBody>
      </p:sp>
      <p:sp>
        <p:nvSpPr>
          <p:cNvPr id="15" name="矩形 4"/>
          <p:cNvSpPr>
            <a:spLocks noChangeArrowheads="1"/>
          </p:cNvSpPr>
          <p:nvPr/>
        </p:nvSpPr>
        <p:spPr bwMode="auto">
          <a:xfrm>
            <a:off x="5108675" y="2791178"/>
            <a:ext cx="1368152" cy="793552"/>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外核</a:t>
            </a:r>
          </a:p>
        </p:txBody>
      </p:sp>
      <p:sp>
        <p:nvSpPr>
          <p:cNvPr id="16" name="矩形 4"/>
          <p:cNvSpPr>
            <a:spLocks noChangeArrowheads="1"/>
          </p:cNvSpPr>
          <p:nvPr/>
        </p:nvSpPr>
        <p:spPr bwMode="auto">
          <a:xfrm>
            <a:off x="5108675" y="3724313"/>
            <a:ext cx="1276669" cy="793552"/>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内核</a:t>
            </a:r>
          </a:p>
        </p:txBody>
      </p:sp>
      <p:cxnSp>
        <p:nvCxnSpPr>
          <p:cNvPr id="19" name="直线连接符 18"/>
          <p:cNvCxnSpPr/>
          <p:nvPr/>
        </p:nvCxnSpPr>
        <p:spPr>
          <a:xfrm flipH="1">
            <a:off x="3212123" y="2356338"/>
            <a:ext cx="773723" cy="0"/>
          </a:xfrm>
          <a:prstGeom prst="line">
            <a:avLst/>
          </a:prstGeom>
          <a:ln w="38100"/>
        </p:spPr>
        <p:style>
          <a:lnRef idx="2">
            <a:schemeClr val="dk1"/>
          </a:lnRef>
          <a:fillRef idx="0">
            <a:schemeClr val="dk1"/>
          </a:fillRef>
          <a:effectRef idx="1">
            <a:schemeClr val="dk1"/>
          </a:effectRef>
          <a:fontRef idx="minor">
            <a:schemeClr val="tx1"/>
          </a:fontRef>
        </p:style>
      </p:cxnSp>
      <p:sp>
        <p:nvSpPr>
          <p:cNvPr id="20" name="矩形 4"/>
          <p:cNvSpPr>
            <a:spLocks noChangeArrowheads="1"/>
          </p:cNvSpPr>
          <p:nvPr/>
        </p:nvSpPr>
        <p:spPr bwMode="auto">
          <a:xfrm>
            <a:off x="1018983" y="2889593"/>
            <a:ext cx="2028093"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海洋地壳</a:t>
            </a:r>
          </a:p>
        </p:txBody>
      </p:sp>
      <p:cxnSp>
        <p:nvCxnSpPr>
          <p:cNvPr id="21" name="直线连接符 20"/>
          <p:cNvCxnSpPr/>
          <p:nvPr/>
        </p:nvCxnSpPr>
        <p:spPr>
          <a:xfrm flipH="1">
            <a:off x="2778370" y="3153508"/>
            <a:ext cx="773723" cy="0"/>
          </a:xfrm>
          <a:prstGeom prst="line">
            <a:avLst/>
          </a:prstGeom>
          <a:ln w="38100"/>
        </p:spPr>
        <p:style>
          <a:lnRef idx="2">
            <a:schemeClr val="dk1"/>
          </a:lnRef>
          <a:fillRef idx="0">
            <a:schemeClr val="dk1"/>
          </a:fillRef>
          <a:effectRef idx="1">
            <a:schemeClr val="dk1"/>
          </a:effectRef>
          <a:fontRef idx="minor">
            <a:schemeClr val="tx1"/>
          </a:fontRef>
        </p:style>
      </p:cxnSp>
      <p:sp>
        <p:nvSpPr>
          <p:cNvPr id="22" name="矩形 4"/>
          <p:cNvSpPr>
            <a:spLocks noChangeArrowheads="1"/>
          </p:cNvSpPr>
          <p:nvPr/>
        </p:nvSpPr>
        <p:spPr bwMode="auto">
          <a:xfrm>
            <a:off x="1512277" y="3616423"/>
            <a:ext cx="1218277"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海洋</a:t>
            </a:r>
          </a:p>
        </p:txBody>
      </p:sp>
      <p:cxnSp>
        <p:nvCxnSpPr>
          <p:cNvPr id="23" name="直线连接符 22"/>
          <p:cNvCxnSpPr/>
          <p:nvPr/>
        </p:nvCxnSpPr>
        <p:spPr>
          <a:xfrm flipH="1">
            <a:off x="2461848" y="3880338"/>
            <a:ext cx="773723" cy="0"/>
          </a:xfrm>
          <a:prstGeom prst="line">
            <a:avLst/>
          </a:prstGeom>
          <a:ln w="38100"/>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stretch>
            <a:fillRect/>
          </a:stretch>
        </p:blipFill>
        <p:spPr>
          <a:xfrm>
            <a:off x="3023630" y="1546660"/>
            <a:ext cx="5040000" cy="5040000"/>
          </a:xfrm>
          <a:prstGeom prst="rect">
            <a:avLst/>
          </a:prstGeom>
        </p:spPr>
      </p:pic>
      <p:sp>
        <p:nvSpPr>
          <p:cNvPr id="3" name="标题 2"/>
          <p:cNvSpPr>
            <a:spLocks noGrp="1"/>
          </p:cNvSpPr>
          <p:nvPr>
            <p:ph type="title"/>
          </p:nvPr>
        </p:nvSpPr>
        <p:spPr/>
        <p:txBody>
          <a:bodyPr/>
          <a:lstStyle/>
          <a:p>
            <a:r>
              <a:rPr lang="zh-CN" altLang="en-US" dirty="0"/>
              <a:t>挪亚洪水</a:t>
            </a:r>
            <a:r>
              <a:rPr lang="zh-CN" altLang="en-US" dirty="0">
                <a:solidFill>
                  <a:srgbClr val="FF0000"/>
                </a:solidFill>
              </a:rPr>
              <a:t>中</a:t>
            </a:r>
            <a:endParaRPr lang="zh-CN" altLang="en-US" dirty="0"/>
          </a:p>
        </p:txBody>
      </p:sp>
      <p:sp>
        <p:nvSpPr>
          <p:cNvPr id="10" name="矩形 4"/>
          <p:cNvSpPr>
            <a:spLocks noChangeArrowheads="1"/>
          </p:cNvSpPr>
          <p:nvPr/>
        </p:nvSpPr>
        <p:spPr bwMode="auto">
          <a:xfrm>
            <a:off x="1452736" y="2092423"/>
            <a:ext cx="2028093"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大陆板块</a:t>
            </a:r>
          </a:p>
        </p:txBody>
      </p:sp>
      <p:sp>
        <p:nvSpPr>
          <p:cNvPr id="11" name="矩形 4"/>
          <p:cNvSpPr>
            <a:spLocks noChangeArrowheads="1"/>
          </p:cNvSpPr>
          <p:nvPr/>
        </p:nvSpPr>
        <p:spPr bwMode="auto">
          <a:xfrm>
            <a:off x="5123779" y="2078671"/>
            <a:ext cx="1368152" cy="793552"/>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地幔</a:t>
            </a:r>
          </a:p>
        </p:txBody>
      </p:sp>
      <p:sp>
        <p:nvSpPr>
          <p:cNvPr id="12" name="矩形 4"/>
          <p:cNvSpPr>
            <a:spLocks noChangeArrowheads="1"/>
          </p:cNvSpPr>
          <p:nvPr/>
        </p:nvSpPr>
        <p:spPr bwMode="auto">
          <a:xfrm>
            <a:off x="5108675" y="2791178"/>
            <a:ext cx="1368152" cy="793552"/>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外核</a:t>
            </a:r>
          </a:p>
        </p:txBody>
      </p:sp>
      <p:sp>
        <p:nvSpPr>
          <p:cNvPr id="13" name="矩形 4"/>
          <p:cNvSpPr>
            <a:spLocks noChangeArrowheads="1"/>
          </p:cNvSpPr>
          <p:nvPr/>
        </p:nvSpPr>
        <p:spPr bwMode="auto">
          <a:xfrm>
            <a:off x="5108675" y="3724313"/>
            <a:ext cx="1276669" cy="793552"/>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内核</a:t>
            </a:r>
          </a:p>
        </p:txBody>
      </p:sp>
      <p:cxnSp>
        <p:nvCxnSpPr>
          <p:cNvPr id="14" name="直线连接符 13"/>
          <p:cNvCxnSpPr/>
          <p:nvPr/>
        </p:nvCxnSpPr>
        <p:spPr>
          <a:xfrm flipH="1">
            <a:off x="3212124" y="2356338"/>
            <a:ext cx="890953" cy="0"/>
          </a:xfrm>
          <a:prstGeom prst="line">
            <a:avLst/>
          </a:prstGeom>
          <a:ln w="38100"/>
        </p:spPr>
        <p:style>
          <a:lnRef idx="2">
            <a:schemeClr val="dk1"/>
          </a:lnRef>
          <a:fillRef idx="0">
            <a:schemeClr val="dk1"/>
          </a:fillRef>
          <a:effectRef idx="1">
            <a:schemeClr val="dk1"/>
          </a:effectRef>
          <a:fontRef idx="minor">
            <a:schemeClr val="tx1"/>
          </a:fontRef>
        </p:style>
      </p:cxnSp>
      <p:sp>
        <p:nvSpPr>
          <p:cNvPr id="15" name="矩形 4"/>
          <p:cNvSpPr>
            <a:spLocks noChangeArrowheads="1"/>
          </p:cNvSpPr>
          <p:nvPr/>
        </p:nvSpPr>
        <p:spPr bwMode="auto">
          <a:xfrm>
            <a:off x="1018983" y="2889593"/>
            <a:ext cx="2028093"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海洋板块</a:t>
            </a:r>
          </a:p>
        </p:txBody>
      </p:sp>
      <p:cxnSp>
        <p:nvCxnSpPr>
          <p:cNvPr id="16" name="直线连接符 15"/>
          <p:cNvCxnSpPr/>
          <p:nvPr/>
        </p:nvCxnSpPr>
        <p:spPr>
          <a:xfrm flipH="1">
            <a:off x="2778370" y="3153508"/>
            <a:ext cx="773723" cy="0"/>
          </a:xfrm>
          <a:prstGeom prst="line">
            <a:avLst/>
          </a:prstGeom>
          <a:ln w="38100"/>
        </p:spPr>
        <p:style>
          <a:lnRef idx="2">
            <a:schemeClr val="dk1"/>
          </a:lnRef>
          <a:fillRef idx="0">
            <a:schemeClr val="dk1"/>
          </a:fillRef>
          <a:effectRef idx="1">
            <a:schemeClr val="dk1"/>
          </a:effectRef>
          <a:fontRef idx="minor">
            <a:schemeClr val="tx1"/>
          </a:fontRef>
        </p:style>
      </p:cxnSp>
      <p:sp>
        <p:nvSpPr>
          <p:cNvPr id="17" name="矩形 4"/>
          <p:cNvSpPr>
            <a:spLocks noChangeArrowheads="1"/>
          </p:cNvSpPr>
          <p:nvPr/>
        </p:nvSpPr>
        <p:spPr bwMode="auto">
          <a:xfrm>
            <a:off x="1512277" y="3616423"/>
            <a:ext cx="1218277"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海洋</a:t>
            </a:r>
          </a:p>
        </p:txBody>
      </p:sp>
      <p:cxnSp>
        <p:nvCxnSpPr>
          <p:cNvPr id="18" name="直线连接符 17"/>
          <p:cNvCxnSpPr/>
          <p:nvPr/>
        </p:nvCxnSpPr>
        <p:spPr>
          <a:xfrm flipH="1">
            <a:off x="2461848" y="3880338"/>
            <a:ext cx="773723" cy="0"/>
          </a:xfrm>
          <a:prstGeom prst="line">
            <a:avLst/>
          </a:prstGeom>
          <a:ln w="38100"/>
        </p:spPr>
        <p:style>
          <a:lnRef idx="2">
            <a:schemeClr val="dk1"/>
          </a:lnRef>
          <a:fillRef idx="0">
            <a:schemeClr val="dk1"/>
          </a:fillRef>
          <a:effectRef idx="1">
            <a:schemeClr val="dk1"/>
          </a:effectRef>
          <a:fontRef idx="minor">
            <a:schemeClr val="tx1"/>
          </a:fontRef>
        </p:style>
      </p:cxnSp>
      <p:sp>
        <p:nvSpPr>
          <p:cNvPr id="21" name="矩形 4"/>
          <p:cNvSpPr>
            <a:spLocks noChangeArrowheads="1"/>
          </p:cNvSpPr>
          <p:nvPr/>
        </p:nvSpPr>
        <p:spPr bwMode="auto">
          <a:xfrm>
            <a:off x="1124490" y="5175592"/>
            <a:ext cx="2028093"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大陆板块</a:t>
            </a:r>
          </a:p>
        </p:txBody>
      </p:sp>
      <p:cxnSp>
        <p:nvCxnSpPr>
          <p:cNvPr id="22" name="直线连接符 21"/>
          <p:cNvCxnSpPr/>
          <p:nvPr/>
        </p:nvCxnSpPr>
        <p:spPr>
          <a:xfrm flipH="1">
            <a:off x="2883878" y="5439507"/>
            <a:ext cx="890953" cy="0"/>
          </a:xfrm>
          <a:prstGeom prst="line">
            <a:avLst/>
          </a:prstGeom>
          <a:ln w="38100"/>
        </p:spPr>
        <p:style>
          <a:lnRef idx="2">
            <a:schemeClr val="dk1"/>
          </a:lnRef>
          <a:fillRef idx="0">
            <a:schemeClr val="dk1"/>
          </a:fillRef>
          <a:effectRef idx="1">
            <a:schemeClr val="dk1"/>
          </a:effectRef>
          <a:fontRef idx="minor">
            <a:schemeClr val="tx1"/>
          </a:fontRef>
        </p:style>
      </p:cxnSp>
      <p:sp>
        <p:nvSpPr>
          <p:cNvPr id="23" name="矩形 4"/>
          <p:cNvSpPr>
            <a:spLocks noChangeArrowheads="1"/>
          </p:cNvSpPr>
          <p:nvPr/>
        </p:nvSpPr>
        <p:spPr bwMode="auto">
          <a:xfrm>
            <a:off x="7238077" y="1768486"/>
            <a:ext cx="2028093"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大陆板块</a:t>
            </a:r>
          </a:p>
        </p:txBody>
      </p:sp>
      <p:cxnSp>
        <p:nvCxnSpPr>
          <p:cNvPr id="24" name="直线连接符 23"/>
          <p:cNvCxnSpPr/>
          <p:nvPr/>
        </p:nvCxnSpPr>
        <p:spPr>
          <a:xfrm flipH="1">
            <a:off x="7689417" y="2356338"/>
            <a:ext cx="458121" cy="1228392"/>
          </a:xfrm>
          <a:prstGeom prst="line">
            <a:avLst/>
          </a:prstGeom>
          <a:ln w="38100"/>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stretch>
            <a:fillRect/>
          </a:stretch>
        </p:blipFill>
        <p:spPr>
          <a:xfrm>
            <a:off x="2750493" y="1405183"/>
            <a:ext cx="5562000" cy="5562000"/>
          </a:xfrm>
          <a:prstGeom prst="rect">
            <a:avLst/>
          </a:prstGeom>
        </p:spPr>
      </p:pic>
      <p:sp>
        <p:nvSpPr>
          <p:cNvPr id="3" name="标题 2"/>
          <p:cNvSpPr>
            <a:spLocks noGrp="1"/>
          </p:cNvSpPr>
          <p:nvPr>
            <p:ph type="title"/>
          </p:nvPr>
        </p:nvSpPr>
        <p:spPr/>
        <p:txBody>
          <a:bodyPr/>
          <a:lstStyle/>
          <a:p>
            <a:r>
              <a:rPr lang="zh-CN" altLang="en-US" dirty="0"/>
              <a:t>挪亚洪水</a:t>
            </a:r>
            <a:r>
              <a:rPr lang="zh-CN" altLang="en-US" dirty="0">
                <a:solidFill>
                  <a:srgbClr val="FF0000"/>
                </a:solidFill>
              </a:rPr>
              <a:t>后</a:t>
            </a:r>
            <a:endParaRPr lang="zh-CN" altLang="en-US" dirty="0"/>
          </a:p>
        </p:txBody>
      </p:sp>
      <p:sp>
        <p:nvSpPr>
          <p:cNvPr id="8" name="矩形 4"/>
          <p:cNvSpPr>
            <a:spLocks noChangeArrowheads="1"/>
          </p:cNvSpPr>
          <p:nvPr/>
        </p:nvSpPr>
        <p:spPr bwMode="auto">
          <a:xfrm>
            <a:off x="1452736" y="2092423"/>
            <a:ext cx="2028093"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大陆板块</a:t>
            </a:r>
          </a:p>
        </p:txBody>
      </p:sp>
      <p:sp>
        <p:nvSpPr>
          <p:cNvPr id="9" name="矩形 4"/>
          <p:cNvSpPr>
            <a:spLocks noChangeArrowheads="1"/>
          </p:cNvSpPr>
          <p:nvPr/>
        </p:nvSpPr>
        <p:spPr bwMode="auto">
          <a:xfrm>
            <a:off x="5123779" y="2078671"/>
            <a:ext cx="1368152" cy="793552"/>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地幔</a:t>
            </a:r>
          </a:p>
        </p:txBody>
      </p:sp>
      <p:sp>
        <p:nvSpPr>
          <p:cNvPr id="10" name="矩形 4"/>
          <p:cNvSpPr>
            <a:spLocks noChangeArrowheads="1"/>
          </p:cNvSpPr>
          <p:nvPr/>
        </p:nvSpPr>
        <p:spPr bwMode="auto">
          <a:xfrm>
            <a:off x="5108675" y="2791178"/>
            <a:ext cx="1368152" cy="793552"/>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外核</a:t>
            </a:r>
          </a:p>
        </p:txBody>
      </p:sp>
      <p:sp>
        <p:nvSpPr>
          <p:cNvPr id="11" name="矩形 4"/>
          <p:cNvSpPr>
            <a:spLocks noChangeArrowheads="1"/>
          </p:cNvSpPr>
          <p:nvPr/>
        </p:nvSpPr>
        <p:spPr bwMode="auto">
          <a:xfrm>
            <a:off x="5108675" y="3724313"/>
            <a:ext cx="1276669" cy="793552"/>
          </a:xfrm>
          <a:prstGeom prst="rect">
            <a:avLst/>
          </a:prstGeom>
          <a:noFill/>
          <a:ln>
            <a:noFill/>
          </a:ln>
        </p:spPr>
        <p:txBody>
          <a:bodyPr anchor="t"/>
          <a:lstStyle/>
          <a:p>
            <a:pPr eaLnBrk="0" hangingPunct="0">
              <a:lnSpc>
                <a:spcPts val="4240"/>
              </a:lnSpc>
            </a:pPr>
            <a:r>
              <a:rPr lang="zh-CN" altLang="en-US" sz="2800" b="1" dirty="0">
                <a:latin typeface="Arial" panose="020B0604020202020204" pitchFamily="34" charset="0"/>
                <a:ea typeface="微软雅黑" panose="020B0503020204020204" pitchFamily="34" charset="-122"/>
                <a:cs typeface="Arial" panose="020B0604020202020204" pitchFamily="34" charset="0"/>
              </a:rPr>
              <a:t>内核</a:t>
            </a:r>
          </a:p>
        </p:txBody>
      </p:sp>
      <p:cxnSp>
        <p:nvCxnSpPr>
          <p:cNvPr id="12" name="直线连接符 11"/>
          <p:cNvCxnSpPr/>
          <p:nvPr/>
        </p:nvCxnSpPr>
        <p:spPr>
          <a:xfrm flipH="1">
            <a:off x="3212124" y="2356338"/>
            <a:ext cx="890953" cy="0"/>
          </a:xfrm>
          <a:prstGeom prst="line">
            <a:avLst/>
          </a:prstGeom>
          <a:ln w="38100"/>
        </p:spPr>
        <p:style>
          <a:lnRef idx="2">
            <a:schemeClr val="dk1"/>
          </a:lnRef>
          <a:fillRef idx="0">
            <a:schemeClr val="dk1"/>
          </a:fillRef>
          <a:effectRef idx="1">
            <a:schemeClr val="dk1"/>
          </a:effectRef>
          <a:fontRef idx="minor">
            <a:schemeClr val="tx1"/>
          </a:fontRef>
        </p:style>
      </p:cxnSp>
      <p:sp>
        <p:nvSpPr>
          <p:cNvPr id="13" name="矩形 4"/>
          <p:cNvSpPr>
            <a:spLocks noChangeArrowheads="1"/>
          </p:cNvSpPr>
          <p:nvPr/>
        </p:nvSpPr>
        <p:spPr bwMode="auto">
          <a:xfrm>
            <a:off x="935167" y="3116158"/>
            <a:ext cx="2028093"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海洋板块</a:t>
            </a:r>
          </a:p>
        </p:txBody>
      </p:sp>
      <p:cxnSp>
        <p:nvCxnSpPr>
          <p:cNvPr id="14" name="直线连接符 13"/>
          <p:cNvCxnSpPr/>
          <p:nvPr/>
        </p:nvCxnSpPr>
        <p:spPr>
          <a:xfrm flipH="1">
            <a:off x="2694554" y="3380073"/>
            <a:ext cx="773723" cy="0"/>
          </a:xfrm>
          <a:prstGeom prst="line">
            <a:avLst/>
          </a:prstGeom>
          <a:ln w="38100"/>
        </p:spPr>
        <p:style>
          <a:lnRef idx="2">
            <a:schemeClr val="dk1"/>
          </a:lnRef>
          <a:fillRef idx="0">
            <a:schemeClr val="dk1"/>
          </a:fillRef>
          <a:effectRef idx="1">
            <a:schemeClr val="dk1"/>
          </a:effectRef>
          <a:fontRef idx="minor">
            <a:schemeClr val="tx1"/>
          </a:fontRef>
        </p:style>
      </p:cxnSp>
      <p:sp>
        <p:nvSpPr>
          <p:cNvPr id="15" name="矩形 4"/>
          <p:cNvSpPr>
            <a:spLocks noChangeArrowheads="1"/>
          </p:cNvSpPr>
          <p:nvPr/>
        </p:nvSpPr>
        <p:spPr bwMode="auto">
          <a:xfrm>
            <a:off x="1488831" y="3710207"/>
            <a:ext cx="1218277"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海洋</a:t>
            </a:r>
          </a:p>
        </p:txBody>
      </p:sp>
      <p:cxnSp>
        <p:nvCxnSpPr>
          <p:cNvPr id="16" name="直线连接符 15"/>
          <p:cNvCxnSpPr/>
          <p:nvPr/>
        </p:nvCxnSpPr>
        <p:spPr>
          <a:xfrm flipH="1">
            <a:off x="2438402" y="3974122"/>
            <a:ext cx="773723" cy="0"/>
          </a:xfrm>
          <a:prstGeom prst="line">
            <a:avLst/>
          </a:prstGeom>
          <a:ln w="38100"/>
        </p:spPr>
        <p:style>
          <a:lnRef idx="2">
            <a:schemeClr val="dk1"/>
          </a:lnRef>
          <a:fillRef idx="0">
            <a:schemeClr val="dk1"/>
          </a:fillRef>
          <a:effectRef idx="1">
            <a:schemeClr val="dk1"/>
          </a:effectRef>
          <a:fontRef idx="minor">
            <a:schemeClr val="tx1"/>
          </a:fontRef>
        </p:style>
      </p:cxnSp>
      <p:sp>
        <p:nvSpPr>
          <p:cNvPr id="17" name="矩形 4"/>
          <p:cNvSpPr>
            <a:spLocks noChangeArrowheads="1"/>
          </p:cNvSpPr>
          <p:nvPr/>
        </p:nvSpPr>
        <p:spPr bwMode="auto">
          <a:xfrm>
            <a:off x="1124490" y="5175592"/>
            <a:ext cx="2028093"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大陆板块</a:t>
            </a:r>
          </a:p>
        </p:txBody>
      </p:sp>
      <p:cxnSp>
        <p:nvCxnSpPr>
          <p:cNvPr id="18" name="直线连接符 17"/>
          <p:cNvCxnSpPr/>
          <p:nvPr/>
        </p:nvCxnSpPr>
        <p:spPr>
          <a:xfrm flipH="1">
            <a:off x="2883878" y="5439507"/>
            <a:ext cx="890953" cy="0"/>
          </a:xfrm>
          <a:prstGeom prst="line">
            <a:avLst/>
          </a:prstGeom>
          <a:ln w="38100"/>
        </p:spPr>
        <p:style>
          <a:lnRef idx="2">
            <a:schemeClr val="dk1"/>
          </a:lnRef>
          <a:fillRef idx="0">
            <a:schemeClr val="dk1"/>
          </a:fillRef>
          <a:effectRef idx="1">
            <a:schemeClr val="dk1"/>
          </a:effectRef>
          <a:fontRef idx="minor">
            <a:schemeClr val="tx1"/>
          </a:fontRef>
        </p:style>
      </p:cxnSp>
      <p:sp>
        <p:nvSpPr>
          <p:cNvPr id="19" name="矩形 4"/>
          <p:cNvSpPr>
            <a:spLocks noChangeArrowheads="1"/>
          </p:cNvSpPr>
          <p:nvPr/>
        </p:nvSpPr>
        <p:spPr bwMode="auto">
          <a:xfrm>
            <a:off x="7355307" y="2026392"/>
            <a:ext cx="2028093" cy="668823"/>
          </a:xfrm>
          <a:prstGeom prst="rect">
            <a:avLst/>
          </a:prstGeom>
          <a:noFill/>
          <a:ln>
            <a:noFill/>
          </a:ln>
        </p:spPr>
        <p:txBody>
          <a:bodyPr anchor="t"/>
          <a:lstStyle/>
          <a:p>
            <a:pPr eaLnBrk="0" hangingPunct="0">
              <a:lnSpc>
                <a:spcPts val="3840"/>
              </a:lnSpc>
            </a:pPr>
            <a:r>
              <a:rPr lang="zh-CN" altLang="en-US" sz="3200" b="1" dirty="0">
                <a:latin typeface="Arial" panose="020B0604020202020204" pitchFamily="34" charset="0"/>
                <a:ea typeface="微软雅黑" panose="020B0503020204020204" pitchFamily="34" charset="-122"/>
                <a:cs typeface="Arial" panose="020B0604020202020204" pitchFamily="34" charset="0"/>
              </a:rPr>
              <a:t>大陆板块</a:t>
            </a:r>
          </a:p>
        </p:txBody>
      </p:sp>
      <p:cxnSp>
        <p:nvCxnSpPr>
          <p:cNvPr id="20" name="直线连接符 19"/>
          <p:cNvCxnSpPr/>
          <p:nvPr/>
        </p:nvCxnSpPr>
        <p:spPr>
          <a:xfrm flipH="1">
            <a:off x="7806647" y="2614244"/>
            <a:ext cx="458121" cy="1228392"/>
          </a:xfrm>
          <a:prstGeom prst="line">
            <a:avLst/>
          </a:prstGeom>
          <a:ln w="38100"/>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stretch>
            <a:fillRect/>
          </a:stretch>
        </p:blipFill>
        <p:spPr>
          <a:xfrm>
            <a:off x="7355" y="1517635"/>
            <a:ext cx="9136645" cy="5139363"/>
          </a:xfrm>
          <a:prstGeom prst="rect">
            <a:avLst/>
          </a:prstGeom>
        </p:spPr>
      </p:pic>
      <p:sp>
        <p:nvSpPr>
          <p:cNvPr id="2" name="标题 1"/>
          <p:cNvSpPr>
            <a:spLocks noGrp="1"/>
          </p:cNvSpPr>
          <p:nvPr>
            <p:ph type="title"/>
          </p:nvPr>
        </p:nvSpPr>
        <p:spPr/>
        <p:txBody>
          <a:bodyPr/>
          <a:lstStyle/>
          <a:p>
            <a:r>
              <a:rPr lang="zh-CN" altLang="en-US" dirty="0"/>
              <a:t>山体抬升</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直线连接符 20"/>
          <p:cNvSpPr/>
          <p:nvPr/>
        </p:nvSpPr>
        <p:spPr>
          <a:xfrm flipH="1">
            <a:off x="454531" y="1510054"/>
            <a:ext cx="0" cy="487311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2"/>
          <p:cNvSpPr/>
          <p:nvPr/>
        </p:nvSpPr>
        <p:spPr>
          <a:xfrm flipH="1" flipV="1">
            <a:off x="971601" y="1510054"/>
            <a:ext cx="7742668" cy="1"/>
          </a:xfrm>
          <a:prstGeom prst="line">
            <a:avLst/>
          </a:prstGeom>
          <a:ln w="12700">
            <a:solidFill>
              <a:srgbClr val="77933C"/>
            </a:solidFill>
            <a:prstDash val="sysDash"/>
          </a:ln>
        </p:spPr>
        <p:txBody>
          <a:bodyPr lIns="45719" rIns="45719"/>
          <a:lstStyle/>
          <a:p>
            <a:endParaRPr/>
          </a:p>
        </p:txBody>
      </p:sp>
      <p:sp>
        <p:nvSpPr>
          <p:cNvPr id="20" name="直线连接符 23"/>
          <p:cNvSpPr/>
          <p:nvPr/>
        </p:nvSpPr>
        <p:spPr>
          <a:xfrm flipH="1">
            <a:off x="8714268" y="1510054"/>
            <a:ext cx="0" cy="4734825"/>
          </a:xfrm>
          <a:prstGeom prst="line">
            <a:avLst/>
          </a:prstGeom>
          <a:ln w="12700">
            <a:solidFill>
              <a:srgbClr val="77933C"/>
            </a:solidFill>
            <a:prstDash val="sysDash"/>
          </a:ln>
        </p:spPr>
        <p:txBody>
          <a:bodyPr lIns="45719" rIns="45719"/>
          <a:lstStyle/>
          <a:p>
            <a:endParaRPr/>
          </a:p>
        </p:txBody>
      </p:sp>
      <p:pic>
        <p:nvPicPr>
          <p:cNvPr id="21"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22" name="图片 25" descr="图片 25"/>
          <p:cNvPicPr>
            <a:picLocks noChangeAspect="1"/>
          </p:cNvPicPr>
          <p:nvPr/>
        </p:nvPicPr>
        <p:blipFill>
          <a:blip r:embed="rId3"/>
          <a:stretch>
            <a:fillRect/>
          </a:stretch>
        </p:blipFill>
        <p:spPr>
          <a:xfrm rot="10800000">
            <a:off x="222738" y="1250953"/>
            <a:ext cx="921637" cy="565092"/>
          </a:xfrm>
          <a:prstGeom prst="rect">
            <a:avLst/>
          </a:prstGeom>
          <a:ln w="12700">
            <a:miter lim="400000"/>
            <a:headEnd/>
            <a:tailEnd/>
          </a:ln>
        </p:spPr>
      </p:pic>
      <p:sp>
        <p:nvSpPr>
          <p:cNvPr id="10" name="矩形 4"/>
          <p:cNvSpPr>
            <a:spLocks noChangeArrowheads="1"/>
          </p:cNvSpPr>
          <p:nvPr/>
        </p:nvSpPr>
        <p:spPr bwMode="auto">
          <a:xfrm>
            <a:off x="880050" y="2122079"/>
            <a:ext cx="7634523" cy="1331558"/>
          </a:xfrm>
          <a:prstGeom prst="rect">
            <a:avLst/>
          </a:prstGeom>
          <a:noFill/>
          <a:ln>
            <a:noFill/>
          </a:ln>
        </p:spPr>
        <p:txBody>
          <a:bodyPr anchor="t"/>
          <a:lstStyle/>
          <a:p>
            <a:pPr eaLnBrk="0" hangingPunct="0">
              <a:lnSpc>
                <a:spcPts val="4240"/>
              </a:lnSpc>
            </a:pPr>
            <a:r>
              <a:rPr lang="zh-CN" altLang="en-US" sz="3200" dirty="0">
                <a:latin typeface="Arial" panose="020B0604020202020204" pitchFamily="34" charset="0"/>
                <a:ea typeface="微软雅黑" panose="020B0503020204020204" pitchFamily="34" charset="-122"/>
                <a:cs typeface="Arial" panose="020B0604020202020204" pitchFamily="34" charset="0"/>
              </a:rPr>
              <a:t>随着山体抬升，水就从高地流向低处，流入大海。</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13" name="TextBox 11"/>
          <p:cNvSpPr txBox="1"/>
          <p:nvPr/>
        </p:nvSpPr>
        <p:spPr>
          <a:xfrm>
            <a:off x="800398" y="4476739"/>
            <a:ext cx="190717" cy="603725"/>
          </a:xfrm>
          <a:prstGeom prst="rect">
            <a:avLst/>
          </a:prstGeom>
          <a:noFill/>
        </p:spPr>
        <p:txBody>
          <a:bodyPr wrap="none" rtlCol="0">
            <a:spAutoFit/>
          </a:bodyPr>
          <a:lstStyle/>
          <a:p>
            <a:endParaRPr lang="en-US" altLang="zh-CN" sz="3200"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1" y="3618952"/>
            <a:ext cx="9143999" cy="2412742"/>
            <a:chOff x="-1" y="4113542"/>
            <a:chExt cx="9143999" cy="2412742"/>
          </a:xfrm>
        </p:grpSpPr>
        <p:pic>
          <p:nvPicPr>
            <p:cNvPr id="11" name="图片 22"/>
            <p:cNvPicPr>
              <a:picLocks noChangeAspect="1"/>
            </p:cNvPicPr>
            <p:nvPr/>
          </p:nvPicPr>
          <p:blipFill rotWithShape="1">
            <a:blip r:embed="rId4" cstate="print">
              <a:extLst>
                <a:ext uri="{28A0092B-C50C-407E-A947-70E740481C1C}">
                  <a14:useLocalDpi xmlns:a14="http://schemas.microsoft.com/office/drawing/2010/main" val="0"/>
                </a:ext>
              </a:extLst>
            </a:blip>
            <a:srcRect t="5876"/>
            <a:stretch>
              <a:fillRect/>
            </a:stretch>
          </p:blipFill>
          <p:spPr>
            <a:xfrm>
              <a:off x="-1" y="4113542"/>
              <a:ext cx="9143999" cy="2412742"/>
            </a:xfrm>
            <a:prstGeom prst="rect">
              <a:avLst/>
            </a:prstGeom>
            <a:ln w="3175">
              <a:solidFill>
                <a:schemeClr val="tx1"/>
              </a:solidFill>
            </a:ln>
          </p:spPr>
        </p:pic>
        <p:sp>
          <p:nvSpPr>
            <p:cNvPr id="12" name="TextBox 10"/>
            <p:cNvSpPr txBox="1"/>
            <p:nvPr/>
          </p:nvSpPr>
          <p:spPr>
            <a:xfrm>
              <a:off x="3864112" y="4227429"/>
              <a:ext cx="141577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cs typeface="Arial" panose="020B0604020202020204" pitchFamily="34" charset="0"/>
                </a:rPr>
                <a:t>山体抬升</a:t>
              </a:r>
            </a:p>
          </p:txBody>
        </p:sp>
        <p:sp>
          <p:nvSpPr>
            <p:cNvPr id="14" name="TextBox 10"/>
            <p:cNvSpPr txBox="1"/>
            <p:nvPr/>
          </p:nvSpPr>
          <p:spPr>
            <a:xfrm>
              <a:off x="733441" y="5594286"/>
              <a:ext cx="800219"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cs typeface="Arial" panose="020B0604020202020204" pitchFamily="34" charset="0"/>
                </a:rPr>
                <a:t>水流</a:t>
              </a:r>
            </a:p>
          </p:txBody>
        </p:sp>
        <p:sp>
          <p:nvSpPr>
            <p:cNvPr id="15" name="TextBox 10"/>
            <p:cNvSpPr txBox="1"/>
            <p:nvPr/>
          </p:nvSpPr>
          <p:spPr>
            <a:xfrm>
              <a:off x="4811936" y="6057124"/>
              <a:ext cx="800219"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cs typeface="Arial" panose="020B0604020202020204" pitchFamily="34" charset="0"/>
                </a:rPr>
                <a:t>抬升</a:t>
              </a:r>
            </a:p>
          </p:txBody>
        </p:sp>
        <p:sp>
          <p:nvSpPr>
            <p:cNvPr id="16" name="TextBox 10"/>
            <p:cNvSpPr txBox="1"/>
            <p:nvPr/>
          </p:nvSpPr>
          <p:spPr>
            <a:xfrm>
              <a:off x="8164388" y="5814205"/>
              <a:ext cx="800219"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cs typeface="Arial" panose="020B0604020202020204" pitchFamily="34" charset="0"/>
                </a:rPr>
                <a:t>水流</a:t>
              </a:r>
            </a:p>
          </p:txBody>
        </p:sp>
      </p:grpSp>
      <p:sp>
        <p:nvSpPr>
          <p:cNvPr id="23" name="标题 22"/>
          <p:cNvSpPr>
            <a:spLocks noGrp="1"/>
          </p:cNvSpPr>
          <p:nvPr>
            <p:ph type="title"/>
          </p:nvPr>
        </p:nvSpPr>
        <p:spPr/>
        <p:txBody>
          <a:bodyPr/>
          <a:lstStyle/>
          <a:p>
            <a:r>
              <a:rPr lang="zh-CN" altLang="en-US" dirty="0"/>
              <a:t>山体抬升</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680" y="1142494"/>
            <a:ext cx="9144000" cy="2657012"/>
            <a:chOff x="758112" y="3294213"/>
            <a:chExt cx="7627776" cy="2216436"/>
          </a:xfrm>
        </p:grpSpPr>
        <p:pic>
          <p:nvPicPr>
            <p:cNvPr id="21" name="Picture 2" descr="http://upload.wikimedia.org/wikipedia/commons/d/d1/Mount_Everest_as_seen_from_Drukair2_PLW_edit.jpg"/>
            <p:cNvPicPr>
              <a:picLocks noChangeAspect="1" noChangeArrowheads="1"/>
            </p:cNvPicPr>
            <p:nvPr/>
          </p:nvPicPr>
          <p:blipFill rotWithShape="1">
            <a:blip r:embed="rId3" cstate="print"/>
            <a:srcRect/>
            <a:stretch>
              <a:fillRect/>
            </a:stretch>
          </p:blipFill>
          <p:spPr bwMode="auto">
            <a:xfrm>
              <a:off x="758112" y="3294213"/>
              <a:ext cx="4082590" cy="2216436"/>
            </a:xfrm>
            <a:prstGeom prst="rect">
              <a:avLst/>
            </a:prstGeom>
            <a:noFill/>
            <a:extLst>
              <a:ext uri="{909E8E84-426E-40DD-AFC4-6F175D3DCCD1}">
                <a14:hiddenFill xmlns:a14="http://schemas.microsoft.com/office/drawing/2010/main">
                  <a:solidFill>
                    <a:srgbClr val="FFFFFF"/>
                  </a:solidFill>
                </a14:hiddenFill>
              </a:ext>
            </a:extLst>
          </p:spPr>
        </p:pic>
        <p:pic>
          <p:nvPicPr>
            <p:cNvPr id="23" name="图片 4"/>
            <p:cNvPicPr>
              <a:picLocks noChangeAspect="1"/>
            </p:cNvPicPr>
            <p:nvPr/>
          </p:nvPicPr>
          <p:blipFill rotWithShape="1">
            <a:blip r:embed="rId4">
              <a:extLst>
                <a:ext uri="{28A0092B-C50C-407E-A947-70E740481C1C}">
                  <a14:useLocalDpi xmlns:a14="http://schemas.microsoft.com/office/drawing/2010/main" val="0"/>
                </a:ext>
              </a:extLst>
            </a:blip>
            <a:srcRect t="3390" b="2395"/>
            <a:stretch>
              <a:fillRect/>
            </a:stretch>
          </p:blipFill>
          <p:spPr>
            <a:xfrm>
              <a:off x="4840701" y="3317378"/>
              <a:ext cx="3545187" cy="2193265"/>
            </a:xfrm>
            <a:prstGeom prst="rect">
              <a:avLst/>
            </a:prstGeom>
          </p:spPr>
        </p:pic>
        <p:sp>
          <p:nvSpPr>
            <p:cNvPr id="24" name="矩形 23"/>
            <p:cNvSpPr/>
            <p:nvPr/>
          </p:nvSpPr>
          <p:spPr>
            <a:xfrm>
              <a:off x="758113" y="3294213"/>
              <a:ext cx="7616440" cy="2216430"/>
            </a:xfrm>
            <a:prstGeom prst="rect">
              <a:avLst/>
            </a:prstGeom>
            <a:ln w="38100">
              <a:solidFill>
                <a:schemeClr val="bg1"/>
              </a:solidFill>
            </a:ln>
          </p:spPr>
          <p:txBody>
            <a:bodyPr wrap="square" rtlCol="0" anchor="ctr">
              <a:spAutoFit/>
            </a:bodyPr>
            <a:lstStyle/>
            <a:p>
              <a:pPr algn="ctr"/>
              <a:endParaRPr kumimoji="1" lang="zh-CN" altLang="en-US" sz="2000"/>
            </a:p>
          </p:txBody>
        </p:sp>
      </p:grpSp>
      <p:sp>
        <p:nvSpPr>
          <p:cNvPr id="22" name="文本框 1"/>
          <p:cNvSpPr txBox="1"/>
          <p:nvPr/>
        </p:nvSpPr>
        <p:spPr>
          <a:xfrm>
            <a:off x="13595" y="2702115"/>
            <a:ext cx="4866922" cy="523220"/>
          </a:xfrm>
          <a:prstGeom prst="rect">
            <a:avLst/>
          </a:prstGeom>
          <a:noFill/>
        </p:spPr>
        <p:txBody>
          <a:bodyPr wrap="square" rtlCol="0">
            <a:spAutoFit/>
          </a:bodyPr>
          <a:lstStyle/>
          <a:p>
            <a:pPr algn="ctr"/>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rPr>
              <a:t>珠穆朗玛峰</a:t>
            </a:r>
            <a:endParaRPr kumimoji="1" lang="zh-CN" altLang="en-US" sz="2800" b="1" dirty="0">
              <a:solidFill>
                <a:schemeClr val="bg1"/>
              </a:solidFill>
            </a:endParaRPr>
          </a:p>
        </p:txBody>
      </p:sp>
      <p:sp>
        <p:nvSpPr>
          <p:cNvPr id="25" name="矩形 4"/>
          <p:cNvSpPr>
            <a:spLocks noChangeArrowheads="1"/>
          </p:cNvSpPr>
          <p:nvPr/>
        </p:nvSpPr>
        <p:spPr bwMode="auto">
          <a:xfrm>
            <a:off x="201783" y="4055049"/>
            <a:ext cx="8781795" cy="2802951"/>
          </a:xfrm>
          <a:prstGeom prst="rect">
            <a:avLst/>
          </a:prstGeom>
          <a:noFill/>
          <a:ln>
            <a:noFill/>
          </a:ln>
        </p:spPr>
        <p:txBody>
          <a:bodyPr anchor="t"/>
          <a:lstStyle/>
          <a:p>
            <a:pPr marL="457200" indent="-457200" eaLnBrk="0" hangingPunct="0">
              <a:lnSpc>
                <a:spcPts val="4240"/>
              </a:lnSpc>
              <a:buFont typeface="Arial" panose="020B0604020202020204" pitchFamily="34" charset="0"/>
              <a:buChar char="•"/>
            </a:pPr>
            <a:r>
              <a:rPr lang="zh-CN" altLang="en-US" sz="2800" dirty="0">
                <a:latin typeface="Arial" panose="020B0604020202020204" pitchFamily="34" charset="0"/>
                <a:ea typeface="微软雅黑" panose="020B0503020204020204" pitchFamily="34" charset="-122"/>
                <a:cs typeface="Arial" panose="020B0604020202020204" pitchFamily="34" charset="0"/>
              </a:rPr>
              <a:t>地质学家在世界最高的山峰上发现了贝壳，这就说明：珠穆朗玛峰也曾被淹没在大水下。</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457200" indent="-457200" eaLnBrk="0" hangingPunct="0">
              <a:lnSpc>
                <a:spcPts val="4240"/>
              </a:lnSpc>
              <a:buFont typeface="Arial" panose="020B0604020202020204" pitchFamily="34" charset="0"/>
              <a:buChar char="•"/>
            </a:pPr>
            <a:r>
              <a:rPr lang="zh-CN" altLang="en-US" sz="2800" dirty="0">
                <a:latin typeface="Arial" panose="020B0604020202020204" pitchFamily="34" charset="0"/>
                <a:ea typeface="微软雅黑" panose="020B0503020204020204" pitchFamily="34" charset="-122"/>
                <a:cs typeface="Arial" panose="020B0604020202020204" pitchFamily="34" charset="0"/>
              </a:rPr>
              <a:t>地质学家还发现：喜马拉雅山直到现在还在上升，这个发现也完全支持“这座高山是在洪水时期或之后被抬升的”这个解释。</a:t>
            </a:r>
          </a:p>
        </p:txBody>
      </p:sp>
      <p:sp>
        <p:nvSpPr>
          <p:cNvPr id="2" name="标题 1"/>
          <p:cNvSpPr>
            <a:spLocks noGrp="1"/>
          </p:cNvSpPr>
          <p:nvPr>
            <p:ph type="title"/>
          </p:nvPr>
        </p:nvSpPr>
        <p:spPr/>
        <p:txBody>
          <a:bodyPr/>
          <a:lstStyle/>
          <a:p>
            <a:r>
              <a:rPr lang="zh-CN" altLang="en-US" dirty="0"/>
              <a:t>珠穆朗玛峰发现了贝壳化石</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a:off x="5009293" y="1814366"/>
            <a:ext cx="3445369" cy="41529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矩形 4"/>
          <p:cNvSpPr>
            <a:spLocks noChangeArrowheads="1"/>
          </p:cNvSpPr>
          <p:nvPr/>
        </p:nvSpPr>
        <p:spPr bwMode="auto">
          <a:xfrm>
            <a:off x="652182" y="1169894"/>
            <a:ext cx="3455797" cy="644473"/>
          </a:xfrm>
          <a:prstGeom prst="rect">
            <a:avLst/>
          </a:prstGeom>
          <a:noFill/>
          <a:ln>
            <a:noFill/>
          </a:ln>
        </p:spPr>
        <p:txBody>
          <a:bodyPr anchor="t"/>
          <a:lstStyle/>
          <a:p>
            <a:pPr algn="ct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洪水</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前</a:t>
            </a:r>
            <a:r>
              <a:rPr lang="zh-CN" altLang="en-US" sz="2800" dirty="0">
                <a:latin typeface="Arial" panose="020B0604020202020204" pitchFamily="34" charset="0"/>
                <a:ea typeface="微软雅黑" panose="020B0503020204020204" pitchFamily="34" charset="-122"/>
                <a:cs typeface="Arial" panose="020B0604020202020204" pitchFamily="34" charset="0"/>
              </a:rPr>
              <a:t>的海盆</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8" name="矩形 4"/>
          <p:cNvSpPr>
            <a:spLocks noChangeArrowheads="1"/>
          </p:cNvSpPr>
          <p:nvPr/>
        </p:nvSpPr>
        <p:spPr bwMode="auto">
          <a:xfrm>
            <a:off x="5071782" y="1169895"/>
            <a:ext cx="3455797" cy="644473"/>
          </a:xfrm>
          <a:prstGeom prst="rect">
            <a:avLst/>
          </a:prstGeom>
          <a:noFill/>
          <a:ln>
            <a:noFill/>
          </a:ln>
        </p:spPr>
        <p:txBody>
          <a:bodyPr anchor="t"/>
          <a:lstStyle/>
          <a:p>
            <a:pPr algn="ct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洪水</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后</a:t>
            </a:r>
            <a:r>
              <a:rPr lang="zh-CN" altLang="en-US" sz="2800" dirty="0">
                <a:latin typeface="Arial" panose="020B0604020202020204" pitchFamily="34" charset="0"/>
                <a:ea typeface="微软雅黑" panose="020B0503020204020204" pitchFamily="34" charset="-122"/>
                <a:cs typeface="Arial" panose="020B0604020202020204" pitchFamily="34" charset="0"/>
              </a:rPr>
              <a:t>的海盆</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4"/>
          <p:cNvSpPr txBox="1"/>
          <p:nvPr/>
        </p:nvSpPr>
        <p:spPr>
          <a:xfrm>
            <a:off x="1329766" y="6131809"/>
            <a:ext cx="6261651"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今天科学测量到最深的海底有</a:t>
            </a:r>
            <a:r>
              <a:rPr lang="en-US" altLang="zh-CN" sz="2800" dirty="0">
                <a:latin typeface="微软雅黑" panose="020B0503020204020204" pitchFamily="34" charset="-122"/>
                <a:ea typeface="微软雅黑" panose="020B0503020204020204" pitchFamily="34" charset="-122"/>
              </a:rPr>
              <a:t>11034</a:t>
            </a:r>
            <a:r>
              <a:rPr lang="zh-CN" altLang="en-US" sz="2800" dirty="0">
                <a:latin typeface="微软雅黑" panose="020B0503020204020204" pitchFamily="34" charset="-122"/>
                <a:ea typeface="微软雅黑" panose="020B0503020204020204" pitchFamily="34" charset="-122"/>
              </a:rPr>
              <a:t>米</a:t>
            </a:r>
          </a:p>
        </p:txBody>
      </p:sp>
      <p:sp>
        <p:nvSpPr>
          <p:cNvPr id="9" name="标题 8"/>
          <p:cNvSpPr>
            <a:spLocks noGrp="1"/>
          </p:cNvSpPr>
          <p:nvPr>
            <p:ph type="title"/>
          </p:nvPr>
        </p:nvSpPr>
        <p:spPr>
          <a:xfrm>
            <a:off x="0" y="365126"/>
            <a:ext cx="9144000" cy="812164"/>
          </a:xfrm>
        </p:spPr>
        <p:txBody>
          <a:bodyPr/>
          <a:lstStyle/>
          <a:p>
            <a:r>
              <a:rPr lang="zh-CN" altLang="en-US" dirty="0"/>
              <a:t>海盆下沉</a:t>
            </a:r>
          </a:p>
        </p:txBody>
      </p:sp>
      <p:pic>
        <p:nvPicPr>
          <p:cNvPr id="12" name="图片 11"/>
          <p:cNvPicPr>
            <a:picLocks noChangeAspect="1"/>
          </p:cNvPicPr>
          <p:nvPr/>
        </p:nvPicPr>
        <p:blipFill>
          <a:blip r:embed="rId4"/>
          <a:stretch>
            <a:fillRect/>
          </a:stretch>
        </p:blipFill>
        <p:spPr>
          <a:xfrm>
            <a:off x="689338" y="1814367"/>
            <a:ext cx="3454400" cy="41529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p:cNvSpPr/>
          <p:nvPr/>
        </p:nvSpPr>
        <p:spPr>
          <a:xfrm flipH="1">
            <a:off x="454531" y="1708202"/>
            <a:ext cx="0" cy="467496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1708202"/>
            <a:ext cx="7742668" cy="1"/>
          </a:xfrm>
          <a:prstGeom prst="line">
            <a:avLst/>
          </a:prstGeom>
          <a:ln w="12700">
            <a:solidFill>
              <a:srgbClr val="77933C"/>
            </a:solidFill>
            <a:prstDash val="sysDash"/>
          </a:ln>
        </p:spPr>
        <p:txBody>
          <a:bodyPr lIns="45719" rIns="45719"/>
          <a:lstStyle/>
          <a:p>
            <a:endParaRPr/>
          </a:p>
        </p:txBody>
      </p:sp>
      <p:sp>
        <p:nvSpPr>
          <p:cNvPr id="11" name="直线连接符 23"/>
          <p:cNvSpPr/>
          <p:nvPr/>
        </p:nvSpPr>
        <p:spPr>
          <a:xfrm flipH="1">
            <a:off x="8714268" y="1708202"/>
            <a:ext cx="0" cy="4536677"/>
          </a:xfrm>
          <a:prstGeom prst="line">
            <a:avLst/>
          </a:prstGeom>
          <a:ln w="12700">
            <a:solidFill>
              <a:srgbClr val="77933C"/>
            </a:solidFill>
            <a:prstDash val="sysDash"/>
          </a:ln>
        </p:spPr>
        <p:txBody>
          <a:bodyPr lIns="45719" rIns="45719"/>
          <a:lstStyle/>
          <a:p>
            <a:endParaRPr/>
          </a:p>
        </p:txBody>
      </p:sp>
      <p:pic>
        <p:nvPicPr>
          <p:cNvPr id="12"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3" name="图片 25" descr="图片 25"/>
          <p:cNvPicPr>
            <a:picLocks noChangeAspect="1"/>
          </p:cNvPicPr>
          <p:nvPr/>
        </p:nvPicPr>
        <p:blipFill>
          <a:blip r:embed="rId3"/>
          <a:stretch>
            <a:fillRect/>
          </a:stretch>
        </p:blipFill>
        <p:spPr>
          <a:xfrm rot="10800000">
            <a:off x="222738" y="1449101"/>
            <a:ext cx="921637" cy="565092"/>
          </a:xfrm>
          <a:prstGeom prst="rect">
            <a:avLst/>
          </a:prstGeom>
          <a:ln w="12700">
            <a:miter lim="400000"/>
            <a:headEnd/>
            <a:tailEnd/>
          </a:ln>
        </p:spPr>
      </p:pic>
      <p:sp>
        <p:nvSpPr>
          <p:cNvPr id="9" name="矩形 4"/>
          <p:cNvSpPr>
            <a:spLocks noChangeArrowheads="1"/>
          </p:cNvSpPr>
          <p:nvPr/>
        </p:nvSpPr>
        <p:spPr bwMode="auto">
          <a:xfrm>
            <a:off x="1177505" y="1784902"/>
            <a:ext cx="6994894" cy="901274"/>
          </a:xfrm>
          <a:prstGeom prst="rect">
            <a:avLst/>
          </a:prstGeom>
          <a:noFill/>
          <a:ln>
            <a:noFill/>
          </a:ln>
        </p:spPr>
        <p:txBody>
          <a:bodyPr anchor="t"/>
          <a:lstStyle/>
          <a:p>
            <a:pPr algn="ct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洪水消退时，陆地上的水流入了各大洋海。</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algn="ctr" eaLnBrk="0" hangingPunct="0">
              <a:lnSpc>
                <a:spcPts val="4240"/>
              </a:lnSpc>
            </a:pP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TextBox 11"/>
          <p:cNvSpPr txBox="1"/>
          <p:nvPr/>
        </p:nvSpPr>
        <p:spPr>
          <a:xfrm>
            <a:off x="800398" y="4476739"/>
            <a:ext cx="190717" cy="603725"/>
          </a:xfrm>
          <a:prstGeom prst="rect">
            <a:avLst/>
          </a:prstGeom>
          <a:noFill/>
        </p:spPr>
        <p:txBody>
          <a:bodyPr wrap="none" rtlCol="0">
            <a:spAutoFit/>
          </a:bodyPr>
          <a:lstStyle/>
          <a:p>
            <a:endParaRPr lang="en-US" altLang="zh-CN" sz="32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4"/>
          <a:stretch>
            <a:fillRect/>
          </a:stretch>
        </p:blipFill>
        <p:spPr>
          <a:xfrm>
            <a:off x="1074552" y="2456883"/>
            <a:ext cx="6994894" cy="437180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p:cNvSpPr>
            <a:spLocks noGrp="1"/>
          </p:cNvSpPr>
          <p:nvPr>
            <p:ph type="title"/>
          </p:nvPr>
        </p:nvSpPr>
        <p:spPr/>
        <p:txBody>
          <a:bodyPr/>
          <a:lstStyle/>
          <a:p>
            <a:r>
              <a:rPr lang="zh-CN" altLang="en-US" dirty="0"/>
              <a:t>水去哪儿了？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p:cNvSpPr/>
          <p:nvPr/>
        </p:nvSpPr>
        <p:spPr>
          <a:xfrm flipH="1">
            <a:off x="454531" y="2119257"/>
            <a:ext cx="0" cy="426391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2119257"/>
            <a:ext cx="7742668" cy="1"/>
          </a:xfrm>
          <a:prstGeom prst="line">
            <a:avLst/>
          </a:prstGeom>
          <a:ln w="12700">
            <a:solidFill>
              <a:srgbClr val="77933C"/>
            </a:solidFill>
            <a:prstDash val="sysDash"/>
          </a:ln>
        </p:spPr>
        <p:txBody>
          <a:bodyPr lIns="45719" rIns="45719"/>
          <a:lstStyle/>
          <a:p>
            <a:endParaRPr/>
          </a:p>
        </p:txBody>
      </p:sp>
      <p:sp>
        <p:nvSpPr>
          <p:cNvPr id="10" name="直线连接符 23"/>
          <p:cNvSpPr/>
          <p:nvPr/>
        </p:nvSpPr>
        <p:spPr>
          <a:xfrm flipH="1">
            <a:off x="8714268" y="2119256"/>
            <a:ext cx="0" cy="4125623"/>
          </a:xfrm>
          <a:prstGeom prst="line">
            <a:avLst/>
          </a:prstGeom>
          <a:ln w="12700">
            <a:solidFill>
              <a:srgbClr val="77933C"/>
            </a:solidFill>
            <a:prstDash val="sysDash"/>
          </a:ln>
        </p:spPr>
        <p:txBody>
          <a:bodyPr lIns="45719" rIns="45719"/>
          <a:lstStyle/>
          <a:p>
            <a:endParaRPr/>
          </a:p>
        </p:txBody>
      </p:sp>
      <p:pic>
        <p:nvPicPr>
          <p:cNvPr id="11"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2" name="图片 25" descr="图片 25"/>
          <p:cNvPicPr>
            <a:picLocks noChangeAspect="1"/>
          </p:cNvPicPr>
          <p:nvPr/>
        </p:nvPicPr>
        <p:blipFill>
          <a:blip r:embed="rId3"/>
          <a:stretch>
            <a:fillRect/>
          </a:stretch>
        </p:blipFill>
        <p:spPr>
          <a:xfrm rot="10800000">
            <a:off x="222738" y="1860156"/>
            <a:ext cx="921637" cy="565092"/>
          </a:xfrm>
          <a:prstGeom prst="rect">
            <a:avLst/>
          </a:prstGeom>
          <a:ln w="12700">
            <a:miter lim="400000"/>
            <a:headEnd/>
            <a:tailEnd/>
          </a:ln>
        </p:spPr>
      </p:pic>
      <p:sp>
        <p:nvSpPr>
          <p:cNvPr id="15" name="标题 14"/>
          <p:cNvSpPr>
            <a:spLocks noGrp="1"/>
          </p:cNvSpPr>
          <p:nvPr>
            <p:ph type="title"/>
          </p:nvPr>
        </p:nvSpPr>
        <p:spPr/>
        <p:txBody>
          <a:bodyPr/>
          <a:lstStyle/>
          <a:p>
            <a:r>
              <a:rPr lang="zh-CN" altLang="en-US" dirty="0"/>
              <a:t>任务二</a:t>
            </a:r>
            <a:br>
              <a:rPr lang="en-US" altLang="zh-CN" dirty="0"/>
            </a:br>
            <a:r>
              <a:rPr lang="en-US" altLang="zh-CN" b="0" dirty="0"/>
              <a:t>(</a:t>
            </a:r>
            <a:r>
              <a:rPr lang="zh-CN" altLang="en-US" b="0" dirty="0"/>
              <a:t>限时</a:t>
            </a:r>
            <a:r>
              <a:rPr lang="en-US" altLang="zh-CN" b="0" dirty="0"/>
              <a:t>1</a:t>
            </a:r>
            <a:r>
              <a:rPr lang="zh-CN" altLang="en-US" b="0" dirty="0"/>
              <a:t>分钟</a:t>
            </a:r>
            <a:r>
              <a:rPr lang="en-US" altLang="zh-CN" b="0" dirty="0"/>
              <a:t>)</a:t>
            </a:r>
            <a:endParaRPr lang="zh-CN" altLang="en-US" b="0" dirty="0"/>
          </a:p>
        </p:txBody>
      </p:sp>
      <p:sp>
        <p:nvSpPr>
          <p:cNvPr id="3" name="内容占位符 2"/>
          <p:cNvSpPr>
            <a:spLocks noGrp="1"/>
          </p:cNvSpPr>
          <p:nvPr>
            <p:ph idx="4294967295"/>
          </p:nvPr>
        </p:nvSpPr>
        <p:spPr>
          <a:xfrm>
            <a:off x="709130" y="3011753"/>
            <a:ext cx="7980338" cy="2720832"/>
          </a:xfrm>
          <a:prstGeom prst="rect">
            <a:avLst/>
          </a:prstGeom>
        </p:spPr>
        <p:txBody>
          <a:bodyPr/>
          <a:lstStyle/>
          <a:p>
            <a:pPr marL="0" indent="0">
              <a:lnSpc>
                <a:spcPts val="5040"/>
              </a:lnSpc>
              <a:buNone/>
            </a:pPr>
            <a:r>
              <a:rPr lang="zh-CN" altLang="en-US" dirty="0">
                <a:ea typeface="微软雅黑" panose="020B0503020204020204" pitchFamily="34" charset="-122"/>
              </a:rPr>
              <a:t>二、填空题</a:t>
            </a:r>
            <a:endParaRPr lang="en-US" altLang="zh-CN" dirty="0">
              <a:ea typeface="微软雅黑" panose="020B0503020204020204" pitchFamily="34" charset="-122"/>
            </a:endParaRPr>
          </a:p>
          <a:p>
            <a:pPr marL="0" indent="0">
              <a:lnSpc>
                <a:spcPts val="5040"/>
              </a:lnSpc>
              <a:buNone/>
            </a:pPr>
            <a:r>
              <a:rPr lang="zh-CN" altLang="en-US" dirty="0">
                <a:ea typeface="微软雅黑" panose="020B0503020204020204" pitchFamily="34" charset="-122"/>
              </a:rPr>
              <a:t>大洪水后期，山体</a:t>
            </a:r>
            <a:r>
              <a:rPr lang="zh-CN" altLang="en-US" u="sng" dirty="0">
                <a:ea typeface="微软雅黑" panose="020B0503020204020204" pitchFamily="34" charset="-122"/>
              </a:rPr>
              <a:t>            </a:t>
            </a:r>
            <a:r>
              <a:rPr lang="en-US" altLang="zh-CN" dirty="0">
                <a:ea typeface="微软雅黑" panose="020B0503020204020204" pitchFamily="34" charset="-122"/>
              </a:rPr>
              <a:t>, </a:t>
            </a:r>
            <a:r>
              <a:rPr lang="zh-CN" altLang="en-US" dirty="0">
                <a:ea typeface="微软雅黑" panose="020B0503020204020204" pitchFamily="34" charset="-122"/>
              </a:rPr>
              <a:t>海盆</a:t>
            </a:r>
            <a:r>
              <a:rPr lang="zh-CN" altLang="en-US" u="sng" dirty="0">
                <a:ea typeface="微软雅黑" panose="020B0503020204020204" pitchFamily="34" charset="-122"/>
              </a:rPr>
              <a:t>         </a:t>
            </a:r>
            <a:r>
              <a:rPr lang="zh-CN" altLang="en-US" dirty="0">
                <a:ea typeface="微软雅黑" panose="020B0503020204020204" pitchFamily="34" charset="-122"/>
              </a:rPr>
              <a:t>，覆盖大陆的水最终流入了能容纳更多水的</a:t>
            </a:r>
            <a:r>
              <a:rPr lang="zh-CN" altLang="en-US" u="sng" dirty="0">
                <a:ea typeface="微软雅黑" panose="020B0503020204020204" pitchFamily="34" charset="-122"/>
              </a:rPr>
              <a:t>         </a:t>
            </a:r>
            <a:r>
              <a:rPr lang="zh-CN" altLang="en-US" dirty="0">
                <a:ea typeface="微软雅黑" panose="020B0503020204020204" pitchFamily="34" charset="-122"/>
              </a:rPr>
              <a:t>。</a:t>
            </a:r>
            <a:endParaRPr lang="en-US" altLang="zh-CN" dirty="0">
              <a:ea typeface="微软雅黑" panose="020B0503020204020204" pitchFamily="34" charset="-122"/>
            </a:endParaRPr>
          </a:p>
        </p:txBody>
      </p:sp>
      <p:sp>
        <p:nvSpPr>
          <p:cNvPr id="4" name="文本框 3"/>
          <p:cNvSpPr txBox="1"/>
          <p:nvPr/>
        </p:nvSpPr>
        <p:spPr>
          <a:xfrm>
            <a:off x="4105144" y="3758536"/>
            <a:ext cx="1005403" cy="584775"/>
          </a:xfrm>
          <a:prstGeom prst="rect">
            <a:avLst/>
          </a:prstGeom>
          <a:noFill/>
        </p:spPr>
        <p:txBody>
          <a:bodyPr wrap="square">
            <a:spAutoFit/>
          </a:bodyPr>
          <a:lstStyle>
            <a:defPPr>
              <a:defRPr lang="zh-CN"/>
            </a:defPPr>
            <a:lvl1pPr>
              <a:defRPr sz="3200" b="1">
                <a:solidFill>
                  <a:srgbClr val="002060"/>
                </a:solidFill>
                <a:ea typeface="微软雅黑" panose="020B0503020204020204" pitchFamily="34" charset="-122"/>
              </a:defRPr>
            </a:lvl1pPr>
          </a:lstStyle>
          <a:p>
            <a:r>
              <a:rPr lang="zh-CN" altLang="en-US" dirty="0">
                <a:solidFill>
                  <a:schemeClr val="tx1"/>
                </a:solidFill>
              </a:rPr>
              <a:t>抬升</a:t>
            </a:r>
            <a:endParaRPr lang="en-US" dirty="0">
              <a:solidFill>
                <a:schemeClr val="tx1"/>
              </a:solidFill>
            </a:endParaRPr>
          </a:p>
        </p:txBody>
      </p:sp>
      <p:sp>
        <p:nvSpPr>
          <p:cNvPr id="5" name="文本框 4"/>
          <p:cNvSpPr txBox="1"/>
          <p:nvPr/>
        </p:nvSpPr>
        <p:spPr>
          <a:xfrm>
            <a:off x="6101981" y="3758536"/>
            <a:ext cx="1005403" cy="584775"/>
          </a:xfrm>
          <a:prstGeom prst="rect">
            <a:avLst/>
          </a:prstGeom>
          <a:noFill/>
        </p:spPr>
        <p:txBody>
          <a:bodyPr wrap="square">
            <a:spAutoFit/>
          </a:bodyPr>
          <a:lstStyle>
            <a:defPPr>
              <a:defRPr lang="zh-CN"/>
            </a:defPPr>
            <a:lvl1pPr>
              <a:defRPr sz="3200" b="1">
                <a:solidFill>
                  <a:srgbClr val="002060"/>
                </a:solidFill>
                <a:ea typeface="微软雅黑" panose="020B0503020204020204" pitchFamily="34" charset="-122"/>
              </a:defRPr>
            </a:lvl1pPr>
          </a:lstStyle>
          <a:p>
            <a:r>
              <a:rPr lang="zh-CN" altLang="en-US" dirty="0">
                <a:solidFill>
                  <a:schemeClr val="tx1"/>
                </a:solidFill>
              </a:rPr>
              <a:t>下沉</a:t>
            </a:r>
            <a:endParaRPr lang="en-US" dirty="0">
              <a:solidFill>
                <a:schemeClr val="tx1"/>
              </a:solidFill>
            </a:endParaRPr>
          </a:p>
        </p:txBody>
      </p:sp>
      <p:sp>
        <p:nvSpPr>
          <p:cNvPr id="6" name="文本框 5"/>
          <p:cNvSpPr txBox="1"/>
          <p:nvPr/>
        </p:nvSpPr>
        <p:spPr>
          <a:xfrm>
            <a:off x="7221340" y="4406338"/>
            <a:ext cx="1005403" cy="584775"/>
          </a:xfrm>
          <a:prstGeom prst="rect">
            <a:avLst/>
          </a:prstGeom>
          <a:noFill/>
        </p:spPr>
        <p:txBody>
          <a:bodyPr wrap="square">
            <a:spAutoFit/>
          </a:bodyPr>
          <a:lstStyle>
            <a:defPPr>
              <a:defRPr lang="zh-CN"/>
            </a:defPPr>
            <a:lvl1pPr>
              <a:defRPr sz="3200" b="1">
                <a:solidFill>
                  <a:srgbClr val="002060"/>
                </a:solidFill>
                <a:ea typeface="微软雅黑" panose="020B0503020204020204" pitchFamily="34" charset="-122"/>
              </a:defRPr>
            </a:lvl1pPr>
          </a:lstStyle>
          <a:p>
            <a:r>
              <a:rPr lang="zh-CN" altLang="en-US" dirty="0">
                <a:solidFill>
                  <a:schemeClr val="tx1"/>
                </a:solidFill>
              </a:rPr>
              <a:t>海洋</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线连接符 20"/>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9" name="直线连接符 23"/>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21" name="图片 25" descr="图片 25"/>
          <p:cNvPicPr>
            <a:picLocks noChangeAspect="1"/>
          </p:cNvPicPr>
          <p:nvPr/>
        </p:nvPicPr>
        <p:blipFill>
          <a:blip r:embed="rId3"/>
          <a:stretch>
            <a:fillRect/>
          </a:stretch>
        </p:blipFill>
        <p:spPr>
          <a:xfrm rot="10800000">
            <a:off x="222738" y="1344768"/>
            <a:ext cx="921637" cy="565092"/>
          </a:xfrm>
          <a:prstGeom prst="rect">
            <a:avLst/>
          </a:prstGeom>
          <a:ln w="12700">
            <a:miter lim="400000"/>
            <a:headEnd/>
            <a:tailEnd/>
          </a:ln>
        </p:spPr>
      </p:pic>
      <p:sp>
        <p:nvSpPr>
          <p:cNvPr id="9" name="文本框 8"/>
          <p:cNvSpPr txBox="1"/>
          <p:nvPr/>
        </p:nvSpPr>
        <p:spPr>
          <a:xfrm>
            <a:off x="1248682" y="1724915"/>
            <a:ext cx="6201575" cy="1560492"/>
          </a:xfrm>
          <a:prstGeom prst="rect">
            <a:avLst/>
          </a:prstGeom>
          <a:noFill/>
        </p:spPr>
        <p:txBody>
          <a:bodyPr wrap="square">
            <a:spAutoFit/>
          </a:bodyPr>
          <a:lstStyle/>
          <a:p>
            <a:pPr marL="457200" indent="-457200">
              <a:lnSpc>
                <a:spcPts val="3860"/>
              </a:lnSpc>
              <a:buFont typeface="Arial" panose="020B0604020202020204" pitchFamily="34" charset="0"/>
              <a:buChar char="•"/>
            </a:pPr>
            <a:r>
              <a:rPr lang="zh-CN" altLang="en-US" sz="2800" dirty="0">
                <a:latin typeface="Arial" panose="020B0604020202020204" pitchFamily="34" charset="0"/>
                <a:ea typeface="微软雅黑" panose="020B0503020204020204" pitchFamily="34" charset="-122"/>
                <a:cs typeface="Arial" panose="020B0604020202020204" pitchFamily="34" charset="0"/>
              </a:rPr>
              <a:t>洪水侵蚀地面</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457200" indent="-457200">
              <a:lnSpc>
                <a:spcPts val="3860"/>
              </a:lnSpc>
              <a:buFont typeface="Arial" panose="020B0604020202020204" pitchFamily="34" charset="0"/>
              <a:buChar char="•"/>
            </a:pPr>
            <a:r>
              <a:rPr lang="zh-CN" altLang="en-US" sz="2800" dirty="0">
                <a:latin typeface="Arial" panose="020B0604020202020204" pitchFamily="34" charset="0"/>
                <a:ea typeface="微软雅黑" panose="020B0503020204020204" pitchFamily="34" charset="-122"/>
                <a:cs typeface="Arial" panose="020B0604020202020204" pitchFamily="34" charset="0"/>
              </a:rPr>
              <a:t>水流把沙石泥土巻走</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457200" indent="-457200">
              <a:lnSpc>
                <a:spcPts val="3860"/>
              </a:lnSpc>
              <a:buFont typeface="Arial" panose="020B0604020202020204" pitchFamily="34" charset="0"/>
              <a:buChar char="•"/>
            </a:pPr>
            <a:r>
              <a:rPr lang="zh-CN" altLang="en-US" sz="2800" dirty="0">
                <a:latin typeface="Arial" panose="020B0604020202020204" pitchFamily="34" charset="0"/>
                <a:ea typeface="微软雅黑" panose="020B0503020204020204" pitchFamily="34" charset="-122"/>
                <a:cs typeface="Arial" panose="020B0604020202020204" pitchFamily="34" charset="0"/>
              </a:rPr>
              <a:t>水流减弱，沙石泥土就沉积下来</a:t>
            </a:r>
            <a:endParaRPr lang="zh-CN" altLang="en-US" sz="2800" dirty="0"/>
          </a:p>
        </p:txBody>
      </p:sp>
      <p:sp>
        <p:nvSpPr>
          <p:cNvPr id="2" name="标题 1"/>
          <p:cNvSpPr>
            <a:spLocks noGrp="1"/>
          </p:cNvSpPr>
          <p:nvPr>
            <p:ph type="title"/>
          </p:nvPr>
        </p:nvSpPr>
        <p:spPr>
          <a:xfrm>
            <a:off x="0" y="365126"/>
            <a:ext cx="9144000" cy="905382"/>
          </a:xfrm>
        </p:spPr>
        <p:txBody>
          <a:bodyPr/>
          <a:lstStyle/>
          <a:p>
            <a:r>
              <a:rPr lang="zh-CN" altLang="en-US" dirty="0"/>
              <a:t>全球性大洪水的地质证据</a:t>
            </a:r>
          </a:p>
        </p:txBody>
      </p:sp>
      <p:grpSp>
        <p:nvGrpSpPr>
          <p:cNvPr id="6" name="组合 5"/>
          <p:cNvGrpSpPr/>
          <p:nvPr/>
        </p:nvGrpSpPr>
        <p:grpSpPr>
          <a:xfrm>
            <a:off x="539263" y="3425347"/>
            <a:ext cx="8065474" cy="2659118"/>
            <a:chOff x="1" y="3423211"/>
            <a:chExt cx="8264176" cy="2724628"/>
          </a:xfrm>
        </p:grpSpPr>
        <p:pic>
          <p:nvPicPr>
            <p:cNvPr id="4" name="图片 3"/>
            <p:cNvPicPr>
              <a:picLocks noChangeAspect="1"/>
            </p:cNvPicPr>
            <p:nvPr/>
          </p:nvPicPr>
          <p:blipFill>
            <a:blip r:embed="rId4"/>
            <a:stretch>
              <a:fillRect/>
            </a:stretch>
          </p:blipFill>
          <p:spPr>
            <a:xfrm>
              <a:off x="1" y="3423212"/>
              <a:ext cx="4086940" cy="272462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7240" y="3423211"/>
              <a:ext cx="4086937" cy="2724625"/>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直线连接符 20"/>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2" name="直线连接符 23"/>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24" name="图片 25" descr="图片 25"/>
          <p:cNvPicPr>
            <a:picLocks noChangeAspect="1"/>
          </p:cNvPicPr>
          <p:nvPr/>
        </p:nvPicPr>
        <p:blipFill>
          <a:blip r:embed="rId3"/>
          <a:stretch>
            <a:fillRect/>
          </a:stretch>
        </p:blipFill>
        <p:spPr>
          <a:xfrm rot="10800000">
            <a:off x="222738" y="1344768"/>
            <a:ext cx="921637" cy="565092"/>
          </a:xfrm>
          <a:prstGeom prst="rect">
            <a:avLst/>
          </a:prstGeom>
          <a:ln w="12700">
            <a:miter lim="400000"/>
            <a:headEnd/>
            <a:tailEnd/>
          </a:ln>
        </p:spPr>
      </p:pic>
      <p:sp>
        <p:nvSpPr>
          <p:cNvPr id="11" name="矩形 4"/>
          <p:cNvSpPr>
            <a:spLocks noChangeArrowheads="1"/>
          </p:cNvSpPr>
          <p:nvPr/>
        </p:nvSpPr>
        <p:spPr bwMode="auto">
          <a:xfrm>
            <a:off x="743807" y="2996952"/>
            <a:ext cx="4692290" cy="2982287"/>
          </a:xfrm>
          <a:prstGeom prst="rect">
            <a:avLst/>
          </a:prstGeom>
          <a:noFill/>
          <a:ln>
            <a:noFill/>
          </a:ln>
        </p:spPr>
        <p:txBody>
          <a:bodyPr anchor="t"/>
          <a:lstStyle/>
          <a:p>
            <a:pPr eaLnBrk="0" hangingPunct="0">
              <a:lnSpc>
                <a:spcPts val="4240"/>
              </a:lnSpc>
            </a:pPr>
            <a:r>
              <a:rPr lang="zh-CN" altLang="en-US" sz="3200" dirty="0">
                <a:latin typeface="Arial" panose="020B0604020202020204" pitchFamily="34" charset="0"/>
                <a:ea typeface="微软雅黑" panose="020B0503020204020204" pitchFamily="34" charset="-122"/>
                <a:cs typeface="Arial" panose="020B0604020202020204" pitchFamily="34" charset="0"/>
              </a:rPr>
              <a:t>在全世界留下：</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eaLnBrk="0" hangingPunct="0">
              <a:lnSpc>
                <a:spcPts val="4240"/>
              </a:lnSpc>
              <a:buFont typeface="Arial" panose="020B0604020202020204" pitchFamily="34" charset="0"/>
              <a:buChar char="•"/>
            </a:pPr>
            <a:r>
              <a:rPr lang="zh-CN" altLang="en-US" sz="3200" dirty="0">
                <a:latin typeface="Arial" panose="020B0604020202020204" pitchFamily="34" charset="0"/>
                <a:ea typeface="微软雅黑" panose="020B0503020204020204" pitchFamily="34" charset="-122"/>
                <a:cs typeface="Arial" panose="020B0604020202020204" pitchFamily="34" charset="0"/>
              </a:rPr>
              <a:t>水下形成的沉积岩层</a:t>
            </a:r>
          </a:p>
          <a:p>
            <a:pPr marL="457200" indent="-457200" eaLnBrk="0" hangingPunct="0">
              <a:lnSpc>
                <a:spcPts val="4240"/>
              </a:lnSpc>
              <a:buFont typeface="Arial" panose="020B0604020202020204" pitchFamily="34" charset="0"/>
              <a:buChar char="•"/>
            </a:pPr>
            <a:r>
              <a:rPr lang="zh-CN" altLang="en-US" sz="3200" dirty="0">
                <a:latin typeface="Arial" panose="020B0604020202020204" pitchFamily="34" charset="0"/>
                <a:ea typeface="微软雅黑" panose="020B0503020204020204" pitchFamily="34" charset="-122"/>
                <a:cs typeface="Arial" panose="020B0604020202020204" pitchFamily="34" charset="0"/>
              </a:rPr>
              <a:t>很可能埋有化石</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grpSp>
        <p:nvGrpSpPr>
          <p:cNvPr id="4" name="组合 3"/>
          <p:cNvGrpSpPr/>
          <p:nvPr/>
        </p:nvGrpSpPr>
        <p:grpSpPr>
          <a:xfrm>
            <a:off x="5251943" y="1413123"/>
            <a:ext cx="3723449" cy="4703472"/>
            <a:chOff x="5591041" y="3133974"/>
            <a:chExt cx="2462713" cy="3110906"/>
          </a:xfrm>
        </p:grpSpPr>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1041" y="4859604"/>
              <a:ext cx="2462713" cy="1385276"/>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6045" y="3133974"/>
              <a:ext cx="2457703" cy="1638469"/>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 name="标题 1"/>
          <p:cNvSpPr>
            <a:spLocks noGrp="1"/>
          </p:cNvSpPr>
          <p:nvPr>
            <p:ph type="title"/>
          </p:nvPr>
        </p:nvSpPr>
        <p:spPr/>
        <p:txBody>
          <a:bodyPr/>
          <a:lstStyle/>
          <a:p>
            <a:r>
              <a:rPr kumimoji="0" lang="zh-CN" altLang="en-US" sz="3600" b="1" i="0" u="none" strike="noStrike" kern="1200" cap="none" spc="0" normalizeH="0" baseline="0" noProof="0" dirty="0">
                <a:ln>
                  <a:noFill/>
                </a:ln>
                <a:solidFill>
                  <a:srgbClr val="1C271A"/>
                </a:solidFill>
                <a:effectLst/>
                <a:uLnTx/>
                <a:uFillTx/>
                <a:latin typeface="微软雅黑" panose="020B0503020204020204" pitchFamily="34" charset="-122"/>
                <a:ea typeface="微软雅黑" panose="020B0503020204020204" pitchFamily="34" charset="-122"/>
                <a:cs typeface="+mj-cs"/>
              </a:rPr>
              <a:t>全球性大洪水的地质证据</a:t>
            </a:r>
            <a:endParaRPr lang="zh-CN" alt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p:cNvSpPr/>
          <p:nvPr/>
        </p:nvSpPr>
        <p:spPr>
          <a:xfrm flipH="1">
            <a:off x="454531" y="2119257"/>
            <a:ext cx="0" cy="426391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p:cNvSpPr/>
          <p:nvPr/>
        </p:nvSpPr>
        <p:spPr>
          <a:xfrm flipH="1" flipV="1">
            <a:off x="971601" y="2119257"/>
            <a:ext cx="7742668" cy="1"/>
          </a:xfrm>
          <a:prstGeom prst="line">
            <a:avLst/>
          </a:prstGeom>
          <a:ln w="12700">
            <a:solidFill>
              <a:srgbClr val="77933C"/>
            </a:solidFill>
            <a:prstDash val="sysDash"/>
          </a:ln>
        </p:spPr>
        <p:txBody>
          <a:bodyPr lIns="45719" rIns="45719"/>
          <a:lstStyle/>
          <a:p>
            <a:endParaRPr/>
          </a:p>
        </p:txBody>
      </p:sp>
      <p:sp>
        <p:nvSpPr>
          <p:cNvPr id="17" name="直线连接符 23"/>
          <p:cNvSpPr/>
          <p:nvPr/>
        </p:nvSpPr>
        <p:spPr>
          <a:xfrm flipH="1">
            <a:off x="8714268" y="2119256"/>
            <a:ext cx="0" cy="4125623"/>
          </a:xfrm>
          <a:prstGeom prst="line">
            <a:avLst/>
          </a:prstGeom>
          <a:ln w="12700">
            <a:solidFill>
              <a:srgbClr val="77933C"/>
            </a:solidFill>
            <a:prstDash val="sysDash"/>
          </a:ln>
        </p:spPr>
        <p:txBody>
          <a:bodyPr lIns="45719" rIns="45719"/>
          <a:lstStyle/>
          <a:p>
            <a:endParaRPr/>
          </a:p>
        </p:txBody>
      </p:sp>
      <p:pic>
        <p:nvPicPr>
          <p:cNvPr id="18"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9" name="图片 25" descr="图片 25"/>
          <p:cNvPicPr>
            <a:picLocks noChangeAspect="1"/>
          </p:cNvPicPr>
          <p:nvPr/>
        </p:nvPicPr>
        <p:blipFill>
          <a:blip r:embed="rId3"/>
          <a:stretch>
            <a:fillRect/>
          </a:stretch>
        </p:blipFill>
        <p:spPr>
          <a:xfrm rot="10800000">
            <a:off x="222738" y="1860156"/>
            <a:ext cx="921637" cy="565092"/>
          </a:xfrm>
          <a:prstGeom prst="rect">
            <a:avLst/>
          </a:prstGeom>
          <a:ln w="12700">
            <a:miter lim="400000"/>
            <a:headEnd/>
            <a:tailEnd/>
          </a:ln>
        </p:spPr>
      </p:pic>
      <p:sp>
        <p:nvSpPr>
          <p:cNvPr id="34" name="矩形 4"/>
          <p:cNvSpPr>
            <a:spLocks noChangeArrowheads="1"/>
          </p:cNvSpPr>
          <p:nvPr/>
        </p:nvSpPr>
        <p:spPr bwMode="auto">
          <a:xfrm>
            <a:off x="654148" y="2684349"/>
            <a:ext cx="3857472" cy="3123115"/>
          </a:xfrm>
          <a:prstGeom prst="rect">
            <a:avLst/>
          </a:prstGeom>
          <a:noFill/>
          <a:ln>
            <a:noFill/>
          </a:ln>
        </p:spPr>
        <p:txBody>
          <a:bodyPr anchor="t"/>
          <a:lstStyle/>
          <a:p>
            <a:pP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“索克层序”是位于大峡谷最底层的沉积岩，纵穿北美。</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eaLnBrk="0" hangingPunct="0">
              <a:lnSpc>
                <a:spcPts val="4240"/>
              </a:lnSpc>
            </a:pP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eaLnBrk="0" hangingPunct="0">
              <a:lnSpc>
                <a:spcPts val="42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几层沉积岩在水流中沉积形成。</a:t>
            </a:r>
          </a:p>
        </p:txBody>
      </p:sp>
      <p:pic>
        <p:nvPicPr>
          <p:cNvPr id="36" name="图片 9"/>
          <p:cNvPicPr>
            <a:picLocks noChangeAspect="1"/>
          </p:cNvPicPr>
          <p:nvPr/>
        </p:nvPicPr>
        <p:blipFill>
          <a:blip r:embed="rId4" cstate="print">
            <a:extLst>
              <a:ext uri="{28A0092B-C50C-407E-A947-70E740481C1C}">
                <a14:useLocalDpi xmlns:a14="http://schemas.microsoft.com/office/drawing/2010/main" val="0"/>
              </a:ext>
            </a:extLst>
          </a:blip>
          <a:srcRect l="6843" t="1365" b="19447"/>
          <a:stretch>
            <a:fillRect/>
          </a:stretch>
        </p:blipFill>
        <p:spPr>
          <a:xfrm>
            <a:off x="4693951" y="1727877"/>
            <a:ext cx="4202649" cy="4476575"/>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7" name="图片 11"/>
          <p:cNvPicPr>
            <a:picLocks noChangeAspect="1"/>
          </p:cNvPicPr>
          <p:nvPr/>
        </p:nvPicPr>
        <p:blipFill>
          <a:blip r:embed="rId5" cstate="print">
            <a:extLst>
              <a:ext uri="{28A0092B-C50C-407E-A947-70E740481C1C}">
                <a14:useLocalDpi xmlns:a14="http://schemas.microsoft.com/office/drawing/2010/main" val="0"/>
              </a:ext>
            </a:extLst>
          </a:blip>
          <a:srcRect l="6898" t="1376" b="19463"/>
          <a:stretch>
            <a:fillRect/>
          </a:stretch>
        </p:blipFill>
        <p:spPr>
          <a:xfrm>
            <a:off x="4813684" y="1812015"/>
            <a:ext cx="4096384" cy="4364470"/>
          </a:xfrm>
          <a:prstGeom prst="rect">
            <a:avLst/>
          </a:prstGeom>
        </p:spPr>
      </p:pic>
      <p:sp>
        <p:nvSpPr>
          <p:cNvPr id="2" name="标题 1"/>
          <p:cNvSpPr>
            <a:spLocks noGrp="1"/>
          </p:cNvSpPr>
          <p:nvPr>
            <p:ph type="title"/>
          </p:nvPr>
        </p:nvSpPr>
        <p:spPr/>
        <p:txBody>
          <a:bodyPr/>
          <a:lstStyle/>
          <a:p>
            <a:r>
              <a:rPr lang="zh-CN" altLang="en-US" dirty="0"/>
              <a:t>挪亚洪水的全球性地质证据</a:t>
            </a:r>
            <a:br>
              <a:rPr lang="zh-CN" altLang="en-US" dirty="0"/>
            </a:br>
            <a:r>
              <a:rPr lang="en-US" altLang="zh-CN" dirty="0"/>
              <a:t>—— </a:t>
            </a:r>
            <a:r>
              <a:rPr lang="zh-CN" altLang="en-US" dirty="0"/>
              <a:t>沉积岩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750" tmFilter="0, 0; .2, .5; .8, .5; 1, 0"/>
                                        <p:tgtEl>
                                          <p:spTgt spid="37"/>
                                        </p:tgtEl>
                                      </p:cBhvr>
                                    </p:animEffect>
                                    <p:animScale>
                                      <p:cBhvr>
                                        <p:cTn id="7" dur="375"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1686560"/>
            <a:ext cx="9144000" cy="480631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全球</a:t>
            </a:r>
            <a:r>
              <a:rPr lang="en-US" altLang="zh-CN" dirty="0"/>
              <a:t>75%</a:t>
            </a:r>
            <a:r>
              <a:rPr lang="zh-CN" altLang="en-US" dirty="0"/>
              <a:t>的大陆覆盖厚厚的水下沉积岩</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p:cNvSpPr/>
          <p:nvPr/>
        </p:nvSpPr>
        <p:spPr>
          <a:xfrm flipH="1">
            <a:off x="454531" y="2119257"/>
            <a:ext cx="0" cy="426391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p:cNvSpPr/>
          <p:nvPr/>
        </p:nvSpPr>
        <p:spPr>
          <a:xfrm flipH="1" flipV="1">
            <a:off x="971601" y="2119257"/>
            <a:ext cx="7742668" cy="1"/>
          </a:xfrm>
          <a:prstGeom prst="line">
            <a:avLst/>
          </a:prstGeom>
          <a:ln w="12700">
            <a:solidFill>
              <a:srgbClr val="77933C"/>
            </a:solidFill>
            <a:prstDash val="sysDash"/>
          </a:ln>
        </p:spPr>
        <p:txBody>
          <a:bodyPr lIns="45719" rIns="45719"/>
          <a:lstStyle/>
          <a:p>
            <a:endParaRPr/>
          </a:p>
        </p:txBody>
      </p:sp>
      <p:sp>
        <p:nvSpPr>
          <p:cNvPr id="10" name="直线连接符 23"/>
          <p:cNvSpPr/>
          <p:nvPr/>
        </p:nvSpPr>
        <p:spPr>
          <a:xfrm flipH="1">
            <a:off x="8714268" y="2119256"/>
            <a:ext cx="0" cy="4125623"/>
          </a:xfrm>
          <a:prstGeom prst="line">
            <a:avLst/>
          </a:prstGeom>
          <a:ln w="12700">
            <a:solidFill>
              <a:srgbClr val="77933C"/>
            </a:solidFill>
            <a:prstDash val="sysDash"/>
          </a:ln>
        </p:spPr>
        <p:txBody>
          <a:bodyPr lIns="45719" rIns="45719"/>
          <a:lstStyle/>
          <a:p>
            <a:endParaRPr/>
          </a:p>
        </p:txBody>
      </p:sp>
      <p:pic>
        <p:nvPicPr>
          <p:cNvPr id="11"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2" name="图片 25" descr="图片 25"/>
          <p:cNvPicPr>
            <a:picLocks noChangeAspect="1"/>
          </p:cNvPicPr>
          <p:nvPr/>
        </p:nvPicPr>
        <p:blipFill>
          <a:blip r:embed="rId3"/>
          <a:stretch>
            <a:fillRect/>
          </a:stretch>
        </p:blipFill>
        <p:spPr>
          <a:xfrm rot="10800000">
            <a:off x="222738" y="1860156"/>
            <a:ext cx="921637" cy="565092"/>
          </a:xfrm>
          <a:prstGeom prst="rect">
            <a:avLst/>
          </a:prstGeom>
          <a:ln w="12700">
            <a:miter lim="400000"/>
            <a:headEnd/>
            <a:tailEnd/>
          </a:ln>
        </p:spPr>
      </p:pic>
      <p:sp>
        <p:nvSpPr>
          <p:cNvPr id="13" name="TextBox 11"/>
          <p:cNvSpPr txBox="1"/>
          <p:nvPr/>
        </p:nvSpPr>
        <p:spPr>
          <a:xfrm>
            <a:off x="800398" y="4476739"/>
            <a:ext cx="190717" cy="603725"/>
          </a:xfrm>
          <a:prstGeom prst="rect">
            <a:avLst/>
          </a:prstGeom>
          <a:noFill/>
        </p:spPr>
        <p:txBody>
          <a:bodyPr wrap="none" rtlCol="0">
            <a:spAutoFit/>
          </a:bodyPr>
          <a:lstStyle/>
          <a:p>
            <a:endParaRPr lang="en-US" altLang="zh-CN" sz="3200" dirty="0">
              <a:latin typeface="微软雅黑" panose="020B0503020204020204" pitchFamily="34" charset="-122"/>
              <a:ea typeface="微软雅黑" panose="020B0503020204020204" pitchFamily="34" charset="-122"/>
            </a:endParaRPr>
          </a:p>
        </p:txBody>
      </p:sp>
      <p:pic>
        <p:nvPicPr>
          <p:cNvPr id="5" name="Picture 3" descr="Bil of Dead Things 00058"/>
          <p:cNvPicPr>
            <a:picLocks noChangeArrowheads="1"/>
          </p:cNvPicPr>
          <p:nvPr/>
        </p:nvPicPr>
        <p:blipFill rotWithShape="1">
          <a:blip r:embed="rId4" cstate="print">
            <a:extLst>
              <a:ext uri="{28A0092B-C50C-407E-A947-70E740481C1C}">
                <a14:useLocalDpi xmlns:a14="http://schemas.microsoft.com/office/drawing/2010/main" val="0"/>
              </a:ext>
            </a:extLst>
          </a:blip>
          <a:srcRect r="192"/>
          <a:stretch>
            <a:fillRect/>
          </a:stretch>
        </p:blipFill>
        <p:spPr>
          <a:xfrm>
            <a:off x="3459032" y="1974619"/>
            <a:ext cx="5516360" cy="397998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p:cNvSpPr txBox="1"/>
          <p:nvPr/>
        </p:nvSpPr>
        <p:spPr>
          <a:xfrm>
            <a:off x="891122" y="2800501"/>
            <a:ext cx="2258407" cy="2748381"/>
          </a:xfrm>
          <a:prstGeom prst="rect">
            <a:avLst/>
          </a:prstGeom>
          <a:noFill/>
        </p:spPr>
        <p:txBody>
          <a:bodyPr wrap="square">
            <a:spAutoFit/>
          </a:bodyPr>
          <a:lstStyle/>
          <a:p>
            <a:pPr>
              <a:lnSpc>
                <a:spcPts val="4240"/>
              </a:lnSpc>
            </a:pPr>
            <a:r>
              <a:rPr lang="zh-CN" altLang="en-US" sz="3200" dirty="0">
                <a:latin typeface="微软雅黑" panose="020B0503020204020204" pitchFamily="34" charset="-122"/>
                <a:ea typeface="微软雅黑" panose="020B0503020204020204" pitchFamily="34" charset="-122"/>
              </a:rPr>
              <a:t>世界各地有许多生物化石埋在水下形成的沉积岩中。</a:t>
            </a:r>
          </a:p>
        </p:txBody>
      </p:sp>
      <p:sp>
        <p:nvSpPr>
          <p:cNvPr id="2" name="标题 1"/>
          <p:cNvSpPr>
            <a:spLocks noGrp="1"/>
          </p:cNvSpPr>
          <p:nvPr>
            <p:ph type="title"/>
          </p:nvPr>
        </p:nvSpPr>
        <p:spPr/>
        <p:txBody>
          <a:bodyPr/>
          <a:lstStyle/>
          <a:p>
            <a:r>
              <a:rPr lang="zh-CN" altLang="en-US" dirty="0"/>
              <a:t>挪亚洪水的全球性地质证据</a:t>
            </a:r>
            <a:br>
              <a:rPr lang="zh-CN" altLang="en-US" dirty="0"/>
            </a:br>
            <a:r>
              <a:rPr lang="en-US" altLang="zh-CN" dirty="0"/>
              <a:t>—— </a:t>
            </a:r>
            <a:r>
              <a:rPr lang="zh-CN" altLang="en-US" dirty="0"/>
              <a:t>生物化石</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0" y="1274516"/>
            <a:ext cx="9144000" cy="4508500"/>
          </a:xfrm>
          <a:prstGeom prst="rect">
            <a:avLst/>
          </a:prstGeom>
          <a:ln>
            <a:noFill/>
          </a:ln>
          <a:effectLst>
            <a:outerShdw blurRad="292100" dist="139700" dir="2700000" algn="tl" rotWithShape="0">
              <a:srgbClr val="333333">
                <a:alpha val="65000"/>
              </a:srgbClr>
            </a:outerShdw>
          </a:effectLst>
        </p:spPr>
      </p:pic>
      <p:sp>
        <p:nvSpPr>
          <p:cNvPr id="4" name="矩形 3"/>
          <p:cNvSpPr/>
          <p:nvPr/>
        </p:nvSpPr>
        <p:spPr>
          <a:xfrm>
            <a:off x="1541693" y="5943600"/>
            <a:ext cx="6060614" cy="644590"/>
          </a:xfrm>
          <a:prstGeom prst="rect">
            <a:avLst/>
          </a:prstGeom>
          <a:noFill/>
          <a:ln>
            <a:solidFill>
              <a:srgbClr val="000000"/>
            </a:solidFill>
          </a:ln>
          <a:effectLst/>
        </p:spPr>
        <p:style>
          <a:lnRef idx="1">
            <a:schemeClr val="dk1"/>
          </a:lnRef>
          <a:fillRef idx="3">
            <a:schemeClr val="dk1"/>
          </a:fillRef>
          <a:effectRef idx="2">
            <a:schemeClr val="dk1"/>
          </a:effectRef>
          <a:fontRef idx="minor">
            <a:schemeClr val="lt1"/>
          </a:fontRef>
        </p:style>
        <p:txBody>
          <a:bodyPr rtlCol="0" anchor="b"/>
          <a:lstStyle/>
          <a:p>
            <a:pPr algn="ctr">
              <a:lnSpc>
                <a:spcPct val="150000"/>
              </a:lnSpc>
            </a:pPr>
            <a:r>
              <a:rPr lang="zh-CN" altLang="en-US" sz="320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全球陆地曾在水下</a:t>
            </a:r>
            <a:endParaRPr lang="en-US" altLang="zh-CN" sz="3200"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6526530" y="5279485"/>
            <a:ext cx="2743200" cy="307777"/>
          </a:xfrm>
          <a:prstGeom prst="rect">
            <a:avLst/>
          </a:prstGeom>
          <a:noFill/>
        </p:spPr>
        <p:txBody>
          <a:bodyPr wrap="square">
            <a:spAutoFit/>
          </a:bodyPr>
          <a:lstStyle/>
          <a:p>
            <a:r>
              <a:rPr lang="zh-CN" altLang="en-US" sz="1400" dirty="0"/>
              <a:t>https://paleobiodb.org/navigator/</a:t>
            </a:r>
          </a:p>
        </p:txBody>
      </p:sp>
      <p:sp>
        <p:nvSpPr>
          <p:cNvPr id="5" name="标题 4"/>
          <p:cNvSpPr>
            <a:spLocks noGrp="1"/>
          </p:cNvSpPr>
          <p:nvPr>
            <p:ph type="title"/>
          </p:nvPr>
        </p:nvSpPr>
        <p:spPr/>
        <p:txBody>
          <a:bodyPr/>
          <a:lstStyle/>
          <a:p>
            <a:r>
              <a:rPr lang="zh-CN" altLang="en-US" dirty="0"/>
              <a:t>全球贝壳类生物化石分布图</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077183" y="3058562"/>
            <a:ext cx="7531503" cy="2748381"/>
          </a:xfrm>
          <a:prstGeom prst="rect">
            <a:avLst/>
          </a:prstGeom>
          <a:noFill/>
        </p:spPr>
        <p:txBody>
          <a:bodyPr wrap="square">
            <a:spAutoFit/>
          </a:bodyPr>
          <a:lstStyle/>
          <a:p>
            <a:pPr marL="514350" indent="-514350">
              <a:lnSpc>
                <a:spcPts val="4240"/>
              </a:lnSpc>
              <a:buAutoNum type="arabicPeriod"/>
            </a:pPr>
            <a:r>
              <a:rPr lang="zh-CN" altLang="en-US" sz="3200" dirty="0">
                <a:latin typeface="微软雅黑" panose="020B0503020204020204" pitchFamily="34" charset="-122"/>
                <a:ea typeface="微软雅黑" panose="020B0503020204020204" pitchFamily="34" charset="-122"/>
              </a:rPr>
              <a:t>连成一整片广阔的沉积岩证明：</a:t>
            </a:r>
            <a:endParaRPr lang="en-US" altLang="zh-CN" sz="3200" dirty="0">
              <a:latin typeface="微软雅黑" panose="020B0503020204020204" pitchFamily="34" charset="-122"/>
              <a:ea typeface="微软雅黑" panose="020B0503020204020204" pitchFamily="34" charset="-122"/>
            </a:endParaRPr>
          </a:p>
          <a:p>
            <a:pPr>
              <a:lnSpc>
                <a:spcPts val="4240"/>
              </a:lnSpc>
            </a:pPr>
            <a:r>
              <a:rPr lang="zh-CN" altLang="en-US" sz="3200" dirty="0">
                <a:latin typeface="微软雅黑" panose="020B0503020204020204" pitchFamily="34" charset="-122"/>
                <a:ea typeface="微软雅黑" panose="020B0503020204020204" pitchFamily="34" charset="-122"/>
              </a:rPr>
              <a:t>    整个大洲都被同一次洪水淹没。</a:t>
            </a:r>
            <a:endParaRPr lang="en-US" altLang="zh-CN" sz="3200" dirty="0">
              <a:latin typeface="微软雅黑" panose="020B0503020204020204" pitchFamily="34" charset="-122"/>
              <a:ea typeface="微软雅黑" panose="020B0503020204020204" pitchFamily="34" charset="-122"/>
            </a:endParaRPr>
          </a:p>
          <a:p>
            <a:pPr>
              <a:lnSpc>
                <a:spcPts val="4240"/>
              </a:lnSpc>
            </a:pPr>
            <a:endParaRPr lang="en-US" altLang="zh-CN" sz="3200" dirty="0">
              <a:latin typeface="微软雅黑" panose="020B0503020204020204" pitchFamily="34" charset="-122"/>
              <a:ea typeface="微软雅黑" panose="020B0503020204020204" pitchFamily="34" charset="-122"/>
            </a:endParaRPr>
          </a:p>
          <a:p>
            <a:pPr>
              <a:lnSpc>
                <a:spcPts val="4240"/>
              </a:lnSpc>
            </a:pPr>
            <a:r>
              <a:rPr lang="en-US" altLang="zh-CN" sz="3200" dirty="0">
                <a:latin typeface="微软雅黑" panose="020B0503020204020204" pitchFamily="34" charset="-122"/>
                <a:ea typeface="微软雅黑" panose="020B0503020204020204" pitchFamily="34" charset="-122"/>
              </a:rPr>
              <a:t>2. </a:t>
            </a:r>
            <a:r>
              <a:rPr lang="zh-CN" altLang="en-US" sz="3200" dirty="0">
                <a:latin typeface="微软雅黑" panose="020B0503020204020204" pitchFamily="34" charset="-122"/>
                <a:ea typeface="微软雅黑" panose="020B0503020204020204" pitchFamily="34" charset="-122"/>
              </a:rPr>
              <a:t>全球各地都有贝壳类生物化石证明：</a:t>
            </a:r>
            <a:endParaRPr lang="en-US" altLang="zh-CN" sz="3200" dirty="0">
              <a:latin typeface="微软雅黑" panose="020B0503020204020204" pitchFamily="34" charset="-122"/>
              <a:ea typeface="微软雅黑" panose="020B0503020204020204" pitchFamily="34" charset="-122"/>
            </a:endParaRPr>
          </a:p>
          <a:p>
            <a:pPr>
              <a:lnSpc>
                <a:spcPts val="4240"/>
              </a:lnSpc>
            </a:pPr>
            <a:r>
              <a:rPr lang="zh-CN" altLang="en-US" sz="3200" dirty="0">
                <a:latin typeface="微软雅黑" panose="020B0503020204020204" pitchFamily="34" charset="-122"/>
                <a:ea typeface="微软雅黑" panose="020B0503020204020204" pitchFamily="34" charset="-122"/>
              </a:rPr>
              <a:t>    全球大陆都曾在水下。</a:t>
            </a:r>
          </a:p>
        </p:txBody>
      </p:sp>
      <p:sp>
        <p:nvSpPr>
          <p:cNvPr id="5" name="直线连接符 20"/>
          <p:cNvSpPr/>
          <p:nvPr/>
        </p:nvSpPr>
        <p:spPr>
          <a:xfrm flipH="1">
            <a:off x="454531" y="2119257"/>
            <a:ext cx="0" cy="426391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p:cNvSpPr/>
          <p:nvPr/>
        </p:nvSpPr>
        <p:spPr>
          <a:xfrm flipH="1" flipV="1">
            <a:off x="971601" y="2119257"/>
            <a:ext cx="7742668" cy="1"/>
          </a:xfrm>
          <a:prstGeom prst="line">
            <a:avLst/>
          </a:prstGeom>
          <a:ln w="12700">
            <a:solidFill>
              <a:srgbClr val="77933C"/>
            </a:solidFill>
            <a:prstDash val="sysDash"/>
          </a:ln>
        </p:spPr>
        <p:txBody>
          <a:bodyPr lIns="45719" rIns="45719"/>
          <a:lstStyle/>
          <a:p>
            <a:endParaRPr/>
          </a:p>
        </p:txBody>
      </p:sp>
      <p:sp>
        <p:nvSpPr>
          <p:cNvPr id="9" name="直线连接符 23"/>
          <p:cNvSpPr/>
          <p:nvPr/>
        </p:nvSpPr>
        <p:spPr>
          <a:xfrm flipH="1">
            <a:off x="8714268" y="2119256"/>
            <a:ext cx="0" cy="4125623"/>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860156"/>
            <a:ext cx="921637" cy="565092"/>
          </a:xfrm>
          <a:prstGeom prst="rect">
            <a:avLst/>
          </a:prstGeom>
          <a:ln w="12700">
            <a:miter lim="400000"/>
            <a:headEnd/>
            <a:tailEnd/>
          </a:ln>
        </p:spPr>
      </p:pic>
      <p:sp>
        <p:nvSpPr>
          <p:cNvPr id="12" name="TextBox 11"/>
          <p:cNvSpPr txBox="1"/>
          <p:nvPr/>
        </p:nvSpPr>
        <p:spPr>
          <a:xfrm>
            <a:off x="800398" y="4476739"/>
            <a:ext cx="190717" cy="603725"/>
          </a:xfrm>
          <a:prstGeom prst="rect">
            <a:avLst/>
          </a:prstGeom>
          <a:noFill/>
        </p:spPr>
        <p:txBody>
          <a:bodyPr wrap="none" rtlCol="0">
            <a:spAutoFit/>
          </a:bodyPr>
          <a:lstStyle/>
          <a:p>
            <a:endParaRPr lang="en-US" altLang="zh-CN" sz="32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挪亚洪水的地质学证据</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直线连接符 20"/>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2" name="直线连接符 23"/>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3"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4" name="图片 25" descr="图片 25"/>
          <p:cNvPicPr>
            <a:picLocks noChangeAspect="1"/>
          </p:cNvPicPr>
          <p:nvPr/>
        </p:nvPicPr>
        <p:blipFill>
          <a:blip r:embed="rId3"/>
          <a:stretch>
            <a:fillRect/>
          </a:stretch>
        </p:blipFill>
        <p:spPr>
          <a:xfrm rot="10800000">
            <a:off x="222738" y="1344768"/>
            <a:ext cx="921637" cy="565092"/>
          </a:xfrm>
          <a:prstGeom prst="rect">
            <a:avLst/>
          </a:prstGeom>
          <a:ln w="12700">
            <a:miter lim="400000"/>
            <a:headEnd/>
            <a:tailEnd/>
          </a:ln>
        </p:spPr>
      </p:pic>
      <p:sp>
        <p:nvSpPr>
          <p:cNvPr id="16" name="标题 15"/>
          <p:cNvSpPr>
            <a:spLocks noGrp="1"/>
          </p:cNvSpPr>
          <p:nvPr>
            <p:ph type="title"/>
          </p:nvPr>
        </p:nvSpPr>
        <p:spPr/>
        <p:txBody>
          <a:bodyPr/>
          <a:lstStyle/>
          <a:p>
            <a:r>
              <a:rPr lang="zh-CN" altLang="en-US" dirty="0"/>
              <a:t>任务三</a:t>
            </a:r>
          </a:p>
        </p:txBody>
      </p:sp>
      <p:sp>
        <p:nvSpPr>
          <p:cNvPr id="3" name="内容占位符 2"/>
          <p:cNvSpPr>
            <a:spLocks noGrp="1"/>
          </p:cNvSpPr>
          <p:nvPr>
            <p:ph idx="4294967295"/>
          </p:nvPr>
        </p:nvSpPr>
        <p:spPr>
          <a:xfrm>
            <a:off x="572294" y="1862971"/>
            <a:ext cx="8348965" cy="4166413"/>
          </a:xfrm>
          <a:prstGeom prst="rect">
            <a:avLst/>
          </a:prstGeom>
        </p:spPr>
        <p:txBody>
          <a:bodyPr>
            <a:noAutofit/>
          </a:bodyPr>
          <a:lstStyle/>
          <a:p>
            <a:pPr marL="0" indent="0">
              <a:lnSpc>
                <a:spcPts val="4260"/>
              </a:lnSpc>
              <a:buNone/>
            </a:pPr>
            <a:r>
              <a:rPr lang="zh-CN" altLang="en-US" sz="2800" dirty="0">
                <a:ea typeface="微软雅黑" panose="020B0503020204020204" pitchFamily="34" charset="-122"/>
              </a:rPr>
              <a:t>三、选词填空</a:t>
            </a:r>
            <a:endParaRPr lang="en-US" altLang="zh-CN" sz="2800" dirty="0">
              <a:ea typeface="微软雅黑" panose="020B0503020204020204" pitchFamily="34" charset="-122"/>
            </a:endParaRPr>
          </a:p>
          <a:p>
            <a:pPr marL="0" indent="0">
              <a:lnSpc>
                <a:spcPts val="4260"/>
              </a:lnSpc>
              <a:buNone/>
            </a:pPr>
            <a:endParaRPr lang="en-US" altLang="zh-CN" sz="2800" dirty="0">
              <a:ea typeface="微软雅黑" panose="020B0503020204020204" pitchFamily="34" charset="-122"/>
            </a:endParaRPr>
          </a:p>
          <a:p>
            <a:pPr marL="0" indent="0">
              <a:lnSpc>
                <a:spcPts val="4260"/>
              </a:lnSpc>
              <a:buNone/>
            </a:pPr>
            <a:r>
              <a:rPr lang="en-US" altLang="zh-CN" sz="2800" dirty="0">
                <a:ea typeface="微软雅黑" panose="020B0503020204020204" pitchFamily="34" charset="-122"/>
              </a:rPr>
              <a:t>1.</a:t>
            </a:r>
            <a:r>
              <a:rPr lang="zh-CN" altLang="en-US" sz="2800" dirty="0">
                <a:ea typeface="微软雅黑" panose="020B0503020204020204" pitchFamily="34" charset="-122"/>
              </a:rPr>
              <a:t> 全球贝壳化石记录证明全球大陆曾</a:t>
            </a:r>
            <a:r>
              <a:rPr lang="zh-CN" altLang="en-US" sz="2800" u="sng" dirty="0">
                <a:ea typeface="微软雅黑" panose="020B0503020204020204" pitchFamily="34" charset="-122"/>
              </a:rPr>
              <a:t>                         </a:t>
            </a:r>
            <a:r>
              <a:rPr lang="zh-CN" altLang="en-US" sz="2800" dirty="0">
                <a:ea typeface="微软雅黑" panose="020B0503020204020204" pitchFamily="34" charset="-122"/>
              </a:rPr>
              <a:t>。</a:t>
            </a:r>
            <a:endParaRPr lang="en-US" altLang="zh-CN" sz="2800" dirty="0">
              <a:ea typeface="微软雅黑" panose="020B0503020204020204" pitchFamily="34" charset="-122"/>
            </a:endParaRPr>
          </a:p>
          <a:p>
            <a:pPr marL="0" indent="0">
              <a:lnSpc>
                <a:spcPts val="4260"/>
              </a:lnSpc>
              <a:buNone/>
            </a:pPr>
            <a:r>
              <a:rPr lang="en-US" altLang="zh-CN" sz="2800" dirty="0">
                <a:ea typeface="微软雅黑" panose="020B0503020204020204" pitchFamily="34" charset="-122"/>
              </a:rPr>
              <a:t>2. </a:t>
            </a:r>
            <a:r>
              <a:rPr lang="zh-CN" altLang="en-US" sz="2800" dirty="0">
                <a:ea typeface="微软雅黑" panose="020B0503020204020204" pitchFamily="34" charset="-122"/>
              </a:rPr>
              <a:t>全球</a:t>
            </a:r>
            <a:r>
              <a:rPr lang="en-US" altLang="zh-CN" sz="2800" dirty="0">
                <a:ea typeface="微软雅黑" panose="020B0503020204020204" pitchFamily="34" charset="-122"/>
              </a:rPr>
              <a:t>75%</a:t>
            </a:r>
            <a:r>
              <a:rPr lang="zh-CN" altLang="en-US" sz="2800" dirty="0">
                <a:ea typeface="微软雅黑" panose="020B0503020204020204" pitchFamily="34" charset="-122"/>
              </a:rPr>
              <a:t>的陆地覆盖厚厚的</a:t>
            </a:r>
            <a:r>
              <a:rPr lang="zh-CN" altLang="en-US" sz="2800" u="sng" dirty="0">
                <a:ea typeface="微软雅黑" panose="020B0503020204020204" pitchFamily="34" charset="-122"/>
              </a:rPr>
              <a:t>                                     </a:t>
            </a:r>
            <a:r>
              <a:rPr lang="zh-CN" altLang="en-US" sz="2800" dirty="0">
                <a:ea typeface="微软雅黑" panose="020B0503020204020204" pitchFamily="34" charset="-122"/>
              </a:rPr>
              <a:t>是挪亚洪水留下的全球地质证据。</a:t>
            </a:r>
            <a:endParaRPr lang="en-US" altLang="zh-CN" sz="2800" dirty="0">
              <a:ea typeface="微软雅黑" panose="020B0503020204020204" pitchFamily="34" charset="-122"/>
            </a:endParaRPr>
          </a:p>
          <a:p>
            <a:pPr marL="0" indent="0">
              <a:lnSpc>
                <a:spcPts val="4260"/>
              </a:lnSpc>
              <a:buNone/>
            </a:pPr>
            <a:r>
              <a:rPr lang="en-US" altLang="zh-CN" sz="2800" dirty="0">
                <a:ea typeface="微软雅黑" panose="020B0503020204020204" pitchFamily="34" charset="-122"/>
              </a:rPr>
              <a:t>3. </a:t>
            </a:r>
            <a:r>
              <a:rPr lang="en-US" altLang="zh-CN" sz="2800" u="sng" dirty="0">
                <a:ea typeface="微软雅黑" panose="020B0503020204020204" pitchFamily="34" charset="-122"/>
              </a:rPr>
              <a:t>                      </a:t>
            </a:r>
            <a:r>
              <a:rPr lang="zh-CN" altLang="en-US" sz="2800" u="sng" dirty="0">
                <a:ea typeface="微软雅黑" panose="020B0503020204020204" pitchFamily="34" charset="-122"/>
              </a:rPr>
              <a:t>  </a:t>
            </a:r>
            <a:r>
              <a:rPr lang="en-US" altLang="zh-CN" sz="2800" u="sng" dirty="0">
                <a:ea typeface="微软雅黑" panose="020B0503020204020204" pitchFamily="34" charset="-122"/>
              </a:rPr>
              <a:t>    </a:t>
            </a:r>
            <a:r>
              <a:rPr lang="zh-CN" altLang="en-US" sz="2800" dirty="0">
                <a:ea typeface="微软雅黑" panose="020B0503020204020204" pitchFamily="34" charset="-122"/>
              </a:rPr>
              <a:t>证明整个北美洲曾经被一次洪水淹没。</a:t>
            </a:r>
            <a:endParaRPr lang="en-US" altLang="zh-CN" sz="2800" dirty="0">
              <a:ea typeface="微软雅黑" panose="020B0503020204020204" pitchFamily="34" charset="-122"/>
            </a:endParaRPr>
          </a:p>
        </p:txBody>
      </p:sp>
      <p:sp>
        <p:nvSpPr>
          <p:cNvPr id="5" name="文本框 4"/>
          <p:cNvSpPr txBox="1"/>
          <p:nvPr/>
        </p:nvSpPr>
        <p:spPr>
          <a:xfrm>
            <a:off x="700492" y="2471887"/>
            <a:ext cx="8159181" cy="523220"/>
          </a:xfrm>
          <a:prstGeom prst="rect">
            <a:avLst/>
          </a:prstGeom>
          <a:noFill/>
        </p:spPr>
        <p:txBody>
          <a:bodyPr wrap="square">
            <a:spAutoFit/>
          </a:bodyPr>
          <a:lstStyle/>
          <a:p>
            <a:pPr algn="ctr"/>
            <a:r>
              <a:rPr lang="zh-CN" altLang="en-US" sz="2800" b="1" dirty="0">
                <a:ea typeface="微软雅黑" panose="020B0503020204020204" pitchFamily="34" charset="-122"/>
              </a:rPr>
              <a:t>水下形成的沉积岩    </a:t>
            </a:r>
            <a:r>
              <a:rPr lang="en-US" altLang="zh-CN" sz="2800" b="1" dirty="0">
                <a:ea typeface="微软雅黑" panose="020B0503020204020204" pitchFamily="34" charset="-122"/>
              </a:rPr>
              <a:t>	</a:t>
            </a:r>
            <a:r>
              <a:rPr lang="zh-CN" altLang="en-US" sz="2800" b="1" dirty="0">
                <a:ea typeface="微软雅黑" panose="020B0503020204020204" pitchFamily="34" charset="-122"/>
              </a:rPr>
              <a:t>淹没在水底     北美大沉积层</a:t>
            </a:r>
            <a:endParaRPr lang="en-US" sz="2800" b="1" dirty="0"/>
          </a:p>
        </p:txBody>
      </p:sp>
      <p:sp>
        <p:nvSpPr>
          <p:cNvPr id="6" name="文本框 5"/>
          <p:cNvSpPr txBox="1"/>
          <p:nvPr/>
        </p:nvSpPr>
        <p:spPr>
          <a:xfrm>
            <a:off x="5030804" y="3765503"/>
            <a:ext cx="3329760" cy="523220"/>
          </a:xfrm>
          <a:prstGeom prst="rect">
            <a:avLst/>
          </a:prstGeom>
          <a:noFill/>
        </p:spPr>
        <p:txBody>
          <a:bodyPr wrap="square">
            <a:spAutoFit/>
          </a:bodyPr>
          <a:lstStyle/>
          <a:p>
            <a:pPr algn="ctr"/>
            <a:r>
              <a:rPr lang="zh-CN" altLang="en-US" sz="2800" b="1" dirty="0">
                <a:ea typeface="微软雅黑" panose="020B0503020204020204" pitchFamily="34" charset="-122"/>
              </a:rPr>
              <a:t>水下形成的沉积岩</a:t>
            </a:r>
            <a:endParaRPr lang="en-US" sz="2800" b="1" dirty="0"/>
          </a:p>
        </p:txBody>
      </p:sp>
      <p:sp>
        <p:nvSpPr>
          <p:cNvPr id="7" name="文本框 6"/>
          <p:cNvSpPr txBox="1"/>
          <p:nvPr/>
        </p:nvSpPr>
        <p:spPr>
          <a:xfrm>
            <a:off x="6422287" y="3167390"/>
            <a:ext cx="2553105" cy="523220"/>
          </a:xfrm>
          <a:prstGeom prst="rect">
            <a:avLst/>
          </a:prstGeom>
          <a:noFill/>
        </p:spPr>
        <p:txBody>
          <a:bodyPr wrap="square">
            <a:spAutoFit/>
          </a:bodyPr>
          <a:lstStyle/>
          <a:p>
            <a:r>
              <a:rPr lang="zh-CN" altLang="en-US" sz="2800" b="1" dirty="0">
                <a:ea typeface="微软雅黑" panose="020B0503020204020204" pitchFamily="34" charset="-122"/>
              </a:rPr>
              <a:t>淹没在水底</a:t>
            </a:r>
            <a:endParaRPr lang="en-US" sz="2800" b="1" dirty="0"/>
          </a:p>
        </p:txBody>
      </p:sp>
      <p:sp>
        <p:nvSpPr>
          <p:cNvPr id="8" name="文本框 7"/>
          <p:cNvSpPr txBox="1"/>
          <p:nvPr/>
        </p:nvSpPr>
        <p:spPr>
          <a:xfrm>
            <a:off x="989618" y="4943158"/>
            <a:ext cx="2626469" cy="523220"/>
          </a:xfrm>
          <a:prstGeom prst="rect">
            <a:avLst/>
          </a:prstGeom>
          <a:noFill/>
        </p:spPr>
        <p:txBody>
          <a:bodyPr wrap="square">
            <a:spAutoFit/>
          </a:bodyPr>
          <a:lstStyle/>
          <a:p>
            <a:r>
              <a:rPr lang="zh-CN" altLang="en-US" sz="2800" b="1" dirty="0">
                <a:ea typeface="微软雅黑" panose="020B0503020204020204" pitchFamily="34" charset="-122"/>
              </a:rPr>
              <a:t>北美大沉积层</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线连接符 11"/>
          <p:cNvCxnSpPr/>
          <p:nvPr/>
        </p:nvCxnSpPr>
        <p:spPr>
          <a:xfrm flipH="1">
            <a:off x="492483" y="6287062"/>
            <a:ext cx="7535901"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3" name="直线连接符 12"/>
          <p:cNvCxnSpPr/>
          <p:nvPr/>
        </p:nvCxnSpPr>
        <p:spPr>
          <a:xfrm flipH="1">
            <a:off x="918791" y="1861253"/>
            <a:ext cx="7656394"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5" name="组合 39"/>
          <p:cNvGrpSpPr/>
          <p:nvPr/>
        </p:nvGrpSpPr>
        <p:grpSpPr>
          <a:xfrm>
            <a:off x="179512" y="1818757"/>
            <a:ext cx="8784976" cy="4706587"/>
            <a:chOff x="1343472" y="980727"/>
            <a:chExt cx="9401128" cy="5036693"/>
          </a:xfrm>
        </p:grpSpPr>
        <p:sp>
          <p:nvSpPr>
            <p:cNvPr id="6" name="Rectangle 4"/>
            <p:cNvSpPr>
              <a:spLocks noChangeArrowheads="1"/>
            </p:cNvSpPr>
            <p:nvPr/>
          </p:nvSpPr>
          <p:spPr bwMode="auto">
            <a:xfrm>
              <a:off x="1343472" y="980727"/>
              <a:ext cx="9367553" cy="5024241"/>
            </a:xfrm>
            <a:prstGeom prst="rect">
              <a:avLst/>
            </a:prstGeom>
            <a:gradFill rotWithShape="0">
              <a:gsLst>
                <a:gs pos="0">
                  <a:srgbClr val="8488C4"/>
                </a:gs>
                <a:gs pos="26500">
                  <a:srgbClr val="D4DEFF"/>
                </a:gs>
                <a:gs pos="41500">
                  <a:srgbClr val="D4DEFF"/>
                </a:gs>
                <a:gs pos="50000">
                  <a:srgbClr val="96AB94"/>
                </a:gs>
                <a:gs pos="58500">
                  <a:srgbClr val="D4DEFF"/>
                </a:gs>
                <a:gs pos="73500">
                  <a:srgbClr val="D4DEFF"/>
                </a:gs>
                <a:gs pos="100000">
                  <a:srgbClr val="8488C4"/>
                </a:gs>
              </a:gsLst>
              <a:lin ang="5400000" scaled="1"/>
            </a:gradFill>
            <a:ln w="57150">
              <a:solidFill>
                <a:schemeClr val="bg2"/>
              </a:solidFill>
              <a:miter lim="800000"/>
            </a:ln>
            <a:effectLst/>
          </p:spPr>
          <p:txBody>
            <a:bodyPr wrap="none" anchor="ctr"/>
            <a:lstStyle/>
            <a:p>
              <a:endParaRPr lang="en-AU"/>
            </a:p>
          </p:txBody>
        </p:sp>
        <p:grpSp>
          <p:nvGrpSpPr>
            <p:cNvPr id="7" name="Group 5"/>
            <p:cNvGrpSpPr/>
            <p:nvPr/>
          </p:nvGrpSpPr>
          <p:grpSpPr bwMode="auto">
            <a:xfrm>
              <a:off x="1544925" y="4423609"/>
              <a:ext cx="5842130" cy="1294972"/>
              <a:chOff x="624" y="3504"/>
              <a:chExt cx="2784" cy="384"/>
            </a:xfrm>
          </p:grpSpPr>
          <p:pic>
            <p:nvPicPr>
              <p:cNvPr id="29" name="Picture 6" descr="BCKGRND3"/>
              <p:cNvPicPr>
                <a:picLocks noChangeAspect="1" noChangeArrowheads="1"/>
              </p:cNvPicPr>
              <p:nvPr/>
            </p:nvPicPr>
            <p:blipFill>
              <a:blip r:embed="rId3" cstate="screen"/>
              <a:srcRect/>
              <a:stretch>
                <a:fillRect/>
              </a:stretch>
            </p:blipFill>
            <p:spPr bwMode="auto">
              <a:xfrm>
                <a:off x="624" y="3504"/>
                <a:ext cx="1392" cy="384"/>
              </a:xfrm>
              <a:prstGeom prst="rect">
                <a:avLst/>
              </a:prstGeom>
              <a:noFill/>
            </p:spPr>
          </p:pic>
          <p:pic>
            <p:nvPicPr>
              <p:cNvPr id="30" name="Picture 7" descr="BCKGRND3"/>
              <p:cNvPicPr>
                <a:picLocks noChangeAspect="1" noChangeArrowheads="1"/>
              </p:cNvPicPr>
              <p:nvPr/>
            </p:nvPicPr>
            <p:blipFill>
              <a:blip r:embed="rId3" cstate="screen"/>
              <a:srcRect/>
              <a:stretch>
                <a:fillRect/>
              </a:stretch>
            </p:blipFill>
            <p:spPr bwMode="auto">
              <a:xfrm>
                <a:off x="2016" y="3504"/>
                <a:ext cx="1392" cy="384"/>
              </a:xfrm>
              <a:prstGeom prst="rect">
                <a:avLst/>
              </a:prstGeom>
              <a:noFill/>
            </p:spPr>
          </p:pic>
        </p:grpSp>
        <p:grpSp>
          <p:nvGrpSpPr>
            <p:cNvPr id="8" name="Group 8"/>
            <p:cNvGrpSpPr/>
            <p:nvPr/>
          </p:nvGrpSpPr>
          <p:grpSpPr bwMode="auto">
            <a:xfrm>
              <a:off x="1561712" y="2821496"/>
              <a:ext cx="6144309" cy="796906"/>
              <a:chOff x="576" y="3072"/>
              <a:chExt cx="2928" cy="384"/>
            </a:xfrm>
          </p:grpSpPr>
          <p:pic>
            <p:nvPicPr>
              <p:cNvPr id="27" name="Picture 9" descr="BCKGRND3"/>
              <p:cNvPicPr>
                <a:picLocks noChangeAspect="1" noChangeArrowheads="1"/>
              </p:cNvPicPr>
              <p:nvPr/>
            </p:nvPicPr>
            <p:blipFill>
              <a:blip r:embed="rId4" cstate="screen"/>
              <a:srcRect/>
              <a:stretch>
                <a:fillRect/>
              </a:stretch>
            </p:blipFill>
            <p:spPr bwMode="auto">
              <a:xfrm>
                <a:off x="576" y="3072"/>
                <a:ext cx="1488" cy="384"/>
              </a:xfrm>
              <a:prstGeom prst="rect">
                <a:avLst/>
              </a:prstGeom>
              <a:noFill/>
            </p:spPr>
          </p:pic>
          <p:pic>
            <p:nvPicPr>
              <p:cNvPr id="28" name="Picture 10" descr="BCKGRND3"/>
              <p:cNvPicPr>
                <a:picLocks noChangeAspect="1" noChangeArrowheads="1"/>
              </p:cNvPicPr>
              <p:nvPr/>
            </p:nvPicPr>
            <p:blipFill>
              <a:blip r:embed="rId4" cstate="screen"/>
              <a:srcRect/>
              <a:stretch>
                <a:fillRect/>
              </a:stretch>
            </p:blipFill>
            <p:spPr bwMode="auto">
              <a:xfrm>
                <a:off x="2016" y="3072"/>
                <a:ext cx="1488" cy="384"/>
              </a:xfrm>
              <a:prstGeom prst="rect">
                <a:avLst/>
              </a:prstGeom>
              <a:noFill/>
            </p:spPr>
          </p:pic>
        </p:grpSp>
        <p:grpSp>
          <p:nvGrpSpPr>
            <p:cNvPr id="9" name="Group 11"/>
            <p:cNvGrpSpPr/>
            <p:nvPr/>
          </p:nvGrpSpPr>
          <p:grpSpPr bwMode="auto">
            <a:xfrm>
              <a:off x="1544925" y="1279567"/>
              <a:ext cx="5640677" cy="796906"/>
              <a:chOff x="1920" y="2304"/>
              <a:chExt cx="2688" cy="384"/>
            </a:xfrm>
          </p:grpSpPr>
          <p:pic>
            <p:nvPicPr>
              <p:cNvPr id="20" name="Picture 12" descr="BCKGRND4"/>
              <p:cNvPicPr>
                <a:picLocks noChangeAspect="1" noChangeArrowheads="1"/>
              </p:cNvPicPr>
              <p:nvPr/>
            </p:nvPicPr>
            <p:blipFill>
              <a:blip r:embed="rId5" cstate="screen"/>
              <a:srcRect/>
              <a:stretch>
                <a:fillRect/>
              </a:stretch>
            </p:blipFill>
            <p:spPr bwMode="auto">
              <a:xfrm>
                <a:off x="2304" y="2304"/>
                <a:ext cx="384" cy="384"/>
              </a:xfrm>
              <a:prstGeom prst="rect">
                <a:avLst/>
              </a:prstGeom>
              <a:noFill/>
            </p:spPr>
          </p:pic>
          <p:pic>
            <p:nvPicPr>
              <p:cNvPr id="21" name="Picture 13" descr="BCKGRND4"/>
              <p:cNvPicPr>
                <a:picLocks noChangeAspect="1" noChangeArrowheads="1"/>
              </p:cNvPicPr>
              <p:nvPr/>
            </p:nvPicPr>
            <p:blipFill>
              <a:blip r:embed="rId5" cstate="screen"/>
              <a:srcRect/>
              <a:stretch>
                <a:fillRect/>
              </a:stretch>
            </p:blipFill>
            <p:spPr bwMode="auto">
              <a:xfrm>
                <a:off x="1920" y="2304"/>
                <a:ext cx="384" cy="384"/>
              </a:xfrm>
              <a:prstGeom prst="rect">
                <a:avLst/>
              </a:prstGeom>
              <a:noFill/>
            </p:spPr>
          </p:pic>
          <p:pic>
            <p:nvPicPr>
              <p:cNvPr id="22" name="Picture 14" descr="BCKGRND4"/>
              <p:cNvPicPr>
                <a:picLocks noChangeAspect="1" noChangeArrowheads="1"/>
              </p:cNvPicPr>
              <p:nvPr/>
            </p:nvPicPr>
            <p:blipFill>
              <a:blip r:embed="rId5" cstate="screen"/>
              <a:srcRect/>
              <a:stretch>
                <a:fillRect/>
              </a:stretch>
            </p:blipFill>
            <p:spPr bwMode="auto">
              <a:xfrm>
                <a:off x="2688" y="2304"/>
                <a:ext cx="384" cy="384"/>
              </a:xfrm>
              <a:prstGeom prst="rect">
                <a:avLst/>
              </a:prstGeom>
              <a:noFill/>
            </p:spPr>
          </p:pic>
          <p:pic>
            <p:nvPicPr>
              <p:cNvPr id="23" name="Picture 15" descr="BCKGRND4"/>
              <p:cNvPicPr>
                <a:picLocks noChangeAspect="1" noChangeArrowheads="1"/>
              </p:cNvPicPr>
              <p:nvPr/>
            </p:nvPicPr>
            <p:blipFill>
              <a:blip r:embed="rId5" cstate="screen"/>
              <a:srcRect/>
              <a:stretch>
                <a:fillRect/>
              </a:stretch>
            </p:blipFill>
            <p:spPr bwMode="auto">
              <a:xfrm>
                <a:off x="3072" y="2304"/>
                <a:ext cx="384" cy="384"/>
              </a:xfrm>
              <a:prstGeom prst="rect">
                <a:avLst/>
              </a:prstGeom>
              <a:noFill/>
            </p:spPr>
          </p:pic>
          <p:pic>
            <p:nvPicPr>
              <p:cNvPr id="24" name="Picture 16" descr="BCKGRND4"/>
              <p:cNvPicPr>
                <a:picLocks noChangeAspect="1" noChangeArrowheads="1"/>
              </p:cNvPicPr>
              <p:nvPr/>
            </p:nvPicPr>
            <p:blipFill>
              <a:blip r:embed="rId5" cstate="screen"/>
              <a:srcRect/>
              <a:stretch>
                <a:fillRect/>
              </a:stretch>
            </p:blipFill>
            <p:spPr bwMode="auto">
              <a:xfrm>
                <a:off x="3456" y="2304"/>
                <a:ext cx="384" cy="384"/>
              </a:xfrm>
              <a:prstGeom prst="rect">
                <a:avLst/>
              </a:prstGeom>
              <a:noFill/>
            </p:spPr>
          </p:pic>
          <p:pic>
            <p:nvPicPr>
              <p:cNvPr id="25" name="Picture 17" descr="BCKGRND4"/>
              <p:cNvPicPr>
                <a:picLocks noChangeAspect="1" noChangeArrowheads="1"/>
              </p:cNvPicPr>
              <p:nvPr/>
            </p:nvPicPr>
            <p:blipFill>
              <a:blip r:embed="rId5" cstate="screen"/>
              <a:srcRect/>
              <a:stretch>
                <a:fillRect/>
              </a:stretch>
            </p:blipFill>
            <p:spPr bwMode="auto">
              <a:xfrm>
                <a:off x="3840" y="2304"/>
                <a:ext cx="384" cy="384"/>
              </a:xfrm>
              <a:prstGeom prst="rect">
                <a:avLst/>
              </a:prstGeom>
              <a:noFill/>
            </p:spPr>
          </p:pic>
          <p:pic>
            <p:nvPicPr>
              <p:cNvPr id="26" name="Picture 18" descr="BCKGRND4"/>
              <p:cNvPicPr>
                <a:picLocks noChangeAspect="1" noChangeArrowheads="1"/>
              </p:cNvPicPr>
              <p:nvPr/>
            </p:nvPicPr>
            <p:blipFill>
              <a:blip r:embed="rId5" cstate="screen"/>
              <a:srcRect/>
              <a:stretch>
                <a:fillRect/>
              </a:stretch>
            </p:blipFill>
            <p:spPr bwMode="auto">
              <a:xfrm>
                <a:off x="4224" y="2304"/>
                <a:ext cx="384" cy="384"/>
              </a:xfrm>
              <a:prstGeom prst="rect">
                <a:avLst/>
              </a:prstGeom>
              <a:noFill/>
            </p:spPr>
          </p:pic>
        </p:grpSp>
        <p:grpSp>
          <p:nvGrpSpPr>
            <p:cNvPr id="10" name="Group 19"/>
            <p:cNvGrpSpPr/>
            <p:nvPr/>
          </p:nvGrpSpPr>
          <p:grpSpPr bwMode="auto">
            <a:xfrm>
              <a:off x="1544925" y="2076472"/>
              <a:ext cx="5741403" cy="796906"/>
              <a:chOff x="576" y="2688"/>
              <a:chExt cx="2736" cy="384"/>
            </a:xfrm>
          </p:grpSpPr>
          <p:pic>
            <p:nvPicPr>
              <p:cNvPr id="17" name="Picture 20" descr="BCKGRND3"/>
              <p:cNvPicPr>
                <a:picLocks noChangeAspect="1" noChangeArrowheads="1"/>
              </p:cNvPicPr>
              <p:nvPr/>
            </p:nvPicPr>
            <p:blipFill>
              <a:blip r:embed="rId6" cstate="screen"/>
              <a:srcRect/>
              <a:stretch>
                <a:fillRect/>
              </a:stretch>
            </p:blipFill>
            <p:spPr bwMode="auto">
              <a:xfrm>
                <a:off x="576" y="2688"/>
                <a:ext cx="912" cy="384"/>
              </a:xfrm>
              <a:prstGeom prst="rect">
                <a:avLst/>
              </a:prstGeom>
              <a:noFill/>
              <a:ln w="57150">
                <a:noFill/>
                <a:miter lim="800000"/>
                <a:headEnd/>
                <a:tailEnd/>
              </a:ln>
            </p:spPr>
          </p:pic>
          <p:pic>
            <p:nvPicPr>
              <p:cNvPr id="18" name="Picture 21" descr="BCKGRND3"/>
              <p:cNvPicPr>
                <a:picLocks noChangeAspect="1" noChangeArrowheads="1"/>
              </p:cNvPicPr>
              <p:nvPr/>
            </p:nvPicPr>
            <p:blipFill>
              <a:blip r:embed="rId6" cstate="screen"/>
              <a:srcRect/>
              <a:stretch>
                <a:fillRect/>
              </a:stretch>
            </p:blipFill>
            <p:spPr bwMode="auto">
              <a:xfrm>
                <a:off x="1488" y="2688"/>
                <a:ext cx="912" cy="384"/>
              </a:xfrm>
              <a:prstGeom prst="rect">
                <a:avLst/>
              </a:prstGeom>
              <a:noFill/>
              <a:ln w="57150">
                <a:noFill/>
                <a:miter lim="800000"/>
                <a:headEnd/>
                <a:tailEnd/>
              </a:ln>
            </p:spPr>
          </p:pic>
          <p:pic>
            <p:nvPicPr>
              <p:cNvPr id="19" name="Picture 22" descr="BCKGRND3"/>
              <p:cNvPicPr>
                <a:picLocks noChangeAspect="1" noChangeArrowheads="1"/>
              </p:cNvPicPr>
              <p:nvPr/>
            </p:nvPicPr>
            <p:blipFill>
              <a:blip r:embed="rId6" cstate="screen"/>
              <a:srcRect/>
              <a:stretch>
                <a:fillRect/>
              </a:stretch>
            </p:blipFill>
            <p:spPr bwMode="auto">
              <a:xfrm>
                <a:off x="2400" y="2688"/>
                <a:ext cx="912" cy="384"/>
              </a:xfrm>
              <a:prstGeom prst="rect">
                <a:avLst/>
              </a:prstGeom>
              <a:noFill/>
              <a:ln w="57150">
                <a:noFill/>
                <a:miter lim="800000"/>
                <a:headEnd/>
                <a:tailEnd/>
              </a:ln>
            </p:spPr>
          </p:pic>
        </p:grpSp>
        <p:pic>
          <p:nvPicPr>
            <p:cNvPr id="11" name="Picture 23" descr="BCKGRND3"/>
            <p:cNvPicPr>
              <a:picLocks noChangeAspect="1" noChangeArrowheads="1"/>
            </p:cNvPicPr>
            <p:nvPr/>
          </p:nvPicPr>
          <p:blipFill>
            <a:blip r:embed="rId7" cstate="screen"/>
            <a:srcRect/>
            <a:stretch>
              <a:fillRect/>
            </a:stretch>
          </p:blipFill>
          <p:spPr bwMode="auto">
            <a:xfrm>
              <a:off x="1544925" y="3670284"/>
              <a:ext cx="1913801" cy="796906"/>
            </a:xfrm>
            <a:prstGeom prst="rect">
              <a:avLst/>
            </a:prstGeom>
            <a:noFill/>
          </p:spPr>
        </p:pic>
        <p:sp>
          <p:nvSpPr>
            <p:cNvPr id="12" name="Rectangle 24"/>
            <p:cNvSpPr>
              <a:spLocks noChangeArrowheads="1"/>
            </p:cNvSpPr>
            <p:nvPr/>
          </p:nvSpPr>
          <p:spPr bwMode="auto">
            <a:xfrm>
              <a:off x="1544925" y="1235986"/>
              <a:ext cx="5539950" cy="4482595"/>
            </a:xfrm>
            <a:prstGeom prst="rect">
              <a:avLst/>
            </a:prstGeom>
            <a:noFill/>
            <a:ln w="38100">
              <a:solidFill>
                <a:schemeClr val="bg2"/>
              </a:solidFill>
              <a:miter lim="800000"/>
            </a:ln>
            <a:effectLst/>
          </p:spPr>
          <p:txBody>
            <a:bodyPr wrap="none" anchor="ctr"/>
            <a:lstStyle/>
            <a:p>
              <a:endParaRPr lang="en-AU"/>
            </a:p>
          </p:txBody>
        </p:sp>
        <p:pic>
          <p:nvPicPr>
            <p:cNvPr id="13" name="Picture 25" descr="BCKGRND3"/>
            <p:cNvPicPr>
              <a:picLocks noChangeAspect="1" noChangeArrowheads="1"/>
            </p:cNvPicPr>
            <p:nvPr/>
          </p:nvPicPr>
          <p:blipFill>
            <a:blip r:embed="rId7" cstate="screen"/>
            <a:srcRect/>
            <a:stretch>
              <a:fillRect/>
            </a:stretch>
          </p:blipFill>
          <p:spPr bwMode="auto">
            <a:xfrm>
              <a:off x="3458726" y="3670284"/>
              <a:ext cx="1913801" cy="796906"/>
            </a:xfrm>
            <a:prstGeom prst="rect">
              <a:avLst/>
            </a:prstGeom>
            <a:noFill/>
          </p:spPr>
        </p:pic>
        <p:pic>
          <p:nvPicPr>
            <p:cNvPr id="14" name="Picture 26" descr="BCKGRND3"/>
            <p:cNvPicPr>
              <a:picLocks noChangeAspect="1" noChangeArrowheads="1"/>
            </p:cNvPicPr>
            <p:nvPr/>
          </p:nvPicPr>
          <p:blipFill>
            <a:blip r:embed="rId7" cstate="screen"/>
            <a:srcRect/>
            <a:stretch>
              <a:fillRect/>
            </a:stretch>
          </p:blipFill>
          <p:spPr bwMode="auto">
            <a:xfrm>
              <a:off x="5372527" y="3670284"/>
              <a:ext cx="1913801" cy="796906"/>
            </a:xfrm>
            <a:prstGeom prst="rect">
              <a:avLst/>
            </a:prstGeom>
            <a:noFill/>
          </p:spPr>
        </p:pic>
        <p:sp>
          <p:nvSpPr>
            <p:cNvPr id="15" name="Freeform 27"/>
            <p:cNvSpPr/>
            <p:nvPr/>
          </p:nvSpPr>
          <p:spPr bwMode="auto">
            <a:xfrm>
              <a:off x="5997870" y="993179"/>
              <a:ext cx="4746730" cy="5024241"/>
            </a:xfrm>
            <a:custGeom>
              <a:avLst/>
              <a:gdLst/>
              <a:ahLst/>
              <a:cxnLst>
                <a:cxn ang="0">
                  <a:pos x="4" y="0"/>
                </a:cxn>
                <a:cxn ang="0">
                  <a:pos x="26" y="156"/>
                </a:cxn>
                <a:cxn ang="0">
                  <a:pos x="93" y="211"/>
                </a:cxn>
                <a:cxn ang="0">
                  <a:pos x="170" y="323"/>
                </a:cxn>
                <a:cxn ang="0">
                  <a:pos x="248" y="623"/>
                </a:cxn>
                <a:cxn ang="0">
                  <a:pos x="259" y="667"/>
                </a:cxn>
                <a:cxn ang="0">
                  <a:pos x="237" y="700"/>
                </a:cxn>
                <a:cxn ang="0">
                  <a:pos x="181" y="878"/>
                </a:cxn>
                <a:cxn ang="0">
                  <a:pos x="215" y="1011"/>
                </a:cxn>
                <a:cxn ang="0">
                  <a:pos x="382" y="1178"/>
                </a:cxn>
                <a:cxn ang="0">
                  <a:pos x="404" y="1267"/>
                </a:cxn>
                <a:cxn ang="0">
                  <a:pos x="437" y="1367"/>
                </a:cxn>
                <a:cxn ang="0">
                  <a:pos x="393" y="1500"/>
                </a:cxn>
                <a:cxn ang="0">
                  <a:pos x="426" y="1767"/>
                </a:cxn>
                <a:cxn ang="0">
                  <a:pos x="437" y="1845"/>
                </a:cxn>
                <a:cxn ang="0">
                  <a:pos x="2262" y="1845"/>
                </a:cxn>
                <a:cxn ang="0">
                  <a:pos x="2262" y="5"/>
                </a:cxn>
                <a:cxn ang="0">
                  <a:pos x="4" y="0"/>
                </a:cxn>
              </a:cxnLst>
              <a:rect l="0" t="0" r="r" b="b"/>
              <a:pathLst>
                <a:path w="2262" h="1845">
                  <a:moveTo>
                    <a:pt x="4" y="0"/>
                  </a:moveTo>
                  <a:cubicBezTo>
                    <a:pt x="9" y="52"/>
                    <a:pt x="0" y="110"/>
                    <a:pt x="26" y="156"/>
                  </a:cubicBezTo>
                  <a:cubicBezTo>
                    <a:pt x="43" y="187"/>
                    <a:pt x="68" y="191"/>
                    <a:pt x="93" y="211"/>
                  </a:cubicBezTo>
                  <a:cubicBezTo>
                    <a:pt x="129" y="240"/>
                    <a:pt x="150" y="283"/>
                    <a:pt x="170" y="323"/>
                  </a:cubicBezTo>
                  <a:cubicBezTo>
                    <a:pt x="151" y="439"/>
                    <a:pt x="167" y="540"/>
                    <a:pt x="248" y="623"/>
                  </a:cubicBezTo>
                  <a:cubicBezTo>
                    <a:pt x="252" y="638"/>
                    <a:pt x="261" y="652"/>
                    <a:pt x="259" y="667"/>
                  </a:cubicBezTo>
                  <a:cubicBezTo>
                    <a:pt x="257" y="680"/>
                    <a:pt x="242" y="688"/>
                    <a:pt x="237" y="700"/>
                  </a:cubicBezTo>
                  <a:cubicBezTo>
                    <a:pt x="212" y="757"/>
                    <a:pt x="202" y="820"/>
                    <a:pt x="181" y="878"/>
                  </a:cubicBezTo>
                  <a:cubicBezTo>
                    <a:pt x="188" y="932"/>
                    <a:pt x="183" y="968"/>
                    <a:pt x="215" y="1011"/>
                  </a:cubicBezTo>
                  <a:cubicBezTo>
                    <a:pt x="271" y="1087"/>
                    <a:pt x="336" y="1089"/>
                    <a:pt x="382" y="1178"/>
                  </a:cubicBezTo>
                  <a:cubicBezTo>
                    <a:pt x="389" y="1208"/>
                    <a:pt x="397" y="1237"/>
                    <a:pt x="404" y="1267"/>
                  </a:cubicBezTo>
                  <a:cubicBezTo>
                    <a:pt x="412" y="1301"/>
                    <a:pt x="437" y="1367"/>
                    <a:pt x="437" y="1367"/>
                  </a:cubicBezTo>
                  <a:cubicBezTo>
                    <a:pt x="425" y="1441"/>
                    <a:pt x="414" y="1438"/>
                    <a:pt x="393" y="1500"/>
                  </a:cubicBezTo>
                  <a:cubicBezTo>
                    <a:pt x="384" y="1584"/>
                    <a:pt x="344" y="1713"/>
                    <a:pt x="426" y="1767"/>
                  </a:cubicBezTo>
                  <a:cubicBezTo>
                    <a:pt x="442" y="1814"/>
                    <a:pt x="437" y="1788"/>
                    <a:pt x="437" y="1845"/>
                  </a:cubicBezTo>
                  <a:lnTo>
                    <a:pt x="2262" y="1845"/>
                  </a:lnTo>
                  <a:lnTo>
                    <a:pt x="2262" y="5"/>
                  </a:lnTo>
                  <a:lnTo>
                    <a:pt x="4" y="0"/>
                  </a:lnTo>
                  <a:close/>
                </a:path>
              </a:pathLst>
            </a:custGeom>
            <a:solidFill>
              <a:srgbClr val="0AD0FE"/>
            </a:solidFill>
            <a:ln w="57150" cap="flat" cmpd="sng">
              <a:solidFill>
                <a:srgbClr val="000000"/>
              </a:solidFill>
              <a:prstDash val="solid"/>
              <a:round/>
            </a:ln>
            <a:effectLst/>
          </p:spPr>
          <p:txBody>
            <a:bodyPr wrap="none" anchor="ctr"/>
            <a:lstStyle/>
            <a:p>
              <a:endParaRPr lang="en-AU"/>
            </a:p>
          </p:txBody>
        </p:sp>
        <p:sp>
          <p:nvSpPr>
            <p:cNvPr id="16" name="Line 28"/>
            <p:cNvSpPr>
              <a:spLocks noChangeShapeType="1"/>
            </p:cNvSpPr>
            <p:nvPr/>
          </p:nvSpPr>
          <p:spPr bwMode="auto">
            <a:xfrm>
              <a:off x="6027248" y="1235986"/>
              <a:ext cx="4715253" cy="0"/>
            </a:xfrm>
            <a:prstGeom prst="line">
              <a:avLst/>
            </a:prstGeom>
            <a:noFill/>
            <a:ln w="38100">
              <a:solidFill>
                <a:schemeClr val="bg2"/>
              </a:solidFill>
              <a:prstDash val="dash"/>
              <a:round/>
            </a:ln>
            <a:effectLst/>
          </p:spPr>
          <p:txBody>
            <a:bodyPr wrap="none" anchor="ctr"/>
            <a:lstStyle/>
            <a:p>
              <a:endParaRPr lang="en-AU"/>
            </a:p>
          </p:txBody>
        </p:sp>
      </p:grpSp>
      <p:sp>
        <p:nvSpPr>
          <p:cNvPr id="31" name="Line 29"/>
          <p:cNvSpPr>
            <a:spLocks noChangeShapeType="1"/>
          </p:cNvSpPr>
          <p:nvPr/>
        </p:nvSpPr>
        <p:spPr bwMode="auto">
          <a:xfrm flipV="1">
            <a:off x="7071771" y="2034780"/>
            <a:ext cx="0" cy="4433023"/>
          </a:xfrm>
          <a:prstGeom prst="line">
            <a:avLst/>
          </a:prstGeom>
          <a:noFill/>
          <a:ln w="79375">
            <a:solidFill>
              <a:schemeClr val="tx1"/>
            </a:solidFill>
            <a:round/>
            <a:headEnd type="triangle" w="med" len="med"/>
            <a:tailEnd type="triangle" w="med" len="med"/>
          </a:ln>
          <a:effectLst/>
        </p:spPr>
        <p:txBody>
          <a:bodyPr wrap="none" anchor="ctr"/>
          <a:lstStyle/>
          <a:p>
            <a:endParaRPr lang="en-AU"/>
          </a:p>
        </p:txBody>
      </p:sp>
      <p:sp>
        <p:nvSpPr>
          <p:cNvPr id="32" name="Text Box 30"/>
          <p:cNvSpPr txBox="1">
            <a:spLocks noChangeArrowheads="1"/>
          </p:cNvSpPr>
          <p:nvPr/>
        </p:nvSpPr>
        <p:spPr bwMode="auto">
          <a:xfrm>
            <a:off x="6448526" y="3244542"/>
            <a:ext cx="1250686" cy="1754326"/>
          </a:xfrm>
          <a:prstGeom prst="rect">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28575">
            <a:solidFill>
              <a:schemeClr val="tx1"/>
            </a:solidFill>
            <a:miter lim="800000"/>
          </a:ln>
          <a:effectLst/>
        </p:spPr>
        <p:txBody>
          <a:bodyPr wrap="square" anchor="ctr">
            <a:spAutoFit/>
          </a:bodyPr>
          <a:lstStyle/>
          <a:p>
            <a:pPr algn="ctr">
              <a:spcBef>
                <a:spcPts val="600"/>
              </a:spcBef>
            </a:pPr>
            <a:r>
              <a:rPr lang="zh-CN" altLang="en-US" sz="5400" b="1" dirty="0">
                <a:solidFill>
                  <a:srgbClr val="FFFF00"/>
                </a:solidFill>
                <a:latin typeface="微软雅黑" panose="020B0503020204020204" pitchFamily="34" charset="-122"/>
                <a:ea typeface="微软雅黑" panose="020B0503020204020204" pitchFamily="34" charset="-122"/>
              </a:rPr>
              <a:t>一年</a:t>
            </a:r>
            <a:endParaRPr lang="en-US" sz="5400" b="1" dirty="0">
              <a:solidFill>
                <a:srgbClr val="FFFF00"/>
              </a:solidFill>
              <a:latin typeface="微软雅黑" panose="020B0503020204020204" pitchFamily="34" charset="-122"/>
              <a:ea typeface="微软雅黑" panose="020B0503020204020204" pitchFamily="34" charset="-122"/>
            </a:endParaRPr>
          </a:p>
        </p:txBody>
      </p:sp>
      <p:sp>
        <p:nvSpPr>
          <p:cNvPr id="33" name="标题 32"/>
          <p:cNvSpPr>
            <a:spLocks noGrp="1"/>
          </p:cNvSpPr>
          <p:nvPr>
            <p:ph type="title"/>
          </p:nvPr>
        </p:nvSpPr>
        <p:spPr/>
        <p:txBody>
          <a:bodyPr/>
          <a:lstStyle/>
          <a:p>
            <a:r>
              <a:rPr lang="zh-CN" altLang="en-US" dirty="0"/>
              <a:t>如果是挪亚洪水形成岩层和化石</a:t>
            </a:r>
            <a:br>
              <a:rPr lang="zh-CN" altLang="en-US" dirty="0"/>
            </a:br>
            <a:r>
              <a:rPr lang="zh-CN" altLang="en-US" dirty="0"/>
              <a:t>就不存在“漫长的地质时间”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Horizont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376" y="1269923"/>
            <a:ext cx="8021248" cy="5516667"/>
          </a:xfrm>
          <a:prstGeom prst="rect">
            <a:avLst/>
          </a:prstGeom>
          <a:ln>
            <a:noFill/>
          </a:ln>
        </p:spPr>
      </p:pic>
      <p:sp>
        <p:nvSpPr>
          <p:cNvPr id="3" name="Rectangle 5"/>
          <p:cNvSpPr>
            <a:spLocks noChangeAspect="1"/>
          </p:cNvSpPr>
          <p:nvPr/>
        </p:nvSpPr>
        <p:spPr bwMode="auto">
          <a:xfrm>
            <a:off x="1115616" y="1498895"/>
            <a:ext cx="2247900" cy="419100"/>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第四纪</a:t>
            </a:r>
            <a:r>
              <a:rPr lang="en-US" altLang="zh-CN" sz="1600" b="1" dirty="0">
                <a:solidFill>
                  <a:srgbClr val="000000"/>
                </a:solidFill>
                <a:latin typeface="微软雅黑" panose="020B0503020204020204" pitchFamily="34" charset="-122"/>
                <a:ea typeface="微软雅黑" panose="020B0503020204020204" pitchFamily="34" charset="-122"/>
              </a:rPr>
              <a:t>(0</a:t>
            </a:r>
            <a:r>
              <a:rPr lang="zh-CN" altLang="en-US" sz="1600" b="1" dirty="0">
                <a:solidFill>
                  <a:srgbClr val="000000"/>
                </a:solidFill>
                <a:latin typeface="微软雅黑" panose="020B0503020204020204" pitchFamily="34" charset="-122"/>
                <a:ea typeface="微软雅黑" panose="020B0503020204020204" pitchFamily="34" charset="-122"/>
              </a:rPr>
              <a:t>至一百万年</a:t>
            </a:r>
            <a:r>
              <a:rPr lang="en-US" altLang="zh-CN" sz="1600" b="1" dirty="0">
                <a:solidFill>
                  <a:srgbClr val="000000"/>
                </a:solidFill>
                <a:latin typeface="微软雅黑" panose="020B0503020204020204" pitchFamily="34" charset="-122"/>
                <a:ea typeface="微软雅黑" panose="020B0503020204020204" pitchFamily="34" charset="-122"/>
              </a:rPr>
              <a:t>)</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4" name="Rectangle 18"/>
          <p:cNvSpPr>
            <a:spLocks noChangeAspect="1"/>
          </p:cNvSpPr>
          <p:nvPr/>
        </p:nvSpPr>
        <p:spPr bwMode="auto">
          <a:xfrm>
            <a:off x="1171972" y="1866675"/>
            <a:ext cx="2247900" cy="414337"/>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第三纪（</a:t>
            </a:r>
            <a:r>
              <a:rPr lang="en-US" altLang="zh-CN" sz="1600" b="1" dirty="0">
                <a:solidFill>
                  <a:srgbClr val="000000"/>
                </a:solidFill>
                <a:latin typeface="微软雅黑" panose="020B0503020204020204" pitchFamily="34" charset="-122"/>
                <a:ea typeface="微软雅黑" panose="020B0503020204020204" pitchFamily="34" charset="-122"/>
              </a:rPr>
              <a:t>62</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5" name="Rectangle 19"/>
          <p:cNvSpPr>
            <a:spLocks noChangeArrowheads="1"/>
          </p:cNvSpPr>
          <p:nvPr/>
        </p:nvSpPr>
        <p:spPr bwMode="auto">
          <a:xfrm>
            <a:off x="1115616" y="2350043"/>
            <a:ext cx="2247900" cy="465137"/>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早白垩世</a:t>
            </a:r>
            <a:r>
              <a:rPr lang="en-US" altLang="zh-CN" sz="1600" b="1" dirty="0">
                <a:solidFill>
                  <a:srgbClr val="000000"/>
                </a:solidFill>
                <a:latin typeface="微软雅黑" panose="020B0503020204020204" pitchFamily="34" charset="-122"/>
                <a:ea typeface="微软雅黑" panose="020B0503020204020204" pitchFamily="34" charset="-122"/>
              </a:rPr>
              <a:t>(72</a:t>
            </a:r>
            <a:r>
              <a:rPr lang="zh-CN" altLang="en-US" sz="1600" b="1" dirty="0">
                <a:solidFill>
                  <a:srgbClr val="000000"/>
                </a:solidFill>
                <a:latin typeface="微软雅黑" panose="020B0503020204020204" pitchFamily="34" charset="-122"/>
                <a:ea typeface="微软雅黑" panose="020B0503020204020204" pitchFamily="34" charset="-122"/>
              </a:rPr>
              <a:t>百万年</a:t>
            </a:r>
            <a:r>
              <a:rPr lang="en-US" altLang="zh-CN" sz="1600" b="1" dirty="0">
                <a:solidFill>
                  <a:srgbClr val="000000"/>
                </a:solidFill>
                <a:latin typeface="微软雅黑" panose="020B0503020204020204" pitchFamily="34" charset="-122"/>
                <a:ea typeface="微软雅黑" panose="020B0503020204020204" pitchFamily="34" charset="-122"/>
              </a:rPr>
              <a:t>)</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6" name="Rectangle 20"/>
          <p:cNvSpPr>
            <a:spLocks noChangeArrowheads="1"/>
          </p:cNvSpPr>
          <p:nvPr/>
        </p:nvSpPr>
        <p:spPr bwMode="auto">
          <a:xfrm>
            <a:off x="1171972" y="2710083"/>
            <a:ext cx="2247900" cy="439737"/>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侏罗纪（</a:t>
            </a:r>
            <a:r>
              <a:rPr lang="en-US" altLang="zh-CN" sz="1600" b="1" dirty="0">
                <a:solidFill>
                  <a:srgbClr val="000000"/>
                </a:solidFill>
                <a:latin typeface="微软雅黑" panose="020B0503020204020204" pitchFamily="34" charset="-122"/>
                <a:ea typeface="微软雅黑" panose="020B0503020204020204" pitchFamily="34" charset="-122"/>
              </a:rPr>
              <a:t>46</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7" name="Rectangle 21"/>
          <p:cNvSpPr>
            <a:spLocks noChangeArrowheads="1"/>
          </p:cNvSpPr>
          <p:nvPr/>
        </p:nvSpPr>
        <p:spPr bwMode="auto">
          <a:xfrm>
            <a:off x="1171972" y="3142131"/>
            <a:ext cx="2247900" cy="374650"/>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三叠纪（</a:t>
            </a:r>
            <a:r>
              <a:rPr lang="en-US" altLang="zh-CN" sz="1600" b="1" dirty="0">
                <a:solidFill>
                  <a:srgbClr val="000000"/>
                </a:solidFill>
                <a:latin typeface="微软雅黑" panose="020B0503020204020204" pitchFamily="34" charset="-122"/>
                <a:ea typeface="微软雅黑" panose="020B0503020204020204" pitchFamily="34" charset="-122"/>
              </a:rPr>
              <a:t>49</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8" name="Rectangle 22"/>
          <p:cNvSpPr>
            <a:spLocks noChangeArrowheads="1"/>
          </p:cNvSpPr>
          <p:nvPr/>
        </p:nvSpPr>
        <p:spPr bwMode="auto">
          <a:xfrm>
            <a:off x="1171972" y="3527819"/>
            <a:ext cx="2247900" cy="406400"/>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二叠纪（</a:t>
            </a:r>
            <a:r>
              <a:rPr lang="en-US" altLang="zh-CN" sz="1600" b="1" dirty="0">
                <a:solidFill>
                  <a:srgbClr val="000000"/>
                </a:solidFill>
                <a:latin typeface="微软雅黑" panose="020B0503020204020204" pitchFamily="34" charset="-122"/>
                <a:ea typeface="微软雅黑" panose="020B0503020204020204" pitchFamily="34" charset="-122"/>
              </a:rPr>
              <a:t>50</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9" name="Rectangle 23"/>
          <p:cNvSpPr>
            <a:spLocks noChangeArrowheads="1"/>
          </p:cNvSpPr>
          <p:nvPr/>
        </p:nvSpPr>
        <p:spPr bwMode="auto">
          <a:xfrm>
            <a:off x="1171972" y="4609219"/>
            <a:ext cx="2247900" cy="515938"/>
          </a:xfrm>
          <a:prstGeom prst="rect">
            <a:avLst/>
          </a:prstGeom>
          <a:noFill/>
          <a:ln w="9525">
            <a:noFill/>
            <a:round/>
          </a:ln>
          <a:effectLst/>
        </p:spPr>
        <p:txBody>
          <a:bodyPr anchor="ct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泥盆系（</a:t>
            </a:r>
            <a:r>
              <a:rPr lang="en-US" altLang="zh-CN" sz="1600" b="1" dirty="0">
                <a:solidFill>
                  <a:srgbClr val="000000"/>
                </a:solidFill>
                <a:latin typeface="微软雅黑" panose="020B0503020204020204" pitchFamily="34" charset="-122"/>
                <a:ea typeface="微软雅黑" panose="020B0503020204020204" pitchFamily="34" charset="-122"/>
              </a:rPr>
              <a:t>60</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0" name="Rectangle 24"/>
          <p:cNvSpPr>
            <a:spLocks noChangeArrowheads="1"/>
          </p:cNvSpPr>
          <p:nvPr/>
        </p:nvSpPr>
        <p:spPr bwMode="auto">
          <a:xfrm>
            <a:off x="1171972" y="5113219"/>
            <a:ext cx="2247900" cy="428625"/>
          </a:xfrm>
          <a:prstGeom prst="rect">
            <a:avLst/>
          </a:prstGeom>
          <a:noFill/>
          <a:ln w="9525">
            <a:noFill/>
            <a:round/>
          </a:ln>
          <a:effectLst/>
        </p:spPr>
        <p:txBody>
          <a:bodyPr/>
          <a:lstStyle/>
          <a:p>
            <a:pPr algn="ctr" fontAlgn="base">
              <a:spcBef>
                <a:spcPct val="0"/>
              </a:spcBef>
              <a:spcAft>
                <a:spcPct val="0"/>
              </a:spcAft>
            </a:pPr>
            <a:r>
              <a:rPr lang="en-US" sz="1600" b="1" dirty="0" err="1">
                <a:solidFill>
                  <a:srgbClr val="000000"/>
                </a:solidFill>
                <a:latin typeface="微软雅黑" panose="020B0503020204020204" pitchFamily="34" charset="-122"/>
                <a:ea typeface="微软雅黑" panose="020B0503020204020204" pitchFamily="34" charset="-122"/>
              </a:rPr>
              <a:t>志留纪</a:t>
            </a:r>
            <a:r>
              <a:rPr lang="zh-CN" altLang="en-US" sz="1600" b="1" dirty="0">
                <a:solidFill>
                  <a:srgbClr val="000000"/>
                </a:solidFill>
                <a:latin typeface="微软雅黑" panose="020B0503020204020204" pitchFamily="34" charset="-122"/>
                <a:ea typeface="微软雅黑" panose="020B0503020204020204" pitchFamily="34" charset="-122"/>
              </a:rPr>
              <a:t>（</a:t>
            </a:r>
            <a:r>
              <a:rPr lang="en-US" altLang="zh-CN" sz="1600" b="1" dirty="0">
                <a:solidFill>
                  <a:srgbClr val="000000"/>
                </a:solidFill>
                <a:latin typeface="微软雅黑" panose="020B0503020204020204" pitchFamily="34" charset="-122"/>
                <a:ea typeface="微软雅黑" panose="020B0503020204020204" pitchFamily="34" charset="-122"/>
              </a:rPr>
              <a:t>20</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1" name="Rectangle 25"/>
          <p:cNvSpPr>
            <a:spLocks noChangeArrowheads="1"/>
          </p:cNvSpPr>
          <p:nvPr/>
        </p:nvSpPr>
        <p:spPr bwMode="auto">
          <a:xfrm>
            <a:off x="1171972" y="5473219"/>
            <a:ext cx="2247900" cy="377825"/>
          </a:xfrm>
          <a:prstGeom prst="rect">
            <a:avLst/>
          </a:prstGeom>
          <a:noFill/>
          <a:ln w="9525">
            <a:noFill/>
            <a:round/>
          </a:ln>
          <a:effectLst/>
        </p:spPr>
        <p:txBody>
          <a:bodyPr/>
          <a:lstStyle/>
          <a:p>
            <a:pPr algn="ctr" fontAlgn="base">
              <a:spcBef>
                <a:spcPct val="0"/>
              </a:spcBef>
              <a:spcAft>
                <a:spcPct val="0"/>
              </a:spcAft>
            </a:pPr>
            <a:r>
              <a:rPr lang="en-US" sz="1600" b="1" dirty="0" err="1">
                <a:solidFill>
                  <a:srgbClr val="000000"/>
                </a:solidFill>
                <a:latin typeface="微软雅黑" panose="020B0503020204020204" pitchFamily="34" charset="-122"/>
                <a:ea typeface="微软雅黑" panose="020B0503020204020204" pitchFamily="34" charset="-122"/>
              </a:rPr>
              <a:t>奥陶系</a:t>
            </a:r>
            <a:r>
              <a:rPr lang="zh-CN" altLang="en-US" sz="1600" b="1" dirty="0">
                <a:solidFill>
                  <a:srgbClr val="000000"/>
                </a:solidFill>
                <a:latin typeface="微软雅黑" panose="020B0503020204020204" pitchFamily="34" charset="-122"/>
                <a:ea typeface="微软雅黑" panose="020B0503020204020204" pitchFamily="34" charset="-122"/>
              </a:rPr>
              <a:t>（</a:t>
            </a:r>
            <a:r>
              <a:rPr lang="en-US" altLang="zh-CN" sz="1600" b="1" dirty="0">
                <a:solidFill>
                  <a:srgbClr val="000000"/>
                </a:solidFill>
                <a:latin typeface="微软雅黑" panose="020B0503020204020204" pitchFamily="34" charset="-122"/>
                <a:ea typeface="微软雅黑" panose="020B0503020204020204" pitchFamily="34" charset="-122"/>
              </a:rPr>
              <a:t>75</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2" name="Rectangle 26"/>
          <p:cNvSpPr>
            <a:spLocks noChangeArrowheads="1"/>
          </p:cNvSpPr>
          <p:nvPr/>
        </p:nvSpPr>
        <p:spPr bwMode="auto">
          <a:xfrm>
            <a:off x="1171972" y="5764383"/>
            <a:ext cx="2247900" cy="546100"/>
          </a:xfrm>
          <a:prstGeom prst="rect">
            <a:avLst/>
          </a:prstGeom>
          <a:noFill/>
          <a:ln w="9525">
            <a:noFill/>
            <a:round/>
          </a:ln>
          <a:effectLst/>
        </p:spPr>
        <p:txBody>
          <a:bodyPr anchor="ctr"/>
          <a:lstStyle/>
          <a:p>
            <a:pPr algn="ctr" fontAlgn="base">
              <a:spcBef>
                <a:spcPct val="0"/>
              </a:spcBef>
              <a:spcAft>
                <a:spcPct val="0"/>
              </a:spcAft>
            </a:pPr>
            <a:r>
              <a:rPr lang="en-US" sz="1600" b="1" dirty="0" err="1">
                <a:solidFill>
                  <a:srgbClr val="000000"/>
                </a:solidFill>
                <a:latin typeface="微软雅黑" panose="020B0503020204020204" pitchFamily="34" charset="-122"/>
                <a:ea typeface="微软雅黑" panose="020B0503020204020204" pitchFamily="34" charset="-122"/>
              </a:rPr>
              <a:t>寒武纪</a:t>
            </a:r>
            <a:r>
              <a:rPr lang="zh-CN" altLang="en-US" sz="1600" b="1" dirty="0">
                <a:solidFill>
                  <a:srgbClr val="000000"/>
                </a:solidFill>
                <a:latin typeface="微软雅黑" panose="020B0503020204020204" pitchFamily="34" charset="-122"/>
                <a:ea typeface="微软雅黑" panose="020B0503020204020204" pitchFamily="34" charset="-122"/>
              </a:rPr>
              <a:t>（</a:t>
            </a:r>
            <a:r>
              <a:rPr lang="en-US" altLang="zh-CN" sz="1600" b="1" dirty="0">
                <a:solidFill>
                  <a:srgbClr val="000000"/>
                </a:solidFill>
                <a:latin typeface="微软雅黑" panose="020B0503020204020204" pitchFamily="34" charset="-122"/>
                <a:ea typeface="微软雅黑" panose="020B0503020204020204" pitchFamily="34" charset="-122"/>
              </a:rPr>
              <a:t>100</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3" name="Rectangle 28"/>
          <p:cNvSpPr>
            <a:spLocks noChangeArrowheads="1"/>
          </p:cNvSpPr>
          <p:nvPr/>
        </p:nvSpPr>
        <p:spPr bwMode="auto">
          <a:xfrm>
            <a:off x="1403648" y="3862211"/>
            <a:ext cx="1943100" cy="417512"/>
          </a:xfrm>
          <a:prstGeom prst="rect">
            <a:avLst/>
          </a:prstGeom>
          <a:noFill/>
          <a:ln w="9525">
            <a:noFill/>
            <a:round/>
          </a:ln>
          <a:effectLst/>
        </p:spPr>
        <p:txBody>
          <a:bodyPr/>
          <a:lstStyle/>
          <a:p>
            <a:pPr algn="ctr" fontAlgn="base">
              <a:spcBef>
                <a:spcPct val="0"/>
              </a:spcBef>
              <a:spcAft>
                <a:spcPct val="0"/>
              </a:spcAft>
            </a:pPr>
            <a:r>
              <a:rPr lang="en-US" sz="1600" b="1" dirty="0" err="1">
                <a:solidFill>
                  <a:srgbClr val="000000"/>
                </a:solidFill>
                <a:latin typeface="微软雅黑" panose="020B0503020204020204" pitchFamily="34" charset="-122"/>
                <a:ea typeface="微软雅黑" panose="020B0503020204020204" pitchFamily="34" charset="-122"/>
              </a:rPr>
              <a:t>宾夕法尼亚</a:t>
            </a:r>
            <a:r>
              <a:rPr lang="zh-CN" altLang="en-US" sz="1600" b="1" dirty="0">
                <a:solidFill>
                  <a:srgbClr val="000000"/>
                </a:solidFill>
                <a:latin typeface="微软雅黑" panose="020B0503020204020204" pitchFamily="34" charset="-122"/>
                <a:ea typeface="微软雅黑" panose="020B0503020204020204" pitchFamily="34" charset="-122"/>
              </a:rPr>
              <a:t>纪</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800" b="1" dirty="0">
                <a:solidFill>
                  <a:srgbClr val="000000"/>
                </a:solidFill>
                <a:latin typeface="微软雅黑" panose="020B0503020204020204" pitchFamily="34" charset="-122"/>
                <a:ea typeface="微软雅黑" panose="020B0503020204020204" pitchFamily="34" charset="-122"/>
              </a:rPr>
              <a:t>（</a:t>
            </a:r>
            <a:r>
              <a:rPr lang="en-US" altLang="zh-CN" sz="800" b="1" dirty="0">
                <a:solidFill>
                  <a:srgbClr val="000000"/>
                </a:solidFill>
                <a:latin typeface="微软雅黑" panose="020B0503020204020204" pitchFamily="34" charset="-122"/>
                <a:ea typeface="微软雅黑" panose="020B0503020204020204" pitchFamily="34" charset="-122"/>
              </a:rPr>
              <a:t>50</a:t>
            </a:r>
            <a:r>
              <a:rPr lang="zh-CN" altLang="en-US" sz="800" b="1" dirty="0">
                <a:solidFill>
                  <a:srgbClr val="000000"/>
                </a:solidFill>
                <a:latin typeface="微软雅黑" panose="020B0503020204020204" pitchFamily="34" charset="-122"/>
                <a:ea typeface="微软雅黑" panose="020B0503020204020204" pitchFamily="34" charset="-122"/>
              </a:rPr>
              <a:t>百万年）</a:t>
            </a:r>
            <a:endParaRPr lang="en-US" sz="800" b="1" dirty="0">
              <a:solidFill>
                <a:srgbClr val="000000"/>
              </a:solidFill>
              <a:latin typeface="微软雅黑" panose="020B0503020204020204" pitchFamily="34" charset="-122"/>
              <a:ea typeface="微软雅黑" panose="020B0503020204020204" pitchFamily="34" charset="-122"/>
            </a:endParaRPr>
          </a:p>
        </p:txBody>
      </p:sp>
      <p:sp>
        <p:nvSpPr>
          <p:cNvPr id="14" name="Rectangle 29"/>
          <p:cNvSpPr>
            <a:spLocks noChangeArrowheads="1"/>
          </p:cNvSpPr>
          <p:nvPr/>
        </p:nvSpPr>
        <p:spPr bwMode="auto">
          <a:xfrm>
            <a:off x="1403648" y="4236787"/>
            <a:ext cx="1943100" cy="417512"/>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密西西比纪</a:t>
            </a:r>
            <a:endParaRPr lang="en-US" altLang="zh-CN" sz="8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800" b="1" dirty="0">
                <a:solidFill>
                  <a:srgbClr val="000000"/>
                </a:solidFill>
                <a:latin typeface="微软雅黑" panose="020B0503020204020204" pitchFamily="34" charset="-122"/>
                <a:ea typeface="微软雅黑" panose="020B0503020204020204" pitchFamily="34" charset="-122"/>
              </a:rPr>
              <a:t>（</a:t>
            </a:r>
            <a:r>
              <a:rPr lang="en-US" altLang="zh-CN" sz="800" b="1" dirty="0">
                <a:solidFill>
                  <a:srgbClr val="000000"/>
                </a:solidFill>
                <a:latin typeface="微软雅黑" panose="020B0503020204020204" pitchFamily="34" charset="-122"/>
                <a:ea typeface="微软雅黑" panose="020B0503020204020204" pitchFamily="34" charset="-122"/>
              </a:rPr>
              <a:t>35</a:t>
            </a:r>
            <a:r>
              <a:rPr lang="zh-CN" altLang="en-US" sz="800" b="1" dirty="0">
                <a:solidFill>
                  <a:srgbClr val="000000"/>
                </a:solidFill>
                <a:latin typeface="微软雅黑" panose="020B0503020204020204" pitchFamily="34" charset="-122"/>
                <a:ea typeface="微软雅黑" panose="020B0503020204020204" pitchFamily="34" charset="-122"/>
              </a:rPr>
              <a:t>百万年）</a:t>
            </a:r>
            <a:endParaRPr lang="en-US" sz="800" b="1" dirty="0">
              <a:solidFill>
                <a:srgbClr val="000000"/>
              </a:solidFill>
              <a:latin typeface="微软雅黑" panose="020B0503020204020204" pitchFamily="34" charset="-122"/>
              <a:ea typeface="微软雅黑" panose="020B0503020204020204" pitchFamily="34" charset="-122"/>
            </a:endParaRPr>
          </a:p>
        </p:txBody>
      </p:sp>
      <p:sp>
        <p:nvSpPr>
          <p:cNvPr id="15" name="Rectangle 30"/>
          <p:cNvSpPr>
            <a:spLocks noChangeArrowheads="1"/>
          </p:cNvSpPr>
          <p:nvPr/>
        </p:nvSpPr>
        <p:spPr bwMode="auto">
          <a:xfrm rot="16200000">
            <a:off x="986582" y="4173856"/>
            <a:ext cx="825500" cy="279400"/>
          </a:xfrm>
          <a:prstGeom prst="rect">
            <a:avLst/>
          </a:prstGeom>
          <a:noFill/>
          <a:ln w="9525">
            <a:noFill/>
            <a:round/>
          </a:ln>
          <a:effectLst/>
        </p:spPr>
        <p:txBody>
          <a:bodyPr anchor="b"/>
          <a:lstStyle/>
          <a:p>
            <a:pPr algn="ctr" fontAlgn="t">
              <a:spcBef>
                <a:spcPct val="0"/>
              </a:spcBef>
              <a:spcAft>
                <a:spcPct val="0"/>
              </a:spcAft>
            </a:pPr>
            <a:r>
              <a:rPr lang="zh-TW" altLang="en-US" sz="1600" b="1" dirty="0">
                <a:solidFill>
                  <a:srgbClr val="000000"/>
                </a:solidFill>
                <a:latin typeface="微软雅黑" panose="020B0503020204020204" pitchFamily="34" charset="-122"/>
                <a:ea typeface="微软雅黑" panose="020B0503020204020204" pitchFamily="34" charset="-122"/>
              </a:rPr>
              <a:t>石炭系</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6" name="Rectangle 32"/>
          <p:cNvSpPr/>
          <p:nvPr/>
        </p:nvSpPr>
        <p:spPr>
          <a:xfrm>
            <a:off x="3131840" y="1485947"/>
            <a:ext cx="962036" cy="381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en-US" sz="1600" dirty="0">
                <a:solidFill>
                  <a:schemeClr val="bg1"/>
                </a:solidFill>
                <a:latin typeface="黑体" panose="02010609060101010101" pitchFamily="49" charset="-122"/>
                <a:ea typeface="黑体" panose="02010609060101010101" pitchFamily="49" charset="-122"/>
              </a:rPr>
              <a:t>更新世</a:t>
            </a:r>
          </a:p>
        </p:txBody>
      </p:sp>
      <p:sp>
        <p:nvSpPr>
          <p:cNvPr id="17" name="Rectangle 33"/>
          <p:cNvSpPr/>
          <p:nvPr/>
        </p:nvSpPr>
        <p:spPr>
          <a:xfrm>
            <a:off x="1979712" y="1845987"/>
            <a:ext cx="2808312" cy="41148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lnSpc>
                <a:spcPts val="600"/>
              </a:lnSpc>
              <a:spcBef>
                <a:spcPct val="0"/>
              </a:spcBef>
              <a:spcAft>
                <a:spcPct val="0"/>
              </a:spcAft>
              <a:defRPr/>
            </a:pPr>
            <a:r>
              <a:rPr lang="en-US" sz="700" b="1" dirty="0">
                <a:solidFill>
                  <a:schemeClr val="bg1"/>
                </a:solidFill>
                <a:latin typeface="黑体" panose="02010609060101010101" pitchFamily="49" charset="-122"/>
                <a:ea typeface="黑体" panose="02010609060101010101" pitchFamily="49" charset="-122"/>
              </a:rPr>
              <a:t>                        </a:t>
            </a:r>
            <a:r>
              <a:rPr lang="en-US" sz="700" b="1" dirty="0" err="1">
                <a:solidFill>
                  <a:schemeClr val="bg1"/>
                </a:solidFill>
                <a:latin typeface="黑体" panose="02010609060101010101" pitchFamily="49" charset="-122"/>
                <a:ea typeface="黑体" panose="02010609060101010101" pitchFamily="49" charset="-122"/>
              </a:rPr>
              <a:t>上新世</a:t>
            </a:r>
            <a:endParaRPr lang="en-US" sz="700" b="1" dirty="0">
              <a:solidFill>
                <a:schemeClr val="bg1"/>
              </a:solidFill>
              <a:latin typeface="黑体" panose="02010609060101010101" pitchFamily="49" charset="-122"/>
              <a:ea typeface="黑体" panose="02010609060101010101" pitchFamily="49" charset="-122"/>
            </a:endParaRPr>
          </a:p>
          <a:p>
            <a:pPr algn="ctr" fontAlgn="base">
              <a:lnSpc>
                <a:spcPts val="600"/>
              </a:lnSpc>
              <a:spcBef>
                <a:spcPct val="0"/>
              </a:spcBef>
              <a:spcAft>
                <a:spcPct val="0"/>
              </a:spcAft>
              <a:defRPr/>
            </a:pPr>
            <a:r>
              <a:rPr lang="en-US" sz="700" b="1" dirty="0">
                <a:solidFill>
                  <a:schemeClr val="bg1"/>
                </a:solidFill>
                <a:latin typeface="黑体" panose="02010609060101010101" pitchFamily="49" charset="-122"/>
                <a:ea typeface="黑体" panose="02010609060101010101" pitchFamily="49" charset="-122"/>
              </a:rPr>
              <a:t>                </a:t>
            </a:r>
            <a:r>
              <a:rPr lang="en-US" sz="700" b="1" dirty="0" err="1">
                <a:solidFill>
                  <a:schemeClr val="bg1"/>
                </a:solidFill>
                <a:latin typeface="黑体" panose="02010609060101010101" pitchFamily="49" charset="-122"/>
                <a:ea typeface="黑体" panose="02010609060101010101" pitchFamily="49" charset="-122"/>
              </a:rPr>
              <a:t>中新世</a:t>
            </a:r>
            <a:endParaRPr lang="en-US" sz="700" b="1" dirty="0">
              <a:solidFill>
                <a:schemeClr val="bg1"/>
              </a:solidFill>
              <a:latin typeface="黑体" panose="02010609060101010101" pitchFamily="49" charset="-122"/>
              <a:ea typeface="黑体" panose="02010609060101010101" pitchFamily="49" charset="-122"/>
            </a:endParaRPr>
          </a:p>
          <a:p>
            <a:pPr algn="ctr" fontAlgn="base">
              <a:lnSpc>
                <a:spcPts val="600"/>
              </a:lnSpc>
              <a:spcBef>
                <a:spcPct val="0"/>
              </a:spcBef>
              <a:spcAft>
                <a:spcPct val="0"/>
              </a:spcAft>
              <a:defRPr/>
            </a:pPr>
            <a:r>
              <a:rPr lang="en-US" sz="700" b="1" dirty="0">
                <a:solidFill>
                  <a:schemeClr val="bg1"/>
                </a:solidFill>
                <a:latin typeface="黑体" panose="02010609060101010101" pitchFamily="49" charset="-122"/>
                <a:ea typeface="黑体" panose="02010609060101010101" pitchFamily="49" charset="-122"/>
              </a:rPr>
              <a:t>        </a:t>
            </a:r>
            <a:r>
              <a:rPr lang="en-US" sz="700" b="1" dirty="0" err="1">
                <a:solidFill>
                  <a:schemeClr val="bg1"/>
                </a:solidFill>
                <a:latin typeface="黑体" panose="02010609060101010101" pitchFamily="49" charset="-122"/>
                <a:ea typeface="黑体" panose="02010609060101010101" pitchFamily="49" charset="-122"/>
              </a:rPr>
              <a:t>渐新世</a:t>
            </a:r>
            <a:endParaRPr lang="en-US" sz="700" b="1" dirty="0">
              <a:solidFill>
                <a:schemeClr val="bg1"/>
              </a:solidFill>
              <a:latin typeface="黑体" panose="02010609060101010101" pitchFamily="49" charset="-122"/>
              <a:ea typeface="黑体" panose="02010609060101010101" pitchFamily="49" charset="-122"/>
            </a:endParaRPr>
          </a:p>
          <a:p>
            <a:pPr algn="ctr" fontAlgn="base">
              <a:lnSpc>
                <a:spcPts val="600"/>
              </a:lnSpc>
              <a:spcBef>
                <a:spcPct val="0"/>
              </a:spcBef>
              <a:spcAft>
                <a:spcPct val="0"/>
              </a:spcAft>
              <a:defRPr/>
            </a:pPr>
            <a:r>
              <a:rPr lang="en-US" sz="700" b="1" dirty="0" err="1">
                <a:solidFill>
                  <a:schemeClr val="bg1"/>
                </a:solidFill>
                <a:latin typeface="黑体" panose="02010609060101010101" pitchFamily="49" charset="-122"/>
                <a:ea typeface="黑体" panose="02010609060101010101" pitchFamily="49" charset="-122"/>
              </a:rPr>
              <a:t>始新世</a:t>
            </a:r>
            <a:endParaRPr lang="en-US" sz="700" b="1" dirty="0">
              <a:solidFill>
                <a:schemeClr val="bg1"/>
              </a:solidFill>
              <a:latin typeface="黑体" panose="02010609060101010101" pitchFamily="49" charset="-122"/>
              <a:ea typeface="黑体" panose="02010609060101010101" pitchFamily="49" charset="-122"/>
            </a:endParaRPr>
          </a:p>
        </p:txBody>
      </p:sp>
      <p:sp>
        <p:nvSpPr>
          <p:cNvPr id="18" name="Rectangle 34"/>
          <p:cNvSpPr/>
          <p:nvPr/>
        </p:nvSpPr>
        <p:spPr>
          <a:xfrm rot="16200000">
            <a:off x="467544" y="1439835"/>
            <a:ext cx="864096" cy="838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zh-CN" altLang="en-US" sz="1600" b="1" dirty="0">
                <a:solidFill>
                  <a:srgbClr val="000000"/>
                </a:solidFill>
                <a:latin typeface="微软雅黑" panose="020B0503020204020204" pitchFamily="34" charset="-122"/>
                <a:ea typeface="微软雅黑" panose="020B0503020204020204" pitchFamily="34" charset="-122"/>
              </a:rPr>
              <a:t>新生代</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200" dirty="0">
                <a:solidFill>
                  <a:srgbClr val="000000"/>
                </a:solidFill>
                <a:latin typeface="微软雅黑" panose="020B0503020204020204" pitchFamily="34" charset="-122"/>
                <a:ea typeface="微软雅黑" panose="020B0503020204020204" pitchFamily="34" charset="-122"/>
              </a:rPr>
              <a:t>（近代的生活）</a:t>
            </a:r>
            <a:endParaRPr lang="en-US" sz="1200" dirty="0">
              <a:solidFill>
                <a:srgbClr val="000000"/>
              </a:solidFill>
              <a:latin typeface="微软雅黑" panose="020B0503020204020204" pitchFamily="34" charset="-122"/>
              <a:ea typeface="微软雅黑" panose="020B0503020204020204" pitchFamily="34" charset="-122"/>
            </a:endParaRPr>
          </a:p>
        </p:txBody>
      </p:sp>
      <p:sp>
        <p:nvSpPr>
          <p:cNvPr id="19" name="Rectangle 35"/>
          <p:cNvSpPr/>
          <p:nvPr/>
        </p:nvSpPr>
        <p:spPr>
          <a:xfrm rot="16200000">
            <a:off x="191815" y="2214883"/>
            <a:ext cx="1389310" cy="1371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zh-CN" altLang="en-US" sz="1600" b="1" dirty="0">
                <a:solidFill>
                  <a:srgbClr val="000000"/>
                </a:solidFill>
                <a:latin typeface="微软雅黑" panose="020B0503020204020204" pitchFamily="34" charset="-122"/>
                <a:ea typeface="微软雅黑" panose="020B0503020204020204" pitchFamily="34" charset="-122"/>
              </a:rPr>
              <a:t>中生代</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dirty="0">
                <a:solidFill>
                  <a:srgbClr val="000000"/>
                </a:solidFill>
                <a:latin typeface="微软雅黑" panose="020B0503020204020204" pitchFamily="34" charset="-122"/>
                <a:ea typeface="微软雅黑" panose="020B0503020204020204" pitchFamily="34" charset="-122"/>
              </a:rPr>
              <a:t>（中代的生活）</a:t>
            </a:r>
            <a:endParaRPr lang="en-US" sz="1400" dirty="0">
              <a:solidFill>
                <a:srgbClr val="000000"/>
              </a:solidFill>
              <a:latin typeface="微软雅黑" panose="020B0503020204020204" pitchFamily="34" charset="-122"/>
              <a:ea typeface="微软雅黑" panose="020B0503020204020204" pitchFamily="34" charset="-122"/>
            </a:endParaRPr>
          </a:p>
        </p:txBody>
      </p:sp>
      <p:sp>
        <p:nvSpPr>
          <p:cNvPr id="20" name="Rectangle 36"/>
          <p:cNvSpPr/>
          <p:nvPr/>
        </p:nvSpPr>
        <p:spPr>
          <a:xfrm rot="16200000">
            <a:off x="-61292" y="4751087"/>
            <a:ext cx="1921768" cy="86409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zh-CN" altLang="en-US" sz="1600" b="1" dirty="0">
                <a:solidFill>
                  <a:srgbClr val="000000"/>
                </a:solidFill>
                <a:latin typeface="微软雅黑" panose="020B0503020204020204" pitchFamily="34" charset="-122"/>
                <a:ea typeface="微软雅黑" panose="020B0503020204020204" pitchFamily="34" charset="-122"/>
              </a:rPr>
              <a:t>古生代</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dirty="0">
                <a:solidFill>
                  <a:srgbClr val="000000"/>
                </a:solidFill>
                <a:latin typeface="微软雅黑" panose="020B0503020204020204" pitchFamily="34" charset="-122"/>
                <a:ea typeface="微软雅黑" panose="020B0503020204020204" pitchFamily="34" charset="-122"/>
              </a:rPr>
              <a:t>（古代的生活）</a:t>
            </a:r>
            <a:endParaRPr lang="en-US" sz="1400" dirty="0">
              <a:solidFill>
                <a:srgbClr val="000000"/>
              </a:solidFill>
              <a:latin typeface="微软雅黑" panose="020B0503020204020204" pitchFamily="34" charset="-122"/>
              <a:ea typeface="微软雅黑" panose="020B0503020204020204" pitchFamily="34" charset="-122"/>
            </a:endParaRPr>
          </a:p>
        </p:txBody>
      </p:sp>
      <p:sp>
        <p:nvSpPr>
          <p:cNvPr id="21" name="Rectangle 26"/>
          <p:cNvSpPr>
            <a:spLocks noChangeArrowheads="1"/>
          </p:cNvSpPr>
          <p:nvPr/>
        </p:nvSpPr>
        <p:spPr bwMode="auto">
          <a:xfrm>
            <a:off x="1115616" y="6238475"/>
            <a:ext cx="2247900" cy="546100"/>
          </a:xfrm>
          <a:prstGeom prst="rect">
            <a:avLst/>
          </a:prstGeom>
          <a:noFill/>
          <a:ln w="9525">
            <a:noFill/>
            <a:round/>
          </a:ln>
          <a:effectLst/>
        </p:spPr>
        <p:txBody>
          <a:bodyPr anchor="ctr"/>
          <a:lstStyle/>
          <a:p>
            <a:pPr algn="ctr" fontAlgn="base">
              <a:spcBef>
                <a:spcPct val="0"/>
              </a:spcBef>
              <a:spcAft>
                <a:spcPct val="0"/>
              </a:spcAft>
            </a:pPr>
            <a:r>
              <a:rPr lang="en-US" sz="2400" b="1" dirty="0" err="1">
                <a:solidFill>
                  <a:srgbClr val="000000"/>
                </a:solidFill>
                <a:latin typeface="微软雅黑" panose="020B0503020204020204" pitchFamily="34" charset="-122"/>
                <a:ea typeface="微软雅黑" panose="020B0503020204020204" pitchFamily="34" charset="-122"/>
              </a:rPr>
              <a:t>寒武纪</a:t>
            </a:r>
            <a:r>
              <a:rPr lang="zh-CN" altLang="en-US" sz="2400" b="1" dirty="0">
                <a:solidFill>
                  <a:srgbClr val="000000"/>
                </a:solidFill>
                <a:latin typeface="微软雅黑" panose="020B0503020204020204" pitchFamily="34" charset="-122"/>
                <a:ea typeface="微软雅黑" panose="020B0503020204020204" pitchFamily="34" charset="-122"/>
              </a:rPr>
              <a:t>前</a:t>
            </a:r>
            <a:endParaRPr lang="en-US" sz="2400" b="1" dirty="0">
              <a:solidFill>
                <a:srgbClr val="000000"/>
              </a:solidFill>
              <a:latin typeface="微软雅黑" panose="020B0503020204020204" pitchFamily="34" charset="-122"/>
              <a:ea typeface="微软雅黑" panose="020B0503020204020204" pitchFamily="34" charset="-122"/>
            </a:endParaRPr>
          </a:p>
        </p:txBody>
      </p:sp>
      <p:sp>
        <p:nvSpPr>
          <p:cNvPr id="23" name="TextBox 3"/>
          <p:cNvSpPr txBox="1"/>
          <p:nvPr/>
        </p:nvSpPr>
        <p:spPr>
          <a:xfrm>
            <a:off x="755576" y="976641"/>
            <a:ext cx="9144000" cy="573619"/>
          </a:xfrm>
          <a:prstGeom prst="rect">
            <a:avLst/>
          </a:prstGeom>
          <a:noFill/>
        </p:spPr>
        <p:txBody>
          <a:bodyPr wrap="square" rtlCol="0">
            <a:spAutoFit/>
          </a:bodyPr>
          <a:lstStyle/>
          <a:p>
            <a:pPr>
              <a:lnSpc>
                <a:spcPts val="4520"/>
              </a:lnSpc>
            </a:pPr>
            <a:r>
              <a:rPr lang="zh-CN" altLang="en-US" sz="1400" b="1" dirty="0">
                <a:solidFill>
                  <a:schemeClr val="bg1"/>
                </a:solidFill>
                <a:latin typeface="微软雅黑" panose="020B0503020204020204" pitchFamily="34" charset="-122"/>
                <a:ea typeface="微软雅黑" panose="020B0503020204020204" pitchFamily="34" charset="-122"/>
              </a:rPr>
              <a:t>时代                时期                     时代                                  一连串的生活</a:t>
            </a:r>
          </a:p>
        </p:txBody>
      </p:sp>
      <p:sp>
        <p:nvSpPr>
          <p:cNvPr id="24" name="标题 23"/>
          <p:cNvSpPr>
            <a:spLocks noGrp="1"/>
          </p:cNvSpPr>
          <p:nvPr>
            <p:ph type="title"/>
          </p:nvPr>
        </p:nvSpPr>
        <p:spPr>
          <a:xfrm>
            <a:off x="0" y="365125"/>
            <a:ext cx="9144000" cy="698745"/>
          </a:xfrm>
        </p:spPr>
        <p:txBody>
          <a:bodyPr/>
          <a:lstStyle/>
          <a:p>
            <a:r>
              <a:rPr lang="zh-CN" altLang="en-US" dirty="0"/>
              <a:t>地质时间尺度</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376" y="1269923"/>
            <a:ext cx="8021248" cy="5516667"/>
          </a:xfrm>
          <a:prstGeom prst="rect">
            <a:avLst/>
          </a:prstGeom>
          <a:ln>
            <a:noFill/>
          </a:ln>
        </p:spPr>
      </p:pic>
      <p:sp>
        <p:nvSpPr>
          <p:cNvPr id="3" name="Rectangle 5"/>
          <p:cNvSpPr>
            <a:spLocks noChangeAspect="1"/>
          </p:cNvSpPr>
          <p:nvPr/>
        </p:nvSpPr>
        <p:spPr bwMode="auto">
          <a:xfrm>
            <a:off x="1115616" y="1498895"/>
            <a:ext cx="2247900" cy="419100"/>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第四纪</a:t>
            </a:r>
            <a:r>
              <a:rPr lang="en-US" altLang="zh-CN" sz="1600" b="1" dirty="0">
                <a:solidFill>
                  <a:srgbClr val="000000"/>
                </a:solidFill>
                <a:latin typeface="微软雅黑" panose="020B0503020204020204" pitchFamily="34" charset="-122"/>
                <a:ea typeface="微软雅黑" panose="020B0503020204020204" pitchFamily="34" charset="-122"/>
              </a:rPr>
              <a:t>(0</a:t>
            </a:r>
            <a:r>
              <a:rPr lang="zh-CN" altLang="en-US" sz="1600" b="1" dirty="0">
                <a:solidFill>
                  <a:srgbClr val="000000"/>
                </a:solidFill>
                <a:latin typeface="微软雅黑" panose="020B0503020204020204" pitchFamily="34" charset="-122"/>
                <a:ea typeface="微软雅黑" panose="020B0503020204020204" pitchFamily="34" charset="-122"/>
              </a:rPr>
              <a:t>至一百万年</a:t>
            </a:r>
            <a:r>
              <a:rPr lang="en-US" altLang="zh-CN" sz="1600" b="1" dirty="0">
                <a:solidFill>
                  <a:srgbClr val="000000"/>
                </a:solidFill>
                <a:latin typeface="微软雅黑" panose="020B0503020204020204" pitchFamily="34" charset="-122"/>
                <a:ea typeface="微软雅黑" panose="020B0503020204020204" pitchFamily="34" charset="-122"/>
              </a:rPr>
              <a:t>)</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4" name="Rectangle 18"/>
          <p:cNvSpPr>
            <a:spLocks noChangeAspect="1"/>
          </p:cNvSpPr>
          <p:nvPr/>
        </p:nvSpPr>
        <p:spPr bwMode="auto">
          <a:xfrm>
            <a:off x="1171972" y="1866675"/>
            <a:ext cx="2247900" cy="414337"/>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第三纪（</a:t>
            </a:r>
            <a:r>
              <a:rPr lang="en-US" altLang="zh-CN" sz="1600" b="1" dirty="0">
                <a:solidFill>
                  <a:srgbClr val="000000"/>
                </a:solidFill>
                <a:latin typeface="微软雅黑" panose="020B0503020204020204" pitchFamily="34" charset="-122"/>
                <a:ea typeface="微软雅黑" panose="020B0503020204020204" pitchFamily="34" charset="-122"/>
              </a:rPr>
              <a:t>62</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5" name="Rectangle 19"/>
          <p:cNvSpPr>
            <a:spLocks noChangeArrowheads="1"/>
          </p:cNvSpPr>
          <p:nvPr/>
        </p:nvSpPr>
        <p:spPr bwMode="auto">
          <a:xfrm>
            <a:off x="1115616" y="2350043"/>
            <a:ext cx="2247900" cy="465137"/>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早白垩世</a:t>
            </a:r>
            <a:r>
              <a:rPr lang="en-US" altLang="zh-CN" sz="1600" b="1" dirty="0">
                <a:solidFill>
                  <a:srgbClr val="000000"/>
                </a:solidFill>
                <a:latin typeface="微软雅黑" panose="020B0503020204020204" pitchFamily="34" charset="-122"/>
                <a:ea typeface="微软雅黑" panose="020B0503020204020204" pitchFamily="34" charset="-122"/>
              </a:rPr>
              <a:t>(72</a:t>
            </a:r>
            <a:r>
              <a:rPr lang="zh-CN" altLang="en-US" sz="1600" b="1" dirty="0">
                <a:solidFill>
                  <a:srgbClr val="000000"/>
                </a:solidFill>
                <a:latin typeface="微软雅黑" panose="020B0503020204020204" pitchFamily="34" charset="-122"/>
                <a:ea typeface="微软雅黑" panose="020B0503020204020204" pitchFamily="34" charset="-122"/>
              </a:rPr>
              <a:t>百万年</a:t>
            </a:r>
            <a:r>
              <a:rPr lang="en-US" altLang="zh-CN" sz="1600" b="1" dirty="0">
                <a:solidFill>
                  <a:srgbClr val="000000"/>
                </a:solidFill>
                <a:latin typeface="微软雅黑" panose="020B0503020204020204" pitchFamily="34" charset="-122"/>
                <a:ea typeface="微软雅黑" panose="020B0503020204020204" pitchFamily="34" charset="-122"/>
              </a:rPr>
              <a:t>)</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6" name="Rectangle 20"/>
          <p:cNvSpPr>
            <a:spLocks noChangeArrowheads="1"/>
          </p:cNvSpPr>
          <p:nvPr/>
        </p:nvSpPr>
        <p:spPr bwMode="auto">
          <a:xfrm>
            <a:off x="1171972" y="2710083"/>
            <a:ext cx="2247900" cy="439737"/>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侏罗纪（</a:t>
            </a:r>
            <a:r>
              <a:rPr lang="en-US" altLang="zh-CN" sz="1600" b="1" dirty="0">
                <a:solidFill>
                  <a:srgbClr val="000000"/>
                </a:solidFill>
                <a:latin typeface="微软雅黑" panose="020B0503020204020204" pitchFamily="34" charset="-122"/>
                <a:ea typeface="微软雅黑" panose="020B0503020204020204" pitchFamily="34" charset="-122"/>
              </a:rPr>
              <a:t>46</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7" name="Rectangle 21"/>
          <p:cNvSpPr>
            <a:spLocks noChangeArrowheads="1"/>
          </p:cNvSpPr>
          <p:nvPr/>
        </p:nvSpPr>
        <p:spPr bwMode="auto">
          <a:xfrm>
            <a:off x="1171972" y="3142131"/>
            <a:ext cx="2247900" cy="374650"/>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三叠纪（</a:t>
            </a:r>
            <a:r>
              <a:rPr lang="en-US" altLang="zh-CN" sz="1600" b="1" dirty="0">
                <a:solidFill>
                  <a:srgbClr val="000000"/>
                </a:solidFill>
                <a:latin typeface="微软雅黑" panose="020B0503020204020204" pitchFamily="34" charset="-122"/>
                <a:ea typeface="微软雅黑" panose="020B0503020204020204" pitchFamily="34" charset="-122"/>
              </a:rPr>
              <a:t>49</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8" name="Rectangle 22"/>
          <p:cNvSpPr>
            <a:spLocks noChangeArrowheads="1"/>
          </p:cNvSpPr>
          <p:nvPr/>
        </p:nvSpPr>
        <p:spPr bwMode="auto">
          <a:xfrm>
            <a:off x="1171972" y="3527819"/>
            <a:ext cx="2247900" cy="406400"/>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二叠纪（</a:t>
            </a:r>
            <a:r>
              <a:rPr lang="en-US" altLang="zh-CN" sz="1600" b="1" dirty="0">
                <a:solidFill>
                  <a:srgbClr val="000000"/>
                </a:solidFill>
                <a:latin typeface="微软雅黑" panose="020B0503020204020204" pitchFamily="34" charset="-122"/>
                <a:ea typeface="微软雅黑" panose="020B0503020204020204" pitchFamily="34" charset="-122"/>
              </a:rPr>
              <a:t>50</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9" name="Rectangle 23"/>
          <p:cNvSpPr>
            <a:spLocks noChangeArrowheads="1"/>
          </p:cNvSpPr>
          <p:nvPr/>
        </p:nvSpPr>
        <p:spPr bwMode="auto">
          <a:xfrm>
            <a:off x="1171972" y="4609219"/>
            <a:ext cx="2247900" cy="515938"/>
          </a:xfrm>
          <a:prstGeom prst="rect">
            <a:avLst/>
          </a:prstGeom>
          <a:noFill/>
          <a:ln w="9525">
            <a:noFill/>
            <a:round/>
          </a:ln>
          <a:effectLst/>
        </p:spPr>
        <p:txBody>
          <a:bodyPr anchor="ct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泥盆系（</a:t>
            </a:r>
            <a:r>
              <a:rPr lang="en-US" altLang="zh-CN" sz="1600" b="1" dirty="0">
                <a:solidFill>
                  <a:srgbClr val="000000"/>
                </a:solidFill>
                <a:latin typeface="微软雅黑" panose="020B0503020204020204" pitchFamily="34" charset="-122"/>
                <a:ea typeface="微软雅黑" panose="020B0503020204020204" pitchFamily="34" charset="-122"/>
              </a:rPr>
              <a:t>60</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0" name="Rectangle 24"/>
          <p:cNvSpPr>
            <a:spLocks noChangeArrowheads="1"/>
          </p:cNvSpPr>
          <p:nvPr/>
        </p:nvSpPr>
        <p:spPr bwMode="auto">
          <a:xfrm>
            <a:off x="1171972" y="5113219"/>
            <a:ext cx="2247900" cy="428625"/>
          </a:xfrm>
          <a:prstGeom prst="rect">
            <a:avLst/>
          </a:prstGeom>
          <a:noFill/>
          <a:ln w="9525">
            <a:noFill/>
            <a:round/>
          </a:ln>
          <a:effectLst/>
        </p:spPr>
        <p:txBody>
          <a:bodyPr/>
          <a:lstStyle/>
          <a:p>
            <a:pPr algn="ctr" fontAlgn="base">
              <a:spcBef>
                <a:spcPct val="0"/>
              </a:spcBef>
              <a:spcAft>
                <a:spcPct val="0"/>
              </a:spcAft>
            </a:pPr>
            <a:r>
              <a:rPr lang="en-US" sz="1600" b="1" dirty="0" err="1">
                <a:solidFill>
                  <a:srgbClr val="000000"/>
                </a:solidFill>
                <a:latin typeface="微软雅黑" panose="020B0503020204020204" pitchFamily="34" charset="-122"/>
                <a:ea typeface="微软雅黑" panose="020B0503020204020204" pitchFamily="34" charset="-122"/>
              </a:rPr>
              <a:t>志留纪</a:t>
            </a:r>
            <a:r>
              <a:rPr lang="zh-CN" altLang="en-US" sz="1600" b="1" dirty="0">
                <a:solidFill>
                  <a:srgbClr val="000000"/>
                </a:solidFill>
                <a:latin typeface="微软雅黑" panose="020B0503020204020204" pitchFamily="34" charset="-122"/>
                <a:ea typeface="微软雅黑" panose="020B0503020204020204" pitchFamily="34" charset="-122"/>
              </a:rPr>
              <a:t>（</a:t>
            </a:r>
            <a:r>
              <a:rPr lang="en-US" altLang="zh-CN" sz="1600" b="1" dirty="0">
                <a:solidFill>
                  <a:srgbClr val="000000"/>
                </a:solidFill>
                <a:latin typeface="微软雅黑" panose="020B0503020204020204" pitchFamily="34" charset="-122"/>
                <a:ea typeface="微软雅黑" panose="020B0503020204020204" pitchFamily="34" charset="-122"/>
              </a:rPr>
              <a:t>20</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1" name="Rectangle 25"/>
          <p:cNvSpPr>
            <a:spLocks noChangeArrowheads="1"/>
          </p:cNvSpPr>
          <p:nvPr/>
        </p:nvSpPr>
        <p:spPr bwMode="auto">
          <a:xfrm>
            <a:off x="1171972" y="5473219"/>
            <a:ext cx="2247900" cy="377825"/>
          </a:xfrm>
          <a:prstGeom prst="rect">
            <a:avLst/>
          </a:prstGeom>
          <a:noFill/>
          <a:ln w="9525">
            <a:noFill/>
            <a:round/>
          </a:ln>
          <a:effectLst/>
        </p:spPr>
        <p:txBody>
          <a:bodyPr/>
          <a:lstStyle/>
          <a:p>
            <a:pPr algn="ctr" fontAlgn="base">
              <a:spcBef>
                <a:spcPct val="0"/>
              </a:spcBef>
              <a:spcAft>
                <a:spcPct val="0"/>
              </a:spcAft>
            </a:pPr>
            <a:r>
              <a:rPr lang="en-US" sz="1600" b="1" dirty="0" err="1">
                <a:solidFill>
                  <a:srgbClr val="000000"/>
                </a:solidFill>
                <a:latin typeface="微软雅黑" panose="020B0503020204020204" pitchFamily="34" charset="-122"/>
                <a:ea typeface="微软雅黑" panose="020B0503020204020204" pitchFamily="34" charset="-122"/>
              </a:rPr>
              <a:t>奥陶系</a:t>
            </a:r>
            <a:r>
              <a:rPr lang="zh-CN" altLang="en-US" sz="1600" b="1" dirty="0">
                <a:solidFill>
                  <a:srgbClr val="000000"/>
                </a:solidFill>
                <a:latin typeface="微软雅黑" panose="020B0503020204020204" pitchFamily="34" charset="-122"/>
                <a:ea typeface="微软雅黑" panose="020B0503020204020204" pitchFamily="34" charset="-122"/>
              </a:rPr>
              <a:t>（</a:t>
            </a:r>
            <a:r>
              <a:rPr lang="en-US" altLang="zh-CN" sz="1600" b="1" dirty="0">
                <a:solidFill>
                  <a:srgbClr val="000000"/>
                </a:solidFill>
                <a:latin typeface="微软雅黑" panose="020B0503020204020204" pitchFamily="34" charset="-122"/>
                <a:ea typeface="微软雅黑" panose="020B0503020204020204" pitchFamily="34" charset="-122"/>
              </a:rPr>
              <a:t>75</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2" name="Rectangle 26"/>
          <p:cNvSpPr>
            <a:spLocks noChangeArrowheads="1"/>
          </p:cNvSpPr>
          <p:nvPr/>
        </p:nvSpPr>
        <p:spPr bwMode="auto">
          <a:xfrm>
            <a:off x="1171972" y="5764383"/>
            <a:ext cx="2247900" cy="546100"/>
          </a:xfrm>
          <a:prstGeom prst="rect">
            <a:avLst/>
          </a:prstGeom>
          <a:noFill/>
          <a:ln w="9525">
            <a:noFill/>
            <a:round/>
          </a:ln>
          <a:effectLst/>
        </p:spPr>
        <p:txBody>
          <a:bodyPr anchor="ctr"/>
          <a:lstStyle/>
          <a:p>
            <a:pPr algn="ctr" fontAlgn="base">
              <a:spcBef>
                <a:spcPct val="0"/>
              </a:spcBef>
              <a:spcAft>
                <a:spcPct val="0"/>
              </a:spcAft>
            </a:pPr>
            <a:r>
              <a:rPr lang="en-US" sz="1600" b="1" dirty="0" err="1">
                <a:solidFill>
                  <a:srgbClr val="000000"/>
                </a:solidFill>
                <a:latin typeface="微软雅黑" panose="020B0503020204020204" pitchFamily="34" charset="-122"/>
                <a:ea typeface="微软雅黑" panose="020B0503020204020204" pitchFamily="34" charset="-122"/>
              </a:rPr>
              <a:t>寒武纪</a:t>
            </a:r>
            <a:r>
              <a:rPr lang="zh-CN" altLang="en-US" sz="1600" b="1" dirty="0">
                <a:solidFill>
                  <a:srgbClr val="000000"/>
                </a:solidFill>
                <a:latin typeface="微软雅黑" panose="020B0503020204020204" pitchFamily="34" charset="-122"/>
                <a:ea typeface="微软雅黑" panose="020B0503020204020204" pitchFamily="34" charset="-122"/>
              </a:rPr>
              <a:t>（</a:t>
            </a:r>
            <a:r>
              <a:rPr lang="en-US" altLang="zh-CN" sz="1600" b="1" dirty="0">
                <a:solidFill>
                  <a:srgbClr val="000000"/>
                </a:solidFill>
                <a:latin typeface="微软雅黑" panose="020B0503020204020204" pitchFamily="34" charset="-122"/>
                <a:ea typeface="微软雅黑" panose="020B0503020204020204" pitchFamily="34" charset="-122"/>
              </a:rPr>
              <a:t>100</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3" name="Rectangle 28"/>
          <p:cNvSpPr>
            <a:spLocks noChangeArrowheads="1"/>
          </p:cNvSpPr>
          <p:nvPr/>
        </p:nvSpPr>
        <p:spPr bwMode="auto">
          <a:xfrm>
            <a:off x="1403648" y="3862211"/>
            <a:ext cx="1943100" cy="417512"/>
          </a:xfrm>
          <a:prstGeom prst="rect">
            <a:avLst/>
          </a:prstGeom>
          <a:noFill/>
          <a:ln w="9525">
            <a:noFill/>
            <a:round/>
          </a:ln>
          <a:effectLst/>
        </p:spPr>
        <p:txBody>
          <a:bodyPr/>
          <a:lstStyle/>
          <a:p>
            <a:pPr algn="ctr" fontAlgn="base">
              <a:spcBef>
                <a:spcPct val="0"/>
              </a:spcBef>
              <a:spcAft>
                <a:spcPct val="0"/>
              </a:spcAft>
            </a:pPr>
            <a:r>
              <a:rPr lang="en-US" sz="1600" b="1" dirty="0" err="1">
                <a:solidFill>
                  <a:srgbClr val="000000"/>
                </a:solidFill>
                <a:latin typeface="微软雅黑" panose="020B0503020204020204" pitchFamily="34" charset="-122"/>
                <a:ea typeface="微软雅黑" panose="020B0503020204020204" pitchFamily="34" charset="-122"/>
              </a:rPr>
              <a:t>宾夕法尼亚</a:t>
            </a:r>
            <a:r>
              <a:rPr lang="zh-CN" altLang="en-US" sz="1600" b="1" dirty="0">
                <a:solidFill>
                  <a:srgbClr val="000000"/>
                </a:solidFill>
                <a:latin typeface="微软雅黑" panose="020B0503020204020204" pitchFamily="34" charset="-122"/>
                <a:ea typeface="微软雅黑" panose="020B0503020204020204" pitchFamily="34" charset="-122"/>
              </a:rPr>
              <a:t>纪</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800" b="1" dirty="0">
                <a:solidFill>
                  <a:srgbClr val="000000"/>
                </a:solidFill>
                <a:latin typeface="微软雅黑" panose="020B0503020204020204" pitchFamily="34" charset="-122"/>
                <a:ea typeface="微软雅黑" panose="020B0503020204020204" pitchFamily="34" charset="-122"/>
              </a:rPr>
              <a:t>（</a:t>
            </a:r>
            <a:r>
              <a:rPr lang="en-US" altLang="zh-CN" sz="800" b="1" dirty="0">
                <a:solidFill>
                  <a:srgbClr val="000000"/>
                </a:solidFill>
                <a:latin typeface="微软雅黑" panose="020B0503020204020204" pitchFamily="34" charset="-122"/>
                <a:ea typeface="微软雅黑" panose="020B0503020204020204" pitchFamily="34" charset="-122"/>
              </a:rPr>
              <a:t>50</a:t>
            </a:r>
            <a:r>
              <a:rPr lang="zh-CN" altLang="en-US" sz="800" b="1" dirty="0">
                <a:solidFill>
                  <a:srgbClr val="000000"/>
                </a:solidFill>
                <a:latin typeface="微软雅黑" panose="020B0503020204020204" pitchFamily="34" charset="-122"/>
                <a:ea typeface="微软雅黑" panose="020B0503020204020204" pitchFamily="34" charset="-122"/>
              </a:rPr>
              <a:t>百万年）</a:t>
            </a:r>
            <a:endParaRPr lang="en-US" sz="800" b="1" dirty="0">
              <a:solidFill>
                <a:srgbClr val="000000"/>
              </a:solidFill>
              <a:latin typeface="微软雅黑" panose="020B0503020204020204" pitchFamily="34" charset="-122"/>
              <a:ea typeface="微软雅黑" panose="020B0503020204020204" pitchFamily="34" charset="-122"/>
            </a:endParaRPr>
          </a:p>
        </p:txBody>
      </p:sp>
      <p:sp>
        <p:nvSpPr>
          <p:cNvPr id="14" name="Rectangle 29"/>
          <p:cNvSpPr>
            <a:spLocks noChangeArrowheads="1"/>
          </p:cNvSpPr>
          <p:nvPr/>
        </p:nvSpPr>
        <p:spPr bwMode="auto">
          <a:xfrm>
            <a:off x="1403648" y="4236787"/>
            <a:ext cx="1943100" cy="417512"/>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密西西比纪</a:t>
            </a:r>
            <a:endParaRPr lang="en-US" altLang="zh-CN" sz="8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800" b="1" dirty="0">
                <a:solidFill>
                  <a:srgbClr val="000000"/>
                </a:solidFill>
                <a:latin typeface="微软雅黑" panose="020B0503020204020204" pitchFamily="34" charset="-122"/>
                <a:ea typeface="微软雅黑" panose="020B0503020204020204" pitchFamily="34" charset="-122"/>
              </a:rPr>
              <a:t>（</a:t>
            </a:r>
            <a:r>
              <a:rPr lang="en-US" altLang="zh-CN" sz="800" b="1" dirty="0">
                <a:solidFill>
                  <a:srgbClr val="000000"/>
                </a:solidFill>
                <a:latin typeface="微软雅黑" panose="020B0503020204020204" pitchFamily="34" charset="-122"/>
                <a:ea typeface="微软雅黑" panose="020B0503020204020204" pitchFamily="34" charset="-122"/>
              </a:rPr>
              <a:t>35</a:t>
            </a:r>
            <a:r>
              <a:rPr lang="zh-CN" altLang="en-US" sz="800" b="1" dirty="0">
                <a:solidFill>
                  <a:srgbClr val="000000"/>
                </a:solidFill>
                <a:latin typeface="微软雅黑" panose="020B0503020204020204" pitchFamily="34" charset="-122"/>
                <a:ea typeface="微软雅黑" panose="020B0503020204020204" pitchFamily="34" charset="-122"/>
              </a:rPr>
              <a:t>百万年）</a:t>
            </a:r>
            <a:endParaRPr lang="en-US" sz="800" b="1" dirty="0">
              <a:solidFill>
                <a:srgbClr val="000000"/>
              </a:solidFill>
              <a:latin typeface="微软雅黑" panose="020B0503020204020204" pitchFamily="34" charset="-122"/>
              <a:ea typeface="微软雅黑" panose="020B0503020204020204" pitchFamily="34" charset="-122"/>
            </a:endParaRPr>
          </a:p>
        </p:txBody>
      </p:sp>
      <p:sp>
        <p:nvSpPr>
          <p:cNvPr id="15" name="Rectangle 30"/>
          <p:cNvSpPr>
            <a:spLocks noChangeArrowheads="1"/>
          </p:cNvSpPr>
          <p:nvPr/>
        </p:nvSpPr>
        <p:spPr bwMode="auto">
          <a:xfrm rot="16200000">
            <a:off x="986582" y="4173856"/>
            <a:ext cx="825500" cy="279400"/>
          </a:xfrm>
          <a:prstGeom prst="rect">
            <a:avLst/>
          </a:prstGeom>
          <a:noFill/>
          <a:ln w="9525">
            <a:noFill/>
            <a:round/>
          </a:ln>
          <a:effectLst/>
        </p:spPr>
        <p:txBody>
          <a:bodyPr anchor="b"/>
          <a:lstStyle/>
          <a:p>
            <a:pPr algn="ctr" fontAlgn="t">
              <a:spcBef>
                <a:spcPct val="0"/>
              </a:spcBef>
              <a:spcAft>
                <a:spcPct val="0"/>
              </a:spcAft>
            </a:pPr>
            <a:r>
              <a:rPr lang="zh-TW" altLang="en-US" sz="1600" b="1" dirty="0">
                <a:solidFill>
                  <a:srgbClr val="000000"/>
                </a:solidFill>
                <a:latin typeface="微软雅黑" panose="020B0503020204020204" pitchFamily="34" charset="-122"/>
                <a:ea typeface="微软雅黑" panose="020B0503020204020204" pitchFamily="34" charset="-122"/>
              </a:rPr>
              <a:t>石炭系</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6" name="Rectangle 32"/>
          <p:cNvSpPr/>
          <p:nvPr/>
        </p:nvSpPr>
        <p:spPr>
          <a:xfrm>
            <a:off x="3131840" y="1485947"/>
            <a:ext cx="962036" cy="381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en-US" sz="1600" dirty="0">
                <a:solidFill>
                  <a:schemeClr val="bg1"/>
                </a:solidFill>
                <a:latin typeface="黑体" panose="02010609060101010101" pitchFamily="49" charset="-122"/>
                <a:ea typeface="黑体" panose="02010609060101010101" pitchFamily="49" charset="-122"/>
              </a:rPr>
              <a:t>更新世</a:t>
            </a:r>
          </a:p>
        </p:txBody>
      </p:sp>
      <p:sp>
        <p:nvSpPr>
          <p:cNvPr id="17" name="Rectangle 33"/>
          <p:cNvSpPr/>
          <p:nvPr/>
        </p:nvSpPr>
        <p:spPr>
          <a:xfrm>
            <a:off x="1979712" y="1845987"/>
            <a:ext cx="2808312" cy="41148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lnSpc>
                <a:spcPts val="600"/>
              </a:lnSpc>
              <a:spcBef>
                <a:spcPct val="0"/>
              </a:spcBef>
              <a:spcAft>
                <a:spcPct val="0"/>
              </a:spcAft>
              <a:defRPr/>
            </a:pPr>
            <a:r>
              <a:rPr lang="en-US" sz="700" b="1" dirty="0">
                <a:solidFill>
                  <a:schemeClr val="bg1"/>
                </a:solidFill>
                <a:latin typeface="黑体" panose="02010609060101010101" pitchFamily="49" charset="-122"/>
                <a:ea typeface="黑体" panose="02010609060101010101" pitchFamily="49" charset="-122"/>
              </a:rPr>
              <a:t>                        </a:t>
            </a:r>
            <a:r>
              <a:rPr lang="en-US" sz="700" b="1" dirty="0" err="1">
                <a:solidFill>
                  <a:schemeClr val="bg1"/>
                </a:solidFill>
                <a:latin typeface="黑体" panose="02010609060101010101" pitchFamily="49" charset="-122"/>
                <a:ea typeface="黑体" panose="02010609060101010101" pitchFamily="49" charset="-122"/>
              </a:rPr>
              <a:t>上新世</a:t>
            </a:r>
            <a:endParaRPr lang="en-US" sz="700" b="1" dirty="0">
              <a:solidFill>
                <a:schemeClr val="bg1"/>
              </a:solidFill>
              <a:latin typeface="黑体" panose="02010609060101010101" pitchFamily="49" charset="-122"/>
              <a:ea typeface="黑体" panose="02010609060101010101" pitchFamily="49" charset="-122"/>
            </a:endParaRPr>
          </a:p>
          <a:p>
            <a:pPr algn="ctr" fontAlgn="base">
              <a:lnSpc>
                <a:spcPts val="600"/>
              </a:lnSpc>
              <a:spcBef>
                <a:spcPct val="0"/>
              </a:spcBef>
              <a:spcAft>
                <a:spcPct val="0"/>
              </a:spcAft>
              <a:defRPr/>
            </a:pPr>
            <a:r>
              <a:rPr lang="en-US" sz="700" b="1" dirty="0">
                <a:solidFill>
                  <a:schemeClr val="bg1"/>
                </a:solidFill>
                <a:latin typeface="黑体" panose="02010609060101010101" pitchFamily="49" charset="-122"/>
                <a:ea typeface="黑体" panose="02010609060101010101" pitchFamily="49" charset="-122"/>
              </a:rPr>
              <a:t>                </a:t>
            </a:r>
            <a:r>
              <a:rPr lang="en-US" sz="700" b="1" dirty="0" err="1">
                <a:solidFill>
                  <a:schemeClr val="bg1"/>
                </a:solidFill>
                <a:latin typeface="黑体" panose="02010609060101010101" pitchFamily="49" charset="-122"/>
                <a:ea typeface="黑体" panose="02010609060101010101" pitchFamily="49" charset="-122"/>
              </a:rPr>
              <a:t>中新世</a:t>
            </a:r>
            <a:endParaRPr lang="en-US" sz="700" b="1" dirty="0">
              <a:solidFill>
                <a:schemeClr val="bg1"/>
              </a:solidFill>
              <a:latin typeface="黑体" panose="02010609060101010101" pitchFamily="49" charset="-122"/>
              <a:ea typeface="黑体" panose="02010609060101010101" pitchFamily="49" charset="-122"/>
            </a:endParaRPr>
          </a:p>
          <a:p>
            <a:pPr algn="ctr" fontAlgn="base">
              <a:lnSpc>
                <a:spcPts val="600"/>
              </a:lnSpc>
              <a:spcBef>
                <a:spcPct val="0"/>
              </a:spcBef>
              <a:spcAft>
                <a:spcPct val="0"/>
              </a:spcAft>
              <a:defRPr/>
            </a:pPr>
            <a:r>
              <a:rPr lang="en-US" sz="700" b="1" dirty="0">
                <a:solidFill>
                  <a:schemeClr val="bg1"/>
                </a:solidFill>
                <a:latin typeface="黑体" panose="02010609060101010101" pitchFamily="49" charset="-122"/>
                <a:ea typeface="黑体" panose="02010609060101010101" pitchFamily="49" charset="-122"/>
              </a:rPr>
              <a:t>        </a:t>
            </a:r>
            <a:r>
              <a:rPr lang="en-US" sz="700" b="1" dirty="0" err="1">
                <a:solidFill>
                  <a:schemeClr val="bg1"/>
                </a:solidFill>
                <a:latin typeface="黑体" panose="02010609060101010101" pitchFamily="49" charset="-122"/>
                <a:ea typeface="黑体" panose="02010609060101010101" pitchFamily="49" charset="-122"/>
              </a:rPr>
              <a:t>渐新世</a:t>
            </a:r>
            <a:endParaRPr lang="en-US" sz="700" b="1" dirty="0">
              <a:solidFill>
                <a:schemeClr val="bg1"/>
              </a:solidFill>
              <a:latin typeface="黑体" panose="02010609060101010101" pitchFamily="49" charset="-122"/>
              <a:ea typeface="黑体" panose="02010609060101010101" pitchFamily="49" charset="-122"/>
            </a:endParaRPr>
          </a:p>
          <a:p>
            <a:pPr algn="ctr" fontAlgn="base">
              <a:lnSpc>
                <a:spcPts val="600"/>
              </a:lnSpc>
              <a:spcBef>
                <a:spcPct val="0"/>
              </a:spcBef>
              <a:spcAft>
                <a:spcPct val="0"/>
              </a:spcAft>
              <a:defRPr/>
            </a:pPr>
            <a:r>
              <a:rPr lang="en-US" sz="700" b="1" dirty="0" err="1">
                <a:solidFill>
                  <a:schemeClr val="bg1"/>
                </a:solidFill>
                <a:latin typeface="黑体" panose="02010609060101010101" pitchFamily="49" charset="-122"/>
                <a:ea typeface="黑体" panose="02010609060101010101" pitchFamily="49" charset="-122"/>
              </a:rPr>
              <a:t>始新世</a:t>
            </a:r>
            <a:endParaRPr lang="en-US" sz="700" b="1" dirty="0">
              <a:solidFill>
                <a:schemeClr val="bg1"/>
              </a:solidFill>
              <a:latin typeface="黑体" panose="02010609060101010101" pitchFamily="49" charset="-122"/>
              <a:ea typeface="黑体" panose="02010609060101010101" pitchFamily="49" charset="-122"/>
            </a:endParaRPr>
          </a:p>
        </p:txBody>
      </p:sp>
      <p:sp>
        <p:nvSpPr>
          <p:cNvPr id="18" name="Rectangle 34"/>
          <p:cNvSpPr/>
          <p:nvPr/>
        </p:nvSpPr>
        <p:spPr>
          <a:xfrm rot="16200000">
            <a:off x="467544" y="1439835"/>
            <a:ext cx="864096" cy="838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zh-CN" altLang="en-US" sz="1600" b="1" dirty="0">
                <a:solidFill>
                  <a:srgbClr val="000000"/>
                </a:solidFill>
                <a:latin typeface="微软雅黑" panose="020B0503020204020204" pitchFamily="34" charset="-122"/>
                <a:ea typeface="微软雅黑" panose="020B0503020204020204" pitchFamily="34" charset="-122"/>
              </a:rPr>
              <a:t>新生代</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200" dirty="0">
                <a:solidFill>
                  <a:srgbClr val="000000"/>
                </a:solidFill>
                <a:latin typeface="微软雅黑" panose="020B0503020204020204" pitchFamily="34" charset="-122"/>
                <a:ea typeface="微软雅黑" panose="020B0503020204020204" pitchFamily="34" charset="-122"/>
              </a:rPr>
              <a:t>（近代的生活）</a:t>
            </a:r>
            <a:endParaRPr lang="en-US" sz="1200" dirty="0">
              <a:solidFill>
                <a:srgbClr val="000000"/>
              </a:solidFill>
              <a:latin typeface="微软雅黑" panose="020B0503020204020204" pitchFamily="34" charset="-122"/>
              <a:ea typeface="微软雅黑" panose="020B0503020204020204" pitchFamily="34" charset="-122"/>
            </a:endParaRPr>
          </a:p>
        </p:txBody>
      </p:sp>
      <p:sp>
        <p:nvSpPr>
          <p:cNvPr id="19" name="Rectangle 35"/>
          <p:cNvSpPr/>
          <p:nvPr/>
        </p:nvSpPr>
        <p:spPr>
          <a:xfrm rot="16200000">
            <a:off x="191815" y="2214883"/>
            <a:ext cx="1389310" cy="1371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zh-CN" altLang="en-US" sz="1600" b="1" dirty="0">
                <a:solidFill>
                  <a:srgbClr val="000000"/>
                </a:solidFill>
                <a:latin typeface="微软雅黑" panose="020B0503020204020204" pitchFamily="34" charset="-122"/>
                <a:ea typeface="微软雅黑" panose="020B0503020204020204" pitchFamily="34" charset="-122"/>
              </a:rPr>
              <a:t>中生代</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dirty="0">
                <a:solidFill>
                  <a:srgbClr val="000000"/>
                </a:solidFill>
                <a:latin typeface="微软雅黑" panose="020B0503020204020204" pitchFamily="34" charset="-122"/>
                <a:ea typeface="微软雅黑" panose="020B0503020204020204" pitchFamily="34" charset="-122"/>
              </a:rPr>
              <a:t>（中代的生活）</a:t>
            </a:r>
            <a:endParaRPr lang="en-US" sz="1400" dirty="0">
              <a:solidFill>
                <a:srgbClr val="000000"/>
              </a:solidFill>
              <a:latin typeface="微软雅黑" panose="020B0503020204020204" pitchFamily="34" charset="-122"/>
              <a:ea typeface="微软雅黑" panose="020B0503020204020204" pitchFamily="34" charset="-122"/>
            </a:endParaRPr>
          </a:p>
        </p:txBody>
      </p:sp>
      <p:sp>
        <p:nvSpPr>
          <p:cNvPr id="20" name="Rectangle 36"/>
          <p:cNvSpPr/>
          <p:nvPr/>
        </p:nvSpPr>
        <p:spPr>
          <a:xfrm rot="16200000">
            <a:off x="-61292" y="4751087"/>
            <a:ext cx="1921768" cy="86409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zh-CN" altLang="en-US" sz="1600" b="1" dirty="0">
                <a:solidFill>
                  <a:srgbClr val="000000"/>
                </a:solidFill>
                <a:latin typeface="微软雅黑" panose="020B0503020204020204" pitchFamily="34" charset="-122"/>
                <a:ea typeface="微软雅黑" panose="020B0503020204020204" pitchFamily="34" charset="-122"/>
              </a:rPr>
              <a:t>古生代</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dirty="0">
                <a:solidFill>
                  <a:srgbClr val="000000"/>
                </a:solidFill>
                <a:latin typeface="微软雅黑" panose="020B0503020204020204" pitchFamily="34" charset="-122"/>
                <a:ea typeface="微软雅黑" panose="020B0503020204020204" pitchFamily="34" charset="-122"/>
              </a:rPr>
              <a:t>（古代的生活）</a:t>
            </a:r>
            <a:endParaRPr lang="en-US" sz="1400" dirty="0">
              <a:solidFill>
                <a:srgbClr val="000000"/>
              </a:solidFill>
              <a:latin typeface="微软雅黑" panose="020B0503020204020204" pitchFamily="34" charset="-122"/>
              <a:ea typeface="微软雅黑" panose="020B0503020204020204" pitchFamily="34" charset="-122"/>
            </a:endParaRPr>
          </a:p>
        </p:txBody>
      </p:sp>
      <p:sp>
        <p:nvSpPr>
          <p:cNvPr id="21" name="Rectangle 26"/>
          <p:cNvSpPr>
            <a:spLocks noChangeArrowheads="1"/>
          </p:cNvSpPr>
          <p:nvPr/>
        </p:nvSpPr>
        <p:spPr bwMode="auto">
          <a:xfrm>
            <a:off x="1115616" y="6238475"/>
            <a:ext cx="2247900" cy="546100"/>
          </a:xfrm>
          <a:prstGeom prst="rect">
            <a:avLst/>
          </a:prstGeom>
          <a:noFill/>
          <a:ln w="9525">
            <a:noFill/>
            <a:round/>
          </a:ln>
          <a:effectLst/>
        </p:spPr>
        <p:txBody>
          <a:bodyPr anchor="ctr"/>
          <a:lstStyle/>
          <a:p>
            <a:pPr algn="ctr" fontAlgn="base">
              <a:spcBef>
                <a:spcPct val="0"/>
              </a:spcBef>
              <a:spcAft>
                <a:spcPct val="0"/>
              </a:spcAft>
            </a:pPr>
            <a:r>
              <a:rPr lang="en-US" sz="2400" b="1" dirty="0" err="1">
                <a:solidFill>
                  <a:srgbClr val="000000"/>
                </a:solidFill>
                <a:latin typeface="微软雅黑" panose="020B0503020204020204" pitchFamily="34" charset="-122"/>
                <a:ea typeface="微软雅黑" panose="020B0503020204020204" pitchFamily="34" charset="-122"/>
              </a:rPr>
              <a:t>寒武纪</a:t>
            </a:r>
            <a:r>
              <a:rPr lang="zh-CN" altLang="en-US" sz="2400" b="1" dirty="0">
                <a:solidFill>
                  <a:srgbClr val="000000"/>
                </a:solidFill>
                <a:latin typeface="微软雅黑" panose="020B0503020204020204" pitchFamily="34" charset="-122"/>
                <a:ea typeface="微软雅黑" panose="020B0503020204020204" pitchFamily="34" charset="-122"/>
              </a:rPr>
              <a:t>前</a:t>
            </a:r>
            <a:endParaRPr lang="en-US" sz="2400" b="1" dirty="0">
              <a:solidFill>
                <a:srgbClr val="000000"/>
              </a:solidFill>
              <a:latin typeface="微软雅黑" panose="020B0503020204020204" pitchFamily="34" charset="-122"/>
              <a:ea typeface="微软雅黑" panose="020B0503020204020204" pitchFamily="34" charset="-122"/>
            </a:endParaRPr>
          </a:p>
        </p:txBody>
      </p:sp>
      <p:sp>
        <p:nvSpPr>
          <p:cNvPr id="23" name="TextBox 3"/>
          <p:cNvSpPr txBox="1"/>
          <p:nvPr/>
        </p:nvSpPr>
        <p:spPr>
          <a:xfrm>
            <a:off x="755576" y="976641"/>
            <a:ext cx="9144000" cy="573619"/>
          </a:xfrm>
          <a:prstGeom prst="rect">
            <a:avLst/>
          </a:prstGeom>
          <a:noFill/>
        </p:spPr>
        <p:txBody>
          <a:bodyPr wrap="square" rtlCol="0">
            <a:spAutoFit/>
          </a:bodyPr>
          <a:lstStyle/>
          <a:p>
            <a:pPr>
              <a:lnSpc>
                <a:spcPts val="4520"/>
              </a:lnSpc>
            </a:pPr>
            <a:r>
              <a:rPr lang="zh-CN" altLang="en-US" sz="1400" b="1" dirty="0">
                <a:solidFill>
                  <a:schemeClr val="bg1"/>
                </a:solidFill>
                <a:latin typeface="微软雅黑" panose="020B0503020204020204" pitchFamily="34" charset="-122"/>
                <a:ea typeface="微软雅黑" panose="020B0503020204020204" pitchFamily="34" charset="-122"/>
              </a:rPr>
              <a:t>时代                时期                     时代                                  一连串的生活</a:t>
            </a:r>
          </a:p>
        </p:txBody>
      </p:sp>
      <p:sp>
        <p:nvSpPr>
          <p:cNvPr id="24" name="标题 23"/>
          <p:cNvSpPr>
            <a:spLocks noGrp="1"/>
          </p:cNvSpPr>
          <p:nvPr>
            <p:ph type="title"/>
          </p:nvPr>
        </p:nvSpPr>
        <p:spPr>
          <a:xfrm>
            <a:off x="0" y="365125"/>
            <a:ext cx="9144000" cy="698745"/>
          </a:xfrm>
        </p:spPr>
        <p:txBody>
          <a:bodyPr/>
          <a:lstStyle/>
          <a:p>
            <a:r>
              <a:rPr lang="zh-CN" altLang="en-US" dirty="0"/>
              <a:t>地质时间尺度</a:t>
            </a:r>
          </a:p>
        </p:txBody>
      </p:sp>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376" y="1267908"/>
            <a:ext cx="8021248" cy="5516667"/>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376" y="1269923"/>
            <a:ext cx="8021248" cy="5516667"/>
          </a:xfrm>
          <a:prstGeom prst="rect">
            <a:avLst/>
          </a:prstGeom>
          <a:ln>
            <a:noFill/>
          </a:ln>
        </p:spPr>
      </p:pic>
      <p:sp>
        <p:nvSpPr>
          <p:cNvPr id="3" name="Rectangle 5"/>
          <p:cNvSpPr>
            <a:spLocks noChangeAspect="1"/>
          </p:cNvSpPr>
          <p:nvPr/>
        </p:nvSpPr>
        <p:spPr bwMode="auto">
          <a:xfrm>
            <a:off x="1115616" y="1498895"/>
            <a:ext cx="2247900" cy="419100"/>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第四纪</a:t>
            </a:r>
            <a:r>
              <a:rPr lang="en-US" altLang="zh-CN" sz="1600" b="1" dirty="0">
                <a:solidFill>
                  <a:srgbClr val="000000"/>
                </a:solidFill>
                <a:latin typeface="微软雅黑" panose="020B0503020204020204" pitchFamily="34" charset="-122"/>
                <a:ea typeface="微软雅黑" panose="020B0503020204020204" pitchFamily="34" charset="-122"/>
              </a:rPr>
              <a:t>(0</a:t>
            </a:r>
            <a:r>
              <a:rPr lang="zh-CN" altLang="en-US" sz="1600" b="1" dirty="0">
                <a:solidFill>
                  <a:srgbClr val="000000"/>
                </a:solidFill>
                <a:latin typeface="微软雅黑" panose="020B0503020204020204" pitchFamily="34" charset="-122"/>
                <a:ea typeface="微软雅黑" panose="020B0503020204020204" pitchFamily="34" charset="-122"/>
              </a:rPr>
              <a:t>至一百万年</a:t>
            </a:r>
            <a:r>
              <a:rPr lang="en-US" altLang="zh-CN" sz="1600" b="1" dirty="0">
                <a:solidFill>
                  <a:srgbClr val="000000"/>
                </a:solidFill>
                <a:latin typeface="微软雅黑" panose="020B0503020204020204" pitchFamily="34" charset="-122"/>
                <a:ea typeface="微软雅黑" panose="020B0503020204020204" pitchFamily="34" charset="-122"/>
              </a:rPr>
              <a:t>)</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4" name="Rectangle 18"/>
          <p:cNvSpPr>
            <a:spLocks noChangeAspect="1"/>
          </p:cNvSpPr>
          <p:nvPr/>
        </p:nvSpPr>
        <p:spPr bwMode="auto">
          <a:xfrm>
            <a:off x="1171972" y="1866675"/>
            <a:ext cx="2247900" cy="414337"/>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第三纪（</a:t>
            </a:r>
            <a:r>
              <a:rPr lang="en-US" altLang="zh-CN" sz="1600" b="1" dirty="0">
                <a:solidFill>
                  <a:srgbClr val="000000"/>
                </a:solidFill>
                <a:latin typeface="微软雅黑" panose="020B0503020204020204" pitchFamily="34" charset="-122"/>
                <a:ea typeface="微软雅黑" panose="020B0503020204020204" pitchFamily="34" charset="-122"/>
              </a:rPr>
              <a:t>62</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5" name="Rectangle 19"/>
          <p:cNvSpPr>
            <a:spLocks noChangeArrowheads="1"/>
          </p:cNvSpPr>
          <p:nvPr/>
        </p:nvSpPr>
        <p:spPr bwMode="auto">
          <a:xfrm>
            <a:off x="1115616" y="2350043"/>
            <a:ext cx="2247900" cy="465137"/>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早白垩世</a:t>
            </a:r>
            <a:r>
              <a:rPr lang="en-US" altLang="zh-CN" sz="1600" b="1" dirty="0">
                <a:solidFill>
                  <a:srgbClr val="000000"/>
                </a:solidFill>
                <a:latin typeface="微软雅黑" panose="020B0503020204020204" pitchFamily="34" charset="-122"/>
                <a:ea typeface="微软雅黑" panose="020B0503020204020204" pitchFamily="34" charset="-122"/>
              </a:rPr>
              <a:t>(72</a:t>
            </a:r>
            <a:r>
              <a:rPr lang="zh-CN" altLang="en-US" sz="1600" b="1" dirty="0">
                <a:solidFill>
                  <a:srgbClr val="000000"/>
                </a:solidFill>
                <a:latin typeface="微软雅黑" panose="020B0503020204020204" pitchFamily="34" charset="-122"/>
                <a:ea typeface="微软雅黑" panose="020B0503020204020204" pitchFamily="34" charset="-122"/>
              </a:rPr>
              <a:t>百万年</a:t>
            </a:r>
            <a:r>
              <a:rPr lang="en-US" altLang="zh-CN" sz="1600" b="1" dirty="0">
                <a:solidFill>
                  <a:srgbClr val="000000"/>
                </a:solidFill>
                <a:latin typeface="微软雅黑" panose="020B0503020204020204" pitchFamily="34" charset="-122"/>
                <a:ea typeface="微软雅黑" panose="020B0503020204020204" pitchFamily="34" charset="-122"/>
              </a:rPr>
              <a:t>)</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6" name="Rectangle 20"/>
          <p:cNvSpPr>
            <a:spLocks noChangeArrowheads="1"/>
          </p:cNvSpPr>
          <p:nvPr/>
        </p:nvSpPr>
        <p:spPr bwMode="auto">
          <a:xfrm>
            <a:off x="1171972" y="2710083"/>
            <a:ext cx="2247900" cy="439737"/>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侏罗纪（</a:t>
            </a:r>
            <a:r>
              <a:rPr lang="en-US" altLang="zh-CN" sz="1600" b="1" dirty="0">
                <a:solidFill>
                  <a:srgbClr val="000000"/>
                </a:solidFill>
                <a:latin typeface="微软雅黑" panose="020B0503020204020204" pitchFamily="34" charset="-122"/>
                <a:ea typeface="微软雅黑" panose="020B0503020204020204" pitchFamily="34" charset="-122"/>
              </a:rPr>
              <a:t>46</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7" name="Rectangle 21"/>
          <p:cNvSpPr>
            <a:spLocks noChangeArrowheads="1"/>
          </p:cNvSpPr>
          <p:nvPr/>
        </p:nvSpPr>
        <p:spPr bwMode="auto">
          <a:xfrm>
            <a:off x="1171972" y="3142131"/>
            <a:ext cx="2247900" cy="374650"/>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三叠纪（</a:t>
            </a:r>
            <a:r>
              <a:rPr lang="en-US" altLang="zh-CN" sz="1600" b="1" dirty="0">
                <a:solidFill>
                  <a:srgbClr val="000000"/>
                </a:solidFill>
                <a:latin typeface="微软雅黑" panose="020B0503020204020204" pitchFamily="34" charset="-122"/>
                <a:ea typeface="微软雅黑" panose="020B0503020204020204" pitchFamily="34" charset="-122"/>
              </a:rPr>
              <a:t>49</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8" name="Rectangle 22"/>
          <p:cNvSpPr>
            <a:spLocks noChangeArrowheads="1"/>
          </p:cNvSpPr>
          <p:nvPr/>
        </p:nvSpPr>
        <p:spPr bwMode="auto">
          <a:xfrm>
            <a:off x="1171972" y="3527819"/>
            <a:ext cx="2247900" cy="406400"/>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二叠纪（</a:t>
            </a:r>
            <a:r>
              <a:rPr lang="en-US" altLang="zh-CN" sz="1600" b="1" dirty="0">
                <a:solidFill>
                  <a:srgbClr val="000000"/>
                </a:solidFill>
                <a:latin typeface="微软雅黑" panose="020B0503020204020204" pitchFamily="34" charset="-122"/>
                <a:ea typeface="微软雅黑" panose="020B0503020204020204" pitchFamily="34" charset="-122"/>
              </a:rPr>
              <a:t>50</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9" name="Rectangle 23"/>
          <p:cNvSpPr>
            <a:spLocks noChangeArrowheads="1"/>
          </p:cNvSpPr>
          <p:nvPr/>
        </p:nvSpPr>
        <p:spPr bwMode="auto">
          <a:xfrm>
            <a:off x="1171972" y="4609219"/>
            <a:ext cx="2247900" cy="515938"/>
          </a:xfrm>
          <a:prstGeom prst="rect">
            <a:avLst/>
          </a:prstGeom>
          <a:noFill/>
          <a:ln w="9525">
            <a:noFill/>
            <a:round/>
          </a:ln>
          <a:effectLst/>
        </p:spPr>
        <p:txBody>
          <a:bodyPr anchor="ct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泥盆系（</a:t>
            </a:r>
            <a:r>
              <a:rPr lang="en-US" altLang="zh-CN" sz="1600" b="1" dirty="0">
                <a:solidFill>
                  <a:srgbClr val="000000"/>
                </a:solidFill>
                <a:latin typeface="微软雅黑" panose="020B0503020204020204" pitchFamily="34" charset="-122"/>
                <a:ea typeface="微软雅黑" panose="020B0503020204020204" pitchFamily="34" charset="-122"/>
              </a:rPr>
              <a:t>60</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0" name="Rectangle 24"/>
          <p:cNvSpPr>
            <a:spLocks noChangeArrowheads="1"/>
          </p:cNvSpPr>
          <p:nvPr/>
        </p:nvSpPr>
        <p:spPr bwMode="auto">
          <a:xfrm>
            <a:off x="1171972" y="5113219"/>
            <a:ext cx="2247900" cy="428625"/>
          </a:xfrm>
          <a:prstGeom prst="rect">
            <a:avLst/>
          </a:prstGeom>
          <a:noFill/>
          <a:ln w="9525">
            <a:noFill/>
            <a:round/>
          </a:ln>
          <a:effectLst/>
        </p:spPr>
        <p:txBody>
          <a:bodyPr/>
          <a:lstStyle/>
          <a:p>
            <a:pPr algn="ctr" fontAlgn="base">
              <a:spcBef>
                <a:spcPct val="0"/>
              </a:spcBef>
              <a:spcAft>
                <a:spcPct val="0"/>
              </a:spcAft>
            </a:pPr>
            <a:r>
              <a:rPr lang="en-US" sz="1600" b="1" dirty="0" err="1">
                <a:solidFill>
                  <a:srgbClr val="000000"/>
                </a:solidFill>
                <a:latin typeface="微软雅黑" panose="020B0503020204020204" pitchFamily="34" charset="-122"/>
                <a:ea typeface="微软雅黑" panose="020B0503020204020204" pitchFamily="34" charset="-122"/>
              </a:rPr>
              <a:t>志留纪</a:t>
            </a:r>
            <a:r>
              <a:rPr lang="zh-CN" altLang="en-US" sz="1600" b="1" dirty="0">
                <a:solidFill>
                  <a:srgbClr val="000000"/>
                </a:solidFill>
                <a:latin typeface="微软雅黑" panose="020B0503020204020204" pitchFamily="34" charset="-122"/>
                <a:ea typeface="微软雅黑" panose="020B0503020204020204" pitchFamily="34" charset="-122"/>
              </a:rPr>
              <a:t>（</a:t>
            </a:r>
            <a:r>
              <a:rPr lang="en-US" altLang="zh-CN" sz="1600" b="1" dirty="0">
                <a:solidFill>
                  <a:srgbClr val="000000"/>
                </a:solidFill>
                <a:latin typeface="微软雅黑" panose="020B0503020204020204" pitchFamily="34" charset="-122"/>
                <a:ea typeface="微软雅黑" panose="020B0503020204020204" pitchFamily="34" charset="-122"/>
              </a:rPr>
              <a:t>20</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1" name="Rectangle 25"/>
          <p:cNvSpPr>
            <a:spLocks noChangeArrowheads="1"/>
          </p:cNvSpPr>
          <p:nvPr/>
        </p:nvSpPr>
        <p:spPr bwMode="auto">
          <a:xfrm>
            <a:off x="1171972" y="5473219"/>
            <a:ext cx="2247900" cy="377825"/>
          </a:xfrm>
          <a:prstGeom prst="rect">
            <a:avLst/>
          </a:prstGeom>
          <a:noFill/>
          <a:ln w="9525">
            <a:noFill/>
            <a:round/>
          </a:ln>
          <a:effectLst/>
        </p:spPr>
        <p:txBody>
          <a:bodyPr/>
          <a:lstStyle/>
          <a:p>
            <a:pPr algn="ctr" fontAlgn="base">
              <a:spcBef>
                <a:spcPct val="0"/>
              </a:spcBef>
              <a:spcAft>
                <a:spcPct val="0"/>
              </a:spcAft>
            </a:pPr>
            <a:r>
              <a:rPr lang="en-US" sz="1600" b="1" dirty="0" err="1">
                <a:solidFill>
                  <a:srgbClr val="000000"/>
                </a:solidFill>
                <a:latin typeface="微软雅黑" panose="020B0503020204020204" pitchFamily="34" charset="-122"/>
                <a:ea typeface="微软雅黑" panose="020B0503020204020204" pitchFamily="34" charset="-122"/>
              </a:rPr>
              <a:t>奥陶系</a:t>
            </a:r>
            <a:r>
              <a:rPr lang="zh-CN" altLang="en-US" sz="1600" b="1" dirty="0">
                <a:solidFill>
                  <a:srgbClr val="000000"/>
                </a:solidFill>
                <a:latin typeface="微软雅黑" panose="020B0503020204020204" pitchFamily="34" charset="-122"/>
                <a:ea typeface="微软雅黑" panose="020B0503020204020204" pitchFamily="34" charset="-122"/>
              </a:rPr>
              <a:t>（</a:t>
            </a:r>
            <a:r>
              <a:rPr lang="en-US" altLang="zh-CN" sz="1600" b="1" dirty="0">
                <a:solidFill>
                  <a:srgbClr val="000000"/>
                </a:solidFill>
                <a:latin typeface="微软雅黑" panose="020B0503020204020204" pitchFamily="34" charset="-122"/>
                <a:ea typeface="微软雅黑" panose="020B0503020204020204" pitchFamily="34" charset="-122"/>
              </a:rPr>
              <a:t>75</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2" name="Rectangle 26"/>
          <p:cNvSpPr>
            <a:spLocks noChangeArrowheads="1"/>
          </p:cNvSpPr>
          <p:nvPr/>
        </p:nvSpPr>
        <p:spPr bwMode="auto">
          <a:xfrm>
            <a:off x="1171972" y="5764383"/>
            <a:ext cx="2247900" cy="546100"/>
          </a:xfrm>
          <a:prstGeom prst="rect">
            <a:avLst/>
          </a:prstGeom>
          <a:noFill/>
          <a:ln w="9525">
            <a:noFill/>
            <a:round/>
          </a:ln>
          <a:effectLst/>
        </p:spPr>
        <p:txBody>
          <a:bodyPr anchor="ctr"/>
          <a:lstStyle/>
          <a:p>
            <a:pPr algn="ctr" fontAlgn="base">
              <a:spcBef>
                <a:spcPct val="0"/>
              </a:spcBef>
              <a:spcAft>
                <a:spcPct val="0"/>
              </a:spcAft>
            </a:pPr>
            <a:r>
              <a:rPr lang="en-US" sz="1600" b="1" dirty="0" err="1">
                <a:solidFill>
                  <a:srgbClr val="000000"/>
                </a:solidFill>
                <a:latin typeface="微软雅黑" panose="020B0503020204020204" pitchFamily="34" charset="-122"/>
                <a:ea typeface="微软雅黑" panose="020B0503020204020204" pitchFamily="34" charset="-122"/>
              </a:rPr>
              <a:t>寒武纪</a:t>
            </a:r>
            <a:r>
              <a:rPr lang="zh-CN" altLang="en-US" sz="1600" b="1" dirty="0">
                <a:solidFill>
                  <a:srgbClr val="000000"/>
                </a:solidFill>
                <a:latin typeface="微软雅黑" panose="020B0503020204020204" pitchFamily="34" charset="-122"/>
                <a:ea typeface="微软雅黑" panose="020B0503020204020204" pitchFamily="34" charset="-122"/>
              </a:rPr>
              <a:t>（</a:t>
            </a:r>
            <a:r>
              <a:rPr lang="en-US" altLang="zh-CN" sz="1600" b="1" dirty="0">
                <a:solidFill>
                  <a:srgbClr val="000000"/>
                </a:solidFill>
                <a:latin typeface="微软雅黑" panose="020B0503020204020204" pitchFamily="34" charset="-122"/>
                <a:ea typeface="微软雅黑" panose="020B0503020204020204" pitchFamily="34" charset="-122"/>
              </a:rPr>
              <a:t>100</a:t>
            </a:r>
            <a:r>
              <a:rPr lang="zh-CN" altLang="en-US" sz="1600" b="1" dirty="0">
                <a:solidFill>
                  <a:srgbClr val="000000"/>
                </a:solidFill>
                <a:latin typeface="微软雅黑" panose="020B0503020204020204" pitchFamily="34" charset="-122"/>
                <a:ea typeface="微软雅黑" panose="020B0503020204020204" pitchFamily="34" charset="-122"/>
              </a:rPr>
              <a:t>百万年）</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3" name="Rectangle 28"/>
          <p:cNvSpPr>
            <a:spLocks noChangeArrowheads="1"/>
          </p:cNvSpPr>
          <p:nvPr/>
        </p:nvSpPr>
        <p:spPr bwMode="auto">
          <a:xfrm>
            <a:off x="1403648" y="3862211"/>
            <a:ext cx="1943100" cy="417512"/>
          </a:xfrm>
          <a:prstGeom prst="rect">
            <a:avLst/>
          </a:prstGeom>
          <a:noFill/>
          <a:ln w="9525">
            <a:noFill/>
            <a:round/>
          </a:ln>
          <a:effectLst/>
        </p:spPr>
        <p:txBody>
          <a:bodyPr/>
          <a:lstStyle/>
          <a:p>
            <a:pPr algn="ctr" fontAlgn="base">
              <a:spcBef>
                <a:spcPct val="0"/>
              </a:spcBef>
              <a:spcAft>
                <a:spcPct val="0"/>
              </a:spcAft>
            </a:pPr>
            <a:r>
              <a:rPr lang="en-US" sz="1600" b="1" dirty="0" err="1">
                <a:solidFill>
                  <a:srgbClr val="000000"/>
                </a:solidFill>
                <a:latin typeface="微软雅黑" panose="020B0503020204020204" pitchFamily="34" charset="-122"/>
                <a:ea typeface="微软雅黑" panose="020B0503020204020204" pitchFamily="34" charset="-122"/>
              </a:rPr>
              <a:t>宾夕法尼亚</a:t>
            </a:r>
            <a:r>
              <a:rPr lang="zh-CN" altLang="en-US" sz="1600" b="1" dirty="0">
                <a:solidFill>
                  <a:srgbClr val="000000"/>
                </a:solidFill>
                <a:latin typeface="微软雅黑" panose="020B0503020204020204" pitchFamily="34" charset="-122"/>
                <a:ea typeface="微软雅黑" panose="020B0503020204020204" pitchFamily="34" charset="-122"/>
              </a:rPr>
              <a:t>纪</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800" b="1" dirty="0">
                <a:solidFill>
                  <a:srgbClr val="000000"/>
                </a:solidFill>
                <a:latin typeface="微软雅黑" panose="020B0503020204020204" pitchFamily="34" charset="-122"/>
                <a:ea typeface="微软雅黑" panose="020B0503020204020204" pitchFamily="34" charset="-122"/>
              </a:rPr>
              <a:t>（</a:t>
            </a:r>
            <a:r>
              <a:rPr lang="en-US" altLang="zh-CN" sz="800" b="1" dirty="0">
                <a:solidFill>
                  <a:srgbClr val="000000"/>
                </a:solidFill>
                <a:latin typeface="微软雅黑" panose="020B0503020204020204" pitchFamily="34" charset="-122"/>
                <a:ea typeface="微软雅黑" panose="020B0503020204020204" pitchFamily="34" charset="-122"/>
              </a:rPr>
              <a:t>50</a:t>
            </a:r>
            <a:r>
              <a:rPr lang="zh-CN" altLang="en-US" sz="800" b="1" dirty="0">
                <a:solidFill>
                  <a:srgbClr val="000000"/>
                </a:solidFill>
                <a:latin typeface="微软雅黑" panose="020B0503020204020204" pitchFamily="34" charset="-122"/>
                <a:ea typeface="微软雅黑" panose="020B0503020204020204" pitchFamily="34" charset="-122"/>
              </a:rPr>
              <a:t>百万年）</a:t>
            </a:r>
            <a:endParaRPr lang="en-US" sz="800" b="1" dirty="0">
              <a:solidFill>
                <a:srgbClr val="000000"/>
              </a:solidFill>
              <a:latin typeface="微软雅黑" panose="020B0503020204020204" pitchFamily="34" charset="-122"/>
              <a:ea typeface="微软雅黑" panose="020B0503020204020204" pitchFamily="34" charset="-122"/>
            </a:endParaRPr>
          </a:p>
        </p:txBody>
      </p:sp>
      <p:sp>
        <p:nvSpPr>
          <p:cNvPr id="14" name="Rectangle 29"/>
          <p:cNvSpPr>
            <a:spLocks noChangeArrowheads="1"/>
          </p:cNvSpPr>
          <p:nvPr/>
        </p:nvSpPr>
        <p:spPr bwMode="auto">
          <a:xfrm>
            <a:off x="1403648" y="4236787"/>
            <a:ext cx="1943100" cy="417512"/>
          </a:xfrm>
          <a:prstGeom prst="rect">
            <a:avLst/>
          </a:prstGeom>
          <a:noFill/>
          <a:ln w="9525">
            <a:noFill/>
            <a:round/>
          </a:ln>
          <a:effectLst/>
        </p:spPr>
        <p:txBody>
          <a:bodyPr/>
          <a:lstStyle/>
          <a:p>
            <a:pPr algn="ctr" fontAlgn="base">
              <a:spcBef>
                <a:spcPct val="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rPr>
              <a:t>密西西比纪</a:t>
            </a:r>
            <a:endParaRPr lang="en-US" altLang="zh-CN" sz="8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800" b="1" dirty="0">
                <a:solidFill>
                  <a:srgbClr val="000000"/>
                </a:solidFill>
                <a:latin typeface="微软雅黑" panose="020B0503020204020204" pitchFamily="34" charset="-122"/>
                <a:ea typeface="微软雅黑" panose="020B0503020204020204" pitchFamily="34" charset="-122"/>
              </a:rPr>
              <a:t>（</a:t>
            </a:r>
            <a:r>
              <a:rPr lang="en-US" altLang="zh-CN" sz="800" b="1" dirty="0">
                <a:solidFill>
                  <a:srgbClr val="000000"/>
                </a:solidFill>
                <a:latin typeface="微软雅黑" panose="020B0503020204020204" pitchFamily="34" charset="-122"/>
                <a:ea typeface="微软雅黑" panose="020B0503020204020204" pitchFamily="34" charset="-122"/>
              </a:rPr>
              <a:t>35</a:t>
            </a:r>
            <a:r>
              <a:rPr lang="zh-CN" altLang="en-US" sz="800" b="1" dirty="0">
                <a:solidFill>
                  <a:srgbClr val="000000"/>
                </a:solidFill>
                <a:latin typeface="微软雅黑" panose="020B0503020204020204" pitchFamily="34" charset="-122"/>
                <a:ea typeface="微软雅黑" panose="020B0503020204020204" pitchFamily="34" charset="-122"/>
              </a:rPr>
              <a:t>百万年）</a:t>
            </a:r>
            <a:endParaRPr lang="en-US" sz="800" b="1" dirty="0">
              <a:solidFill>
                <a:srgbClr val="000000"/>
              </a:solidFill>
              <a:latin typeface="微软雅黑" panose="020B0503020204020204" pitchFamily="34" charset="-122"/>
              <a:ea typeface="微软雅黑" panose="020B0503020204020204" pitchFamily="34" charset="-122"/>
            </a:endParaRPr>
          </a:p>
        </p:txBody>
      </p:sp>
      <p:sp>
        <p:nvSpPr>
          <p:cNvPr id="15" name="Rectangle 30"/>
          <p:cNvSpPr>
            <a:spLocks noChangeArrowheads="1"/>
          </p:cNvSpPr>
          <p:nvPr/>
        </p:nvSpPr>
        <p:spPr bwMode="auto">
          <a:xfrm rot="16200000">
            <a:off x="986582" y="4173856"/>
            <a:ext cx="825500" cy="279400"/>
          </a:xfrm>
          <a:prstGeom prst="rect">
            <a:avLst/>
          </a:prstGeom>
          <a:noFill/>
          <a:ln w="9525">
            <a:noFill/>
            <a:round/>
          </a:ln>
          <a:effectLst/>
        </p:spPr>
        <p:txBody>
          <a:bodyPr anchor="b"/>
          <a:lstStyle/>
          <a:p>
            <a:pPr algn="ctr" fontAlgn="t">
              <a:spcBef>
                <a:spcPct val="0"/>
              </a:spcBef>
              <a:spcAft>
                <a:spcPct val="0"/>
              </a:spcAft>
            </a:pPr>
            <a:r>
              <a:rPr lang="zh-TW" altLang="en-US" sz="1600" b="1" dirty="0">
                <a:solidFill>
                  <a:srgbClr val="000000"/>
                </a:solidFill>
                <a:latin typeface="微软雅黑" panose="020B0503020204020204" pitchFamily="34" charset="-122"/>
                <a:ea typeface="微软雅黑" panose="020B0503020204020204" pitchFamily="34" charset="-122"/>
              </a:rPr>
              <a:t>石炭系</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16" name="Rectangle 32"/>
          <p:cNvSpPr/>
          <p:nvPr/>
        </p:nvSpPr>
        <p:spPr>
          <a:xfrm>
            <a:off x="3131840" y="1485947"/>
            <a:ext cx="962036" cy="381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en-US" sz="1600" dirty="0">
                <a:solidFill>
                  <a:schemeClr val="bg1"/>
                </a:solidFill>
                <a:latin typeface="黑体" panose="02010609060101010101" pitchFamily="49" charset="-122"/>
                <a:ea typeface="黑体" panose="02010609060101010101" pitchFamily="49" charset="-122"/>
              </a:rPr>
              <a:t>更新世</a:t>
            </a:r>
          </a:p>
        </p:txBody>
      </p:sp>
      <p:sp>
        <p:nvSpPr>
          <p:cNvPr id="17" name="Rectangle 33"/>
          <p:cNvSpPr/>
          <p:nvPr/>
        </p:nvSpPr>
        <p:spPr>
          <a:xfrm>
            <a:off x="1979712" y="1845987"/>
            <a:ext cx="2808312" cy="41148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lnSpc>
                <a:spcPts val="600"/>
              </a:lnSpc>
              <a:spcBef>
                <a:spcPct val="0"/>
              </a:spcBef>
              <a:spcAft>
                <a:spcPct val="0"/>
              </a:spcAft>
              <a:defRPr/>
            </a:pPr>
            <a:r>
              <a:rPr lang="en-US" sz="700" b="1" dirty="0">
                <a:solidFill>
                  <a:schemeClr val="bg1"/>
                </a:solidFill>
                <a:latin typeface="黑体" panose="02010609060101010101" pitchFamily="49" charset="-122"/>
                <a:ea typeface="黑体" panose="02010609060101010101" pitchFamily="49" charset="-122"/>
              </a:rPr>
              <a:t>                        </a:t>
            </a:r>
            <a:r>
              <a:rPr lang="en-US" sz="700" b="1" dirty="0" err="1">
                <a:solidFill>
                  <a:schemeClr val="bg1"/>
                </a:solidFill>
                <a:latin typeface="黑体" panose="02010609060101010101" pitchFamily="49" charset="-122"/>
                <a:ea typeface="黑体" panose="02010609060101010101" pitchFamily="49" charset="-122"/>
              </a:rPr>
              <a:t>上新世</a:t>
            </a:r>
            <a:endParaRPr lang="en-US" sz="700" b="1" dirty="0">
              <a:solidFill>
                <a:schemeClr val="bg1"/>
              </a:solidFill>
              <a:latin typeface="黑体" panose="02010609060101010101" pitchFamily="49" charset="-122"/>
              <a:ea typeface="黑体" panose="02010609060101010101" pitchFamily="49" charset="-122"/>
            </a:endParaRPr>
          </a:p>
          <a:p>
            <a:pPr algn="ctr" fontAlgn="base">
              <a:lnSpc>
                <a:spcPts val="600"/>
              </a:lnSpc>
              <a:spcBef>
                <a:spcPct val="0"/>
              </a:spcBef>
              <a:spcAft>
                <a:spcPct val="0"/>
              </a:spcAft>
              <a:defRPr/>
            </a:pPr>
            <a:r>
              <a:rPr lang="en-US" sz="700" b="1" dirty="0">
                <a:solidFill>
                  <a:schemeClr val="bg1"/>
                </a:solidFill>
                <a:latin typeface="黑体" panose="02010609060101010101" pitchFamily="49" charset="-122"/>
                <a:ea typeface="黑体" panose="02010609060101010101" pitchFamily="49" charset="-122"/>
              </a:rPr>
              <a:t>                </a:t>
            </a:r>
            <a:r>
              <a:rPr lang="en-US" sz="700" b="1" dirty="0" err="1">
                <a:solidFill>
                  <a:schemeClr val="bg1"/>
                </a:solidFill>
                <a:latin typeface="黑体" panose="02010609060101010101" pitchFamily="49" charset="-122"/>
                <a:ea typeface="黑体" panose="02010609060101010101" pitchFamily="49" charset="-122"/>
              </a:rPr>
              <a:t>中新世</a:t>
            </a:r>
            <a:endParaRPr lang="en-US" sz="700" b="1" dirty="0">
              <a:solidFill>
                <a:schemeClr val="bg1"/>
              </a:solidFill>
              <a:latin typeface="黑体" panose="02010609060101010101" pitchFamily="49" charset="-122"/>
              <a:ea typeface="黑体" panose="02010609060101010101" pitchFamily="49" charset="-122"/>
            </a:endParaRPr>
          </a:p>
          <a:p>
            <a:pPr algn="ctr" fontAlgn="base">
              <a:lnSpc>
                <a:spcPts val="600"/>
              </a:lnSpc>
              <a:spcBef>
                <a:spcPct val="0"/>
              </a:spcBef>
              <a:spcAft>
                <a:spcPct val="0"/>
              </a:spcAft>
              <a:defRPr/>
            </a:pPr>
            <a:r>
              <a:rPr lang="en-US" sz="700" b="1" dirty="0">
                <a:solidFill>
                  <a:schemeClr val="bg1"/>
                </a:solidFill>
                <a:latin typeface="黑体" panose="02010609060101010101" pitchFamily="49" charset="-122"/>
                <a:ea typeface="黑体" panose="02010609060101010101" pitchFamily="49" charset="-122"/>
              </a:rPr>
              <a:t>        </a:t>
            </a:r>
            <a:r>
              <a:rPr lang="en-US" sz="700" b="1" dirty="0" err="1">
                <a:solidFill>
                  <a:schemeClr val="bg1"/>
                </a:solidFill>
                <a:latin typeface="黑体" panose="02010609060101010101" pitchFamily="49" charset="-122"/>
                <a:ea typeface="黑体" panose="02010609060101010101" pitchFamily="49" charset="-122"/>
              </a:rPr>
              <a:t>渐新世</a:t>
            </a:r>
            <a:endParaRPr lang="en-US" sz="700" b="1" dirty="0">
              <a:solidFill>
                <a:schemeClr val="bg1"/>
              </a:solidFill>
              <a:latin typeface="黑体" panose="02010609060101010101" pitchFamily="49" charset="-122"/>
              <a:ea typeface="黑体" panose="02010609060101010101" pitchFamily="49" charset="-122"/>
            </a:endParaRPr>
          </a:p>
          <a:p>
            <a:pPr algn="ctr" fontAlgn="base">
              <a:lnSpc>
                <a:spcPts val="600"/>
              </a:lnSpc>
              <a:spcBef>
                <a:spcPct val="0"/>
              </a:spcBef>
              <a:spcAft>
                <a:spcPct val="0"/>
              </a:spcAft>
              <a:defRPr/>
            </a:pPr>
            <a:r>
              <a:rPr lang="en-US" sz="700" b="1" dirty="0" err="1">
                <a:solidFill>
                  <a:schemeClr val="bg1"/>
                </a:solidFill>
                <a:latin typeface="黑体" panose="02010609060101010101" pitchFamily="49" charset="-122"/>
                <a:ea typeface="黑体" panose="02010609060101010101" pitchFamily="49" charset="-122"/>
              </a:rPr>
              <a:t>始新世</a:t>
            </a:r>
            <a:endParaRPr lang="en-US" sz="700" b="1" dirty="0">
              <a:solidFill>
                <a:schemeClr val="bg1"/>
              </a:solidFill>
              <a:latin typeface="黑体" panose="02010609060101010101" pitchFamily="49" charset="-122"/>
              <a:ea typeface="黑体" panose="02010609060101010101" pitchFamily="49" charset="-122"/>
            </a:endParaRPr>
          </a:p>
        </p:txBody>
      </p:sp>
      <p:sp>
        <p:nvSpPr>
          <p:cNvPr id="18" name="Rectangle 34"/>
          <p:cNvSpPr/>
          <p:nvPr/>
        </p:nvSpPr>
        <p:spPr>
          <a:xfrm rot="16200000">
            <a:off x="467544" y="1439835"/>
            <a:ext cx="864096" cy="838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zh-CN" altLang="en-US" sz="1600" b="1" dirty="0">
                <a:solidFill>
                  <a:srgbClr val="000000"/>
                </a:solidFill>
                <a:latin typeface="微软雅黑" panose="020B0503020204020204" pitchFamily="34" charset="-122"/>
                <a:ea typeface="微软雅黑" panose="020B0503020204020204" pitchFamily="34" charset="-122"/>
              </a:rPr>
              <a:t>新生代</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200" dirty="0">
                <a:solidFill>
                  <a:srgbClr val="000000"/>
                </a:solidFill>
                <a:latin typeface="微软雅黑" panose="020B0503020204020204" pitchFamily="34" charset="-122"/>
                <a:ea typeface="微软雅黑" panose="020B0503020204020204" pitchFamily="34" charset="-122"/>
              </a:rPr>
              <a:t>（近代的生活）</a:t>
            </a:r>
            <a:endParaRPr lang="en-US" sz="1200" dirty="0">
              <a:solidFill>
                <a:srgbClr val="000000"/>
              </a:solidFill>
              <a:latin typeface="微软雅黑" panose="020B0503020204020204" pitchFamily="34" charset="-122"/>
              <a:ea typeface="微软雅黑" panose="020B0503020204020204" pitchFamily="34" charset="-122"/>
            </a:endParaRPr>
          </a:p>
        </p:txBody>
      </p:sp>
      <p:sp>
        <p:nvSpPr>
          <p:cNvPr id="19" name="Rectangle 35"/>
          <p:cNvSpPr/>
          <p:nvPr/>
        </p:nvSpPr>
        <p:spPr>
          <a:xfrm rot="16200000">
            <a:off x="191815" y="2214883"/>
            <a:ext cx="1389310" cy="1371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zh-CN" altLang="en-US" sz="1600" b="1" dirty="0">
                <a:solidFill>
                  <a:srgbClr val="000000"/>
                </a:solidFill>
                <a:latin typeface="微软雅黑" panose="020B0503020204020204" pitchFamily="34" charset="-122"/>
                <a:ea typeface="微软雅黑" panose="020B0503020204020204" pitchFamily="34" charset="-122"/>
              </a:rPr>
              <a:t>中生代</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dirty="0">
                <a:solidFill>
                  <a:srgbClr val="000000"/>
                </a:solidFill>
                <a:latin typeface="微软雅黑" panose="020B0503020204020204" pitchFamily="34" charset="-122"/>
                <a:ea typeface="微软雅黑" panose="020B0503020204020204" pitchFamily="34" charset="-122"/>
              </a:rPr>
              <a:t>（中代的生活）</a:t>
            </a:r>
            <a:endParaRPr lang="en-US" sz="1400" dirty="0">
              <a:solidFill>
                <a:srgbClr val="000000"/>
              </a:solidFill>
              <a:latin typeface="微软雅黑" panose="020B0503020204020204" pitchFamily="34" charset="-122"/>
              <a:ea typeface="微软雅黑" panose="020B0503020204020204" pitchFamily="34" charset="-122"/>
            </a:endParaRPr>
          </a:p>
        </p:txBody>
      </p:sp>
      <p:sp>
        <p:nvSpPr>
          <p:cNvPr id="20" name="Rectangle 36"/>
          <p:cNvSpPr/>
          <p:nvPr/>
        </p:nvSpPr>
        <p:spPr>
          <a:xfrm rot="16200000">
            <a:off x="-61292" y="4751087"/>
            <a:ext cx="1921768" cy="86409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zh-CN" altLang="en-US" sz="1600" b="1" dirty="0">
                <a:solidFill>
                  <a:srgbClr val="000000"/>
                </a:solidFill>
                <a:latin typeface="微软雅黑" panose="020B0503020204020204" pitchFamily="34" charset="-122"/>
                <a:ea typeface="微软雅黑" panose="020B0503020204020204" pitchFamily="34" charset="-122"/>
              </a:rPr>
              <a:t>古生代</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dirty="0">
                <a:solidFill>
                  <a:srgbClr val="000000"/>
                </a:solidFill>
                <a:latin typeface="微软雅黑" panose="020B0503020204020204" pitchFamily="34" charset="-122"/>
                <a:ea typeface="微软雅黑" panose="020B0503020204020204" pitchFamily="34" charset="-122"/>
              </a:rPr>
              <a:t>（古代的生活）</a:t>
            </a:r>
            <a:endParaRPr lang="en-US" sz="1400" dirty="0">
              <a:solidFill>
                <a:srgbClr val="000000"/>
              </a:solidFill>
              <a:latin typeface="微软雅黑" panose="020B0503020204020204" pitchFamily="34" charset="-122"/>
              <a:ea typeface="微软雅黑" panose="020B0503020204020204" pitchFamily="34" charset="-122"/>
            </a:endParaRPr>
          </a:p>
        </p:txBody>
      </p:sp>
      <p:sp>
        <p:nvSpPr>
          <p:cNvPr id="21" name="Rectangle 26"/>
          <p:cNvSpPr>
            <a:spLocks noChangeArrowheads="1"/>
          </p:cNvSpPr>
          <p:nvPr/>
        </p:nvSpPr>
        <p:spPr bwMode="auto">
          <a:xfrm>
            <a:off x="1115616" y="6238475"/>
            <a:ext cx="2247900" cy="546100"/>
          </a:xfrm>
          <a:prstGeom prst="rect">
            <a:avLst/>
          </a:prstGeom>
          <a:noFill/>
          <a:ln w="9525">
            <a:noFill/>
            <a:round/>
          </a:ln>
          <a:effectLst/>
        </p:spPr>
        <p:txBody>
          <a:bodyPr anchor="ctr"/>
          <a:lstStyle/>
          <a:p>
            <a:pPr algn="ctr" fontAlgn="base">
              <a:spcBef>
                <a:spcPct val="0"/>
              </a:spcBef>
              <a:spcAft>
                <a:spcPct val="0"/>
              </a:spcAft>
            </a:pPr>
            <a:r>
              <a:rPr lang="en-US" sz="2400" b="1" dirty="0" err="1">
                <a:solidFill>
                  <a:srgbClr val="000000"/>
                </a:solidFill>
                <a:latin typeface="微软雅黑" panose="020B0503020204020204" pitchFamily="34" charset="-122"/>
                <a:ea typeface="微软雅黑" panose="020B0503020204020204" pitchFamily="34" charset="-122"/>
              </a:rPr>
              <a:t>寒武纪</a:t>
            </a:r>
            <a:r>
              <a:rPr lang="zh-CN" altLang="en-US" sz="2400" b="1" dirty="0">
                <a:solidFill>
                  <a:srgbClr val="000000"/>
                </a:solidFill>
                <a:latin typeface="微软雅黑" panose="020B0503020204020204" pitchFamily="34" charset="-122"/>
                <a:ea typeface="微软雅黑" panose="020B0503020204020204" pitchFamily="34" charset="-122"/>
              </a:rPr>
              <a:t>前</a:t>
            </a:r>
            <a:endParaRPr lang="en-US" sz="2400" b="1" dirty="0">
              <a:solidFill>
                <a:srgbClr val="000000"/>
              </a:solidFill>
              <a:latin typeface="微软雅黑" panose="020B0503020204020204" pitchFamily="34" charset="-122"/>
              <a:ea typeface="微软雅黑" panose="020B0503020204020204" pitchFamily="34" charset="-122"/>
            </a:endParaRPr>
          </a:p>
        </p:txBody>
      </p:sp>
      <p:sp>
        <p:nvSpPr>
          <p:cNvPr id="23" name="TextBox 3"/>
          <p:cNvSpPr txBox="1"/>
          <p:nvPr/>
        </p:nvSpPr>
        <p:spPr>
          <a:xfrm>
            <a:off x="755576" y="976641"/>
            <a:ext cx="9144000" cy="573619"/>
          </a:xfrm>
          <a:prstGeom prst="rect">
            <a:avLst/>
          </a:prstGeom>
          <a:noFill/>
        </p:spPr>
        <p:txBody>
          <a:bodyPr wrap="square" rtlCol="0">
            <a:spAutoFit/>
          </a:bodyPr>
          <a:lstStyle/>
          <a:p>
            <a:pPr>
              <a:lnSpc>
                <a:spcPts val="4520"/>
              </a:lnSpc>
            </a:pPr>
            <a:r>
              <a:rPr lang="zh-CN" altLang="en-US" sz="1400" b="1" dirty="0">
                <a:solidFill>
                  <a:schemeClr val="bg1"/>
                </a:solidFill>
                <a:latin typeface="微软雅黑" panose="020B0503020204020204" pitchFamily="34" charset="-122"/>
                <a:ea typeface="微软雅黑" panose="020B0503020204020204" pitchFamily="34" charset="-122"/>
              </a:rPr>
              <a:t>时代                时期                     时代                                  一连串的生活</a:t>
            </a:r>
          </a:p>
        </p:txBody>
      </p:sp>
      <p:sp>
        <p:nvSpPr>
          <p:cNvPr id="24" name="标题 23"/>
          <p:cNvSpPr>
            <a:spLocks noGrp="1"/>
          </p:cNvSpPr>
          <p:nvPr>
            <p:ph type="title"/>
          </p:nvPr>
        </p:nvSpPr>
        <p:spPr>
          <a:xfrm>
            <a:off x="0" y="365125"/>
            <a:ext cx="9144000" cy="698745"/>
          </a:xfrm>
        </p:spPr>
        <p:txBody>
          <a:bodyPr/>
          <a:lstStyle/>
          <a:p>
            <a:r>
              <a:rPr lang="zh-CN" altLang="en-US" dirty="0"/>
              <a:t>地质时间尺度</a:t>
            </a:r>
          </a:p>
        </p:txBody>
      </p:sp>
      <p:sp>
        <p:nvSpPr>
          <p:cNvPr id="25" name="Rectangle 8"/>
          <p:cNvSpPr>
            <a:spLocks noChangeArrowheads="1"/>
          </p:cNvSpPr>
          <p:nvPr/>
        </p:nvSpPr>
        <p:spPr bwMode="auto">
          <a:xfrm>
            <a:off x="3193536" y="1267101"/>
            <a:ext cx="5400000" cy="720016"/>
          </a:xfrm>
          <a:prstGeom prst="rect">
            <a:avLst/>
          </a:prstGeom>
          <a:solidFill>
            <a:schemeClr val="accent5">
              <a:lumMod val="60000"/>
              <a:lumOff val="40000"/>
            </a:schemeClr>
          </a:solidFill>
          <a:ln w="9525">
            <a:noFill/>
            <a:miter lim="800000"/>
          </a:ln>
          <a:effectLst/>
        </p:spPr>
        <p:txBody>
          <a:bodyPr wrap="none" anchor="t"/>
          <a:lstStyle/>
          <a:p>
            <a:pPr algn="ctr" fontAlgn="t">
              <a:spcBef>
                <a:spcPct val="0"/>
              </a:spcBef>
              <a:spcAft>
                <a:spcPct val="0"/>
              </a:spcAft>
              <a:defRPr/>
            </a:pPr>
            <a:r>
              <a:rPr lang="zh-CN" altLang="en-US" sz="32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洪水后的沉积</a:t>
            </a:r>
            <a:endParaRPr lang="en-US" altLang="zh-CN" sz="32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6" name="Rectangle 8"/>
          <p:cNvSpPr>
            <a:spLocks noChangeArrowheads="1"/>
          </p:cNvSpPr>
          <p:nvPr/>
        </p:nvSpPr>
        <p:spPr bwMode="auto">
          <a:xfrm>
            <a:off x="3193536" y="6209990"/>
            <a:ext cx="5400000" cy="576063"/>
          </a:xfrm>
          <a:prstGeom prst="rect">
            <a:avLst/>
          </a:prstGeom>
          <a:solidFill>
            <a:srgbClr val="002060"/>
          </a:solidFill>
          <a:ln w="9525">
            <a:noFill/>
            <a:miter lim="800000"/>
          </a:ln>
          <a:effectLst/>
        </p:spPr>
        <p:txBody>
          <a:bodyPr wrap="none" anchor="ctr" anchorCtr="0"/>
          <a:lstStyle/>
          <a:p>
            <a:pPr algn="ctr" fontAlgn="t">
              <a:spcBef>
                <a:spcPct val="0"/>
              </a:spcBef>
              <a:spcAft>
                <a:spcPct val="0"/>
              </a:spcAft>
              <a:defRPr/>
            </a:pPr>
            <a:r>
              <a:rPr lang="zh-CN" altLang="en-US" sz="32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洪水前的沉积</a:t>
            </a:r>
            <a:endParaRPr lang="en-US" altLang="zh-CN" sz="32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27" name="组合 69"/>
          <p:cNvGrpSpPr/>
          <p:nvPr/>
        </p:nvGrpSpPr>
        <p:grpSpPr>
          <a:xfrm>
            <a:off x="3193535" y="1946479"/>
            <a:ext cx="5400000" cy="4262973"/>
            <a:chOff x="4752000" y="1628800"/>
            <a:chExt cx="5364000" cy="3942290"/>
          </a:xfrm>
        </p:grpSpPr>
        <p:sp>
          <p:nvSpPr>
            <p:cNvPr id="28" name="Rectangle 8"/>
            <p:cNvSpPr>
              <a:spLocks noChangeArrowheads="1"/>
            </p:cNvSpPr>
            <p:nvPr/>
          </p:nvSpPr>
          <p:spPr bwMode="auto">
            <a:xfrm>
              <a:off x="4752000" y="1628800"/>
              <a:ext cx="5364000" cy="3942290"/>
            </a:xfrm>
            <a:prstGeom prst="rect">
              <a:avLst/>
            </a:prstGeom>
            <a:solidFill>
              <a:schemeClr val="accent1">
                <a:lumMod val="75000"/>
              </a:schemeClr>
            </a:solidFill>
            <a:ln w="9525">
              <a:noFill/>
              <a:miter lim="800000"/>
            </a:ln>
            <a:effectLst/>
          </p:spPr>
          <p:txBody>
            <a:bodyPr wrap="none" anchor="ctr"/>
            <a:lstStyle/>
            <a:p>
              <a:pPr algn="ctr" fontAlgn="t">
                <a:spcBef>
                  <a:spcPct val="0"/>
                </a:spcBef>
                <a:spcAft>
                  <a:spcPct val="0"/>
                </a:spcAft>
                <a:defRPr/>
              </a:pPr>
              <a:r>
                <a:rPr lang="zh-CN" altLang="en-US" sz="3200" b="1" kern="0"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洪水沉积</a:t>
              </a:r>
              <a:endParaRPr lang="en-US" sz="3200" b="1" kern="0"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9" name="上箭头 32"/>
            <p:cNvSpPr/>
            <p:nvPr/>
          </p:nvSpPr>
          <p:spPr>
            <a:xfrm>
              <a:off x="7246420" y="1779863"/>
              <a:ext cx="216024" cy="1584176"/>
            </a:xfrm>
            <a:prstGeom prst="upArrow">
              <a:avLst/>
            </a:prstGeom>
            <a:solidFill>
              <a:srgbClr val="FFFF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微软雅黑" panose="020B0503020204020204" pitchFamily="34" charset="-122"/>
                <a:ea typeface="微软雅黑" panose="020B0503020204020204" pitchFamily="34" charset="-122"/>
              </a:endParaRPr>
            </a:p>
          </p:txBody>
        </p:sp>
        <p:sp>
          <p:nvSpPr>
            <p:cNvPr id="30" name="下箭头 33"/>
            <p:cNvSpPr/>
            <p:nvPr/>
          </p:nvSpPr>
          <p:spPr>
            <a:xfrm>
              <a:off x="7248128" y="3933056"/>
              <a:ext cx="216024" cy="1584176"/>
            </a:xfrm>
            <a:prstGeom prst="downArrow">
              <a:avLst/>
            </a:prstGeom>
            <a:solidFill>
              <a:srgbClr val="FFFF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微软雅黑" panose="020B0503020204020204" pitchFamily="34" charset="-122"/>
                <a:ea typeface="微软雅黑" panose="020B0503020204020204" pitchFamily="34" charset="-122"/>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23"/>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1" name="图片 25" descr="图片 25"/>
          <p:cNvPicPr>
            <a:picLocks noChangeAspect="1"/>
          </p:cNvPicPr>
          <p:nvPr/>
        </p:nvPicPr>
        <p:blipFill>
          <a:blip r:embed="rId3"/>
          <a:stretch>
            <a:fillRect/>
          </a:stretch>
        </p:blipFill>
        <p:spPr>
          <a:xfrm rot="10800000">
            <a:off x="222738" y="1344768"/>
            <a:ext cx="921637" cy="565092"/>
          </a:xfrm>
          <a:prstGeom prst="rect">
            <a:avLst/>
          </a:prstGeom>
          <a:ln w="12700">
            <a:miter lim="400000"/>
            <a:headEnd/>
            <a:tailEnd/>
          </a:ln>
        </p:spPr>
      </p:pic>
      <p:pic>
        <p:nvPicPr>
          <p:cNvPr id="4" name="图片 3"/>
          <p:cNvPicPr>
            <a:picLocks noChangeAspect="1"/>
          </p:cNvPicPr>
          <p:nvPr/>
        </p:nvPicPr>
        <p:blipFill>
          <a:blip r:embed="rId4"/>
          <a:stretch>
            <a:fillRect/>
          </a:stretch>
        </p:blipFill>
        <p:spPr>
          <a:xfrm>
            <a:off x="3186387" y="1949789"/>
            <a:ext cx="5418731" cy="406404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标题 12"/>
          <p:cNvSpPr>
            <a:spLocks noGrp="1"/>
          </p:cNvSpPr>
          <p:nvPr>
            <p:ph type="title"/>
          </p:nvPr>
        </p:nvSpPr>
        <p:spPr/>
        <p:txBody>
          <a:bodyPr/>
          <a:lstStyle/>
          <a:p>
            <a:r>
              <a:rPr lang="zh-CN" altLang="en-US" dirty="0"/>
              <a:t>地质学证据表明</a:t>
            </a:r>
          </a:p>
        </p:txBody>
      </p:sp>
      <p:sp>
        <p:nvSpPr>
          <p:cNvPr id="14" name="文本框 13"/>
          <p:cNvSpPr txBox="1"/>
          <p:nvPr/>
        </p:nvSpPr>
        <p:spPr>
          <a:xfrm>
            <a:off x="691256" y="2888632"/>
            <a:ext cx="2258407" cy="2748381"/>
          </a:xfrm>
          <a:prstGeom prst="rect">
            <a:avLst/>
          </a:prstGeom>
          <a:noFill/>
        </p:spPr>
        <p:txBody>
          <a:bodyPr wrap="square">
            <a:spAutoFit/>
          </a:bodyPr>
          <a:lstStyle/>
          <a:p>
            <a:pPr>
              <a:lnSpc>
                <a:spcPts val="4240"/>
              </a:lnSpc>
            </a:pPr>
            <a:r>
              <a:rPr lang="zh-CN" altLang="en-US" sz="3200" dirty="0">
                <a:latin typeface="微软雅黑" panose="020B0503020204020204" pitchFamily="34" charset="-122"/>
                <a:ea typeface="微软雅黑" panose="020B0503020204020204" pitchFamily="34" charset="-122"/>
              </a:rPr>
              <a:t>挪亚洪水是真实的历史，是一次</a:t>
            </a:r>
            <a:r>
              <a:rPr lang="zh-CN" altLang="en-US" sz="3200" dirty="0">
                <a:solidFill>
                  <a:srgbClr val="FF0000"/>
                </a:solidFill>
                <a:latin typeface="微软雅黑" panose="020B0503020204020204" pitchFamily="34" charset="-122"/>
                <a:ea typeface="微软雅黑" panose="020B0503020204020204" pitchFamily="34" charset="-122"/>
              </a:rPr>
              <a:t>全球性的</a:t>
            </a:r>
            <a:r>
              <a:rPr lang="zh-CN" altLang="en-US" sz="3200" dirty="0">
                <a:latin typeface="微软雅黑" panose="020B0503020204020204" pitchFamily="34" charset="-122"/>
                <a:ea typeface="微软雅黑" panose="020B0503020204020204" pitchFamily="34" charset="-122"/>
              </a:rPr>
              <a:t>洪水灾难。</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3684" y="1927269"/>
            <a:ext cx="8116632" cy="456560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p:cNvSpPr>
            <a:spLocks noGrp="1"/>
          </p:cNvSpPr>
          <p:nvPr>
            <p:ph type="title"/>
          </p:nvPr>
        </p:nvSpPr>
        <p:spPr/>
        <p:txBody>
          <a:bodyPr/>
          <a:lstStyle/>
          <a:p>
            <a:r>
              <a:rPr lang="zh-CN" altLang="en-US" dirty="0"/>
              <a:t>很遗憾，现今大部分主流地质学家</a:t>
            </a:r>
            <a:br>
              <a:rPr lang="zh-CN" altLang="en-US" dirty="0"/>
            </a:br>
            <a:r>
              <a:rPr lang="zh-CN" altLang="en-US" dirty="0"/>
              <a:t>完全否认曾经有一场全球性大洪水</a:t>
            </a:r>
            <a:r>
              <a:rPr lang="en-US" altLang="zh-CN" dirty="0"/>
              <a:t>…...</a:t>
            </a:r>
            <a:endParaRPr lang="zh-CN" alt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1" name="直线连接符 23"/>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2"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3" name="图片 25" descr="图片 25"/>
          <p:cNvPicPr>
            <a:picLocks noChangeAspect="1"/>
          </p:cNvPicPr>
          <p:nvPr/>
        </p:nvPicPr>
        <p:blipFill>
          <a:blip r:embed="rId3"/>
          <a:stretch>
            <a:fillRect/>
          </a:stretch>
        </p:blipFill>
        <p:spPr>
          <a:xfrm rot="10800000">
            <a:off x="222738" y="1344768"/>
            <a:ext cx="921637" cy="565092"/>
          </a:xfrm>
          <a:prstGeom prst="rect">
            <a:avLst/>
          </a:prstGeom>
          <a:ln w="12700">
            <a:miter lim="400000"/>
            <a:headEnd/>
            <a:tailEnd/>
          </a:ln>
        </p:spPr>
      </p:pic>
      <p:pic>
        <p:nvPicPr>
          <p:cNvPr id="7" name="图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7541" y="1344768"/>
            <a:ext cx="4848917" cy="272751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Content Placeholder 4"/>
          <p:cNvSpPr txBox="1"/>
          <p:nvPr/>
        </p:nvSpPr>
        <p:spPr>
          <a:xfrm>
            <a:off x="632302" y="4282128"/>
            <a:ext cx="7879394" cy="2006703"/>
          </a:xfrm>
          <a:prstGeom prst="rect">
            <a:avLst/>
          </a:prstGeom>
        </p:spPr>
        <p:txBody>
          <a:bodyPr wrap="square">
            <a:spAutoFit/>
          </a:bodyPr>
          <a:lstStyle>
            <a:lvl1pPr marL="205105" indent="-205105" algn="l" rtl="0" eaLnBrk="0" fontAlgn="base" hangingPunct="0">
              <a:spcBef>
                <a:spcPts val="450"/>
              </a:spcBef>
              <a:spcAft>
                <a:spcPct val="0"/>
              </a:spcAft>
              <a:buClr>
                <a:schemeClr val="accent1"/>
              </a:buClr>
              <a:buSzPct val="76000"/>
              <a:defRPr kumimoji="1" sz="1950" kern="1200">
                <a:solidFill>
                  <a:schemeClr val="tx1"/>
                </a:solidFill>
                <a:latin typeface="+mn-lt"/>
                <a:ea typeface="+mn-ea"/>
                <a:cs typeface="黑体" panose="02010609060101010101" pitchFamily="49" charset="-122"/>
              </a:defRPr>
            </a:lvl1pPr>
            <a:lvl2pPr marL="410845" indent="-205105" algn="l" rtl="0" eaLnBrk="0" fontAlgn="base" hangingPunct="0">
              <a:spcBef>
                <a:spcPts val="375"/>
              </a:spcBef>
              <a:spcAft>
                <a:spcPct val="0"/>
              </a:spcAft>
              <a:buClr>
                <a:schemeClr val="accent2"/>
              </a:buClr>
              <a:buSzPct val="76000"/>
              <a:defRPr kumimoji="1" sz="1725" kern="1200">
                <a:solidFill>
                  <a:schemeClr val="tx2"/>
                </a:solidFill>
                <a:latin typeface="+mn-lt"/>
                <a:ea typeface="+mn-ea"/>
                <a:cs typeface="黑体" panose="02010609060101010101" pitchFamily="49" charset="-122"/>
              </a:defRPr>
            </a:lvl2pPr>
            <a:lvl3pPr marL="616585" indent="-171450" algn="l" rtl="0" eaLnBrk="0" fontAlgn="base" hangingPunct="0">
              <a:spcBef>
                <a:spcPts val="375"/>
              </a:spcBef>
              <a:spcAft>
                <a:spcPct val="0"/>
              </a:spcAft>
              <a:buClr>
                <a:srgbClr val="BCBCBC"/>
              </a:buClr>
              <a:buSzPct val="76000"/>
              <a:defRPr kumimoji="1" sz="1500" kern="1200">
                <a:solidFill>
                  <a:schemeClr val="tx1"/>
                </a:solidFill>
                <a:latin typeface="+mn-lt"/>
                <a:ea typeface="+mn-ea"/>
                <a:cs typeface="黑体" panose="02010609060101010101" pitchFamily="49" charset="-122"/>
              </a:defRPr>
            </a:lvl3pPr>
            <a:lvl4pPr marL="822960" indent="-171450" algn="l" rtl="0" eaLnBrk="0" fontAlgn="base" hangingPunct="0">
              <a:spcBef>
                <a:spcPts val="300"/>
              </a:spcBef>
              <a:spcAft>
                <a:spcPct val="0"/>
              </a:spcAft>
              <a:buClr>
                <a:srgbClr val="8BA2B4"/>
              </a:buClr>
              <a:buSzPct val="70000"/>
              <a:defRPr kumimoji="1" kern="1200">
                <a:solidFill>
                  <a:schemeClr val="tx1"/>
                </a:solidFill>
                <a:latin typeface="+mn-lt"/>
                <a:ea typeface="+mn-ea"/>
                <a:cs typeface="黑体" panose="02010609060101010101" pitchFamily="49" charset="-122"/>
              </a:defRPr>
            </a:lvl4pPr>
            <a:lvl5pPr marL="1028700" indent="-171450" algn="l" rtl="0" eaLnBrk="0" fontAlgn="base" hangingPunct="0">
              <a:spcBef>
                <a:spcPts val="225"/>
              </a:spcBef>
              <a:spcAft>
                <a:spcPct val="0"/>
              </a:spcAft>
              <a:buClr>
                <a:schemeClr val="accent2"/>
              </a:buClr>
              <a:buSzPct val="70000"/>
              <a:defRPr kumimoji="1" sz="1200" kern="1200">
                <a:solidFill>
                  <a:schemeClr val="tx1"/>
                </a:solidFill>
                <a:latin typeface="+mn-lt"/>
                <a:ea typeface="+mn-ea"/>
                <a:cs typeface="黑体" panose="02010609060101010101" pitchFamily="49" charset="-122"/>
              </a:defRPr>
            </a:lvl5pPr>
            <a:lvl6pPr marL="1234440" indent="-137160" algn="l" rtl="0" eaLnBrk="1" latinLnBrk="0" hangingPunct="1">
              <a:spcBef>
                <a:spcPts val="225"/>
              </a:spcBef>
              <a:buClr>
                <a:srgbClr val="9FB8CD">
                  <a:shade val="75000"/>
                </a:srgbClr>
              </a:buClr>
              <a:buSzPct val="75000"/>
              <a:buFont typeface="Wingdings 3" panose="05040102010807070707"/>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panose="05040102010807070707"/>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panose="05040102010807070707"/>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panose="05040102010807070707"/>
              <a:buChar char=""/>
              <a:defRPr kumimoji="0" lang="en-US" sz="900" kern="1200" smtClean="0">
                <a:solidFill>
                  <a:schemeClr val="tx1"/>
                </a:solidFill>
                <a:latin typeface="+mn-lt"/>
                <a:ea typeface="+mn-ea"/>
                <a:cs typeface="+mn-cs"/>
              </a:defRPr>
            </a:lvl9pPr>
          </a:lstStyle>
          <a:p>
            <a:pPr marL="0" indent="0" eaLnBrk="1" hangingPunct="1">
              <a:lnSpc>
                <a:spcPts val="3820"/>
              </a:lnSpc>
            </a:pPr>
            <a:r>
              <a:rPr kumimoji="0" lang="zh-CN" altLang="en-US" sz="2850" b="0" dirty="0">
                <a:latin typeface="微软雅黑" panose="020B0503020204020204" pitchFamily="34" charset="-122"/>
                <a:ea typeface="微软雅黑" panose="020B0503020204020204" pitchFamily="34" charset="-122"/>
              </a:rPr>
              <a:t>彼得后书</a:t>
            </a:r>
            <a:r>
              <a:rPr kumimoji="0" lang="en-US" altLang="zh-CN" sz="2850" b="0" dirty="0">
                <a:latin typeface="微软雅黑" panose="020B0503020204020204" pitchFamily="34" charset="-122"/>
                <a:cs typeface="Arial" panose="020B0604020202020204" pitchFamily="34" charset="0"/>
              </a:rPr>
              <a:t>3</a:t>
            </a:r>
            <a:r>
              <a:rPr kumimoji="0" lang="en-US" altLang="zh-CN" sz="2850" b="0" dirty="0">
                <a:latin typeface="微软雅黑" panose="020B0503020204020204" pitchFamily="34" charset="-122"/>
                <a:ea typeface="微软雅黑" panose="020B0503020204020204" pitchFamily="34" charset="-122"/>
                <a:cs typeface="Arial" panose="020B0604020202020204" pitchFamily="34" charset="0"/>
              </a:rPr>
              <a:t>:</a:t>
            </a:r>
            <a:r>
              <a:rPr kumimoji="0" lang="en-US" altLang="zh-CN" sz="2850" b="0" dirty="0">
                <a:latin typeface="微软雅黑" panose="020B0503020204020204" pitchFamily="34" charset="-122"/>
                <a:cs typeface="Arial" panose="020B0604020202020204" pitchFamily="34" charset="0"/>
              </a:rPr>
              <a:t>3 </a:t>
            </a:r>
            <a:r>
              <a:rPr kumimoji="0" lang="zh-CN" altLang="en-US" sz="2850" b="0" dirty="0">
                <a:latin typeface="微软雅黑" panose="020B0503020204020204" pitchFamily="34" charset="-122"/>
                <a:ea typeface="微软雅黑" panose="020B0503020204020204" pitchFamily="34" charset="-122"/>
              </a:rPr>
              <a:t>在末世必有好讥诮的人</a:t>
            </a:r>
            <a:r>
              <a:rPr kumimoji="0" lang="en-US" altLang="zh-CN" sz="2850" b="0" dirty="0">
                <a:latin typeface="微软雅黑" panose="020B0503020204020204" pitchFamily="34" charset="-122"/>
                <a:cs typeface="Arial" panose="020B0604020202020204" pitchFamily="34" charset="0"/>
              </a:rPr>
              <a:t>…… 5</a:t>
            </a:r>
            <a:r>
              <a:rPr kumimoji="0" lang="zh-CN" altLang="en-US" sz="2850" b="0" dirty="0">
                <a:latin typeface="微软雅黑" panose="020B0503020204020204" pitchFamily="34" charset="-122"/>
                <a:cs typeface="Arial" panose="020B0604020202020204" pitchFamily="34" charset="0"/>
              </a:rPr>
              <a:t> </a:t>
            </a:r>
            <a:r>
              <a:rPr kumimoji="0" lang="zh-CN" altLang="en-US" sz="2850" b="0" dirty="0">
                <a:latin typeface="微软雅黑" panose="020B0503020204020204" pitchFamily="34" charset="-122"/>
                <a:ea typeface="微软雅黑" panose="020B0503020204020204" pitchFamily="34" charset="-122"/>
              </a:rPr>
              <a:t>他们</a:t>
            </a:r>
            <a:r>
              <a:rPr kumimoji="0" lang="zh-CN" altLang="en-US" sz="2850" b="1" dirty="0">
                <a:solidFill>
                  <a:srgbClr val="FF0000"/>
                </a:solidFill>
                <a:latin typeface="微软雅黑" panose="020B0503020204020204" pitchFamily="34" charset="-122"/>
                <a:ea typeface="微软雅黑" panose="020B0503020204020204" pitchFamily="34" charset="-122"/>
              </a:rPr>
              <a:t>故意忘记</a:t>
            </a:r>
            <a:r>
              <a:rPr kumimoji="0" lang="zh-CN" altLang="en-US" sz="2850" b="0" dirty="0">
                <a:latin typeface="微软雅黑" panose="020B0503020204020204" pitchFamily="34" charset="-122"/>
                <a:ea typeface="微软雅黑" panose="020B0503020204020204" pitchFamily="34" charset="-122"/>
              </a:rPr>
              <a:t>，从</a:t>
            </a:r>
            <a:r>
              <a:rPr kumimoji="0" lang="zh-CN" altLang="en-US" sz="2850" dirty="0">
                <a:latin typeface="微软雅黑" panose="020B0503020204020204" pitchFamily="34" charset="-122"/>
                <a:ea typeface="微软雅黑" panose="020B0503020204020204" pitchFamily="34" charset="-122"/>
              </a:rPr>
              <a:t>太古凭神的命有了天</a:t>
            </a:r>
            <a:r>
              <a:rPr kumimoji="0" lang="zh-CN" altLang="en-US" sz="2850" b="0" dirty="0">
                <a:latin typeface="微软雅黑" panose="020B0503020204020204" pitchFamily="34" charset="-122"/>
                <a:ea typeface="微软雅黑" panose="020B0503020204020204" pitchFamily="34" charset="-122"/>
              </a:rPr>
              <a:t>；并从水而出，藉水而成的地，</a:t>
            </a:r>
            <a:r>
              <a:rPr kumimoji="0" lang="en-US" altLang="zh-CN" sz="2850" b="0" dirty="0">
                <a:latin typeface="微软雅黑" panose="020B0503020204020204" pitchFamily="34" charset="-122"/>
                <a:ea typeface="微软雅黑" panose="020B0503020204020204" pitchFamily="34" charset="-122"/>
              </a:rPr>
              <a:t>6</a:t>
            </a:r>
            <a:r>
              <a:rPr kumimoji="0" lang="zh-CN" altLang="en-US" sz="2850" b="0" dirty="0">
                <a:latin typeface="微软雅黑" panose="020B0503020204020204" pitchFamily="34" charset="-122"/>
                <a:ea typeface="微软雅黑" panose="020B0503020204020204" pitchFamily="34" charset="-122"/>
              </a:rPr>
              <a:t> 故此，当时的</a:t>
            </a:r>
            <a:r>
              <a:rPr kumimoji="0" lang="zh-CN" altLang="en-US" sz="2850" b="1" dirty="0">
                <a:solidFill>
                  <a:srgbClr val="FF0000"/>
                </a:solidFill>
                <a:latin typeface="微软雅黑" panose="020B0503020204020204" pitchFamily="34" charset="-122"/>
                <a:ea typeface="微软雅黑" panose="020B0503020204020204" pitchFamily="34" charset="-122"/>
              </a:rPr>
              <a:t>世界被水淹没就消灭了</a:t>
            </a:r>
            <a:r>
              <a:rPr kumimoji="0" lang="zh-CN" altLang="en-US" sz="2850" b="0" dirty="0">
                <a:latin typeface="微软雅黑" panose="020B0503020204020204" pitchFamily="34" charset="-122"/>
                <a:ea typeface="微软雅黑" panose="020B0503020204020204" pitchFamily="34" charset="-122"/>
              </a:rPr>
              <a:t>。</a:t>
            </a:r>
            <a:endParaRPr kumimoji="0" lang="en-US" altLang="zh-CN" sz="2850" b="0" dirty="0">
              <a:latin typeface="微软雅黑" panose="020B0503020204020204" pitchFamily="34" charset="-122"/>
              <a:cs typeface="Arial" panose="020B0604020202020204" pitchFamily="34" charset="0"/>
            </a:endParaRPr>
          </a:p>
        </p:txBody>
      </p:sp>
      <p:sp>
        <p:nvSpPr>
          <p:cNvPr id="2" name="标题 1"/>
          <p:cNvSpPr>
            <a:spLocks noGrp="1"/>
          </p:cNvSpPr>
          <p:nvPr>
            <p:ph type="title"/>
          </p:nvPr>
        </p:nvSpPr>
        <p:spPr/>
        <p:txBody>
          <a:bodyPr/>
          <a:lstStyle/>
          <a:p>
            <a:r>
              <a:rPr lang="zh-CN" altLang="en-US" dirty="0">
                <a:solidFill>
                  <a:srgbClr val="002060"/>
                </a:solidFill>
                <a:ea typeface="微软雅黑" panose="020B0503020204020204" pitchFamily="34" charset="-122"/>
              </a:rPr>
              <a:t>挪亚</a:t>
            </a:r>
            <a:r>
              <a:rPr lang="zh-TW" altLang="en-US" dirty="0">
                <a:solidFill>
                  <a:srgbClr val="002060"/>
                </a:solidFill>
                <a:ea typeface="微软雅黑" panose="020B0503020204020204" pitchFamily="34" charset="-122"/>
              </a:rPr>
              <a:t>洪水的警示</a:t>
            </a:r>
            <a:endParaRPr lang="zh-CN" alt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23"/>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headEnd/>
            <a:tailEnd/>
          </a:ln>
        </p:spPr>
      </p:pic>
      <p:pic>
        <p:nvPicPr>
          <p:cNvPr id="10" name="图片 25" descr="图片 25"/>
          <p:cNvPicPr>
            <a:picLocks noChangeAspect="1"/>
          </p:cNvPicPr>
          <p:nvPr/>
        </p:nvPicPr>
        <p:blipFill>
          <a:blip r:embed="rId3"/>
          <a:stretch>
            <a:fillRect/>
          </a:stretch>
        </p:blipFill>
        <p:spPr>
          <a:xfrm rot="10800000">
            <a:off x="222738" y="1344768"/>
            <a:ext cx="921637" cy="565092"/>
          </a:xfrm>
          <a:prstGeom prst="rect">
            <a:avLst/>
          </a:prstGeom>
          <a:ln w="12700">
            <a:miter lim="400000"/>
            <a:headEnd/>
            <a:tailEnd/>
          </a:ln>
        </p:spPr>
      </p:pic>
      <p:sp>
        <p:nvSpPr>
          <p:cNvPr id="14" name="文本框 13"/>
          <p:cNvSpPr txBox="1"/>
          <p:nvPr/>
        </p:nvSpPr>
        <p:spPr>
          <a:xfrm>
            <a:off x="200562" y="1978462"/>
            <a:ext cx="8488907" cy="1077218"/>
          </a:xfrm>
          <a:prstGeom prst="rect">
            <a:avLst/>
          </a:prstGeom>
          <a:noFill/>
        </p:spPr>
        <p:txBody>
          <a:bodyPr wrap="square">
            <a:spAutoFit/>
          </a:bodyPr>
          <a:lstStyle/>
          <a:p>
            <a:pPr algn="ctr"/>
            <a:r>
              <a:rPr kumimoji="0" lang="zh-CN" altLang="en-US" sz="3200" b="0" dirty="0">
                <a:latin typeface="微软雅黑" panose="020B0503020204020204" pitchFamily="34" charset="-122"/>
                <a:ea typeface="微软雅黑" panose="020B0503020204020204" pitchFamily="34" charset="-122"/>
              </a:rPr>
              <a:t>彼得后书</a:t>
            </a:r>
            <a:r>
              <a:rPr kumimoji="0" lang="en-US" altLang="zh-CN" sz="3200" b="0" dirty="0">
                <a:latin typeface="微软雅黑" panose="020B0503020204020204" pitchFamily="34" charset="-122"/>
                <a:ea typeface="微软雅黑" panose="020B0503020204020204" pitchFamily="34" charset="-122"/>
              </a:rPr>
              <a:t>3:5 </a:t>
            </a:r>
          </a:p>
          <a:p>
            <a:pPr algn="ctr"/>
            <a:r>
              <a:rPr kumimoji="0" lang="zh-CN" altLang="en-US" sz="3200" b="0" dirty="0">
                <a:latin typeface="微软雅黑" panose="020B0503020204020204" pitchFamily="34" charset="-122"/>
                <a:ea typeface="微软雅黑" panose="020B0503020204020204" pitchFamily="34" charset="-122"/>
              </a:rPr>
              <a:t>当时的</a:t>
            </a:r>
            <a:r>
              <a:rPr kumimoji="0" lang="zh-CN" altLang="en-US" sz="3200" b="1" dirty="0">
                <a:solidFill>
                  <a:srgbClr val="FF0000"/>
                </a:solidFill>
                <a:latin typeface="微软雅黑" panose="020B0503020204020204" pitchFamily="34" charset="-122"/>
                <a:ea typeface="微软雅黑" panose="020B0503020204020204" pitchFamily="34" charset="-122"/>
              </a:rPr>
              <a:t>世界被水淹没，就消灭了</a:t>
            </a:r>
            <a:r>
              <a:rPr kumimoji="0" lang="zh-CN" altLang="en-US" sz="3200" b="0" dirty="0">
                <a:latin typeface="微软雅黑" panose="020B0503020204020204" pitchFamily="34" charset="-122"/>
                <a:ea typeface="微软雅黑" panose="020B0503020204020204" pitchFamily="34" charset="-122"/>
              </a:rPr>
              <a:t>。</a:t>
            </a:r>
            <a:endParaRPr lang="zh-CN" altLang="en-US" sz="3200" dirty="0"/>
          </a:p>
        </p:txBody>
      </p:sp>
      <p:sp>
        <p:nvSpPr>
          <p:cNvPr id="15" name="Content Placeholder 4"/>
          <p:cNvSpPr txBox="1"/>
          <p:nvPr/>
        </p:nvSpPr>
        <p:spPr>
          <a:xfrm>
            <a:off x="819349" y="3455010"/>
            <a:ext cx="7515754" cy="2450223"/>
          </a:xfrm>
          <a:prstGeom prst="rect">
            <a:avLst/>
          </a:prstGeom>
          <a:ln>
            <a:solidFill>
              <a:schemeClr val="tx1"/>
            </a:solidFill>
          </a:ln>
        </p:spPr>
        <p:txBody>
          <a:bodyPr wrap="square">
            <a:spAutoFit/>
          </a:bodyPr>
          <a:lstStyle>
            <a:lvl1pPr marL="205105" indent="-205105" algn="l" rtl="0" eaLnBrk="0" fontAlgn="base" hangingPunct="0">
              <a:spcBef>
                <a:spcPts val="450"/>
              </a:spcBef>
              <a:spcAft>
                <a:spcPct val="0"/>
              </a:spcAft>
              <a:buClr>
                <a:schemeClr val="accent1"/>
              </a:buClr>
              <a:buSzPct val="76000"/>
              <a:defRPr kumimoji="1" sz="1950" kern="1200">
                <a:solidFill>
                  <a:schemeClr val="tx1"/>
                </a:solidFill>
                <a:latin typeface="+mn-lt"/>
                <a:ea typeface="+mn-ea"/>
                <a:cs typeface="黑体" panose="02010609060101010101" pitchFamily="49" charset="-122"/>
              </a:defRPr>
            </a:lvl1pPr>
            <a:lvl2pPr marL="410845" indent="-205105" algn="l" rtl="0" eaLnBrk="0" fontAlgn="base" hangingPunct="0">
              <a:spcBef>
                <a:spcPts val="375"/>
              </a:spcBef>
              <a:spcAft>
                <a:spcPct val="0"/>
              </a:spcAft>
              <a:buClr>
                <a:schemeClr val="accent2"/>
              </a:buClr>
              <a:buSzPct val="76000"/>
              <a:defRPr kumimoji="1" sz="1725" kern="1200">
                <a:solidFill>
                  <a:schemeClr val="tx2"/>
                </a:solidFill>
                <a:latin typeface="+mn-lt"/>
                <a:ea typeface="+mn-ea"/>
                <a:cs typeface="黑体" panose="02010609060101010101" pitchFamily="49" charset="-122"/>
              </a:defRPr>
            </a:lvl2pPr>
            <a:lvl3pPr marL="616585" indent="-171450" algn="l" rtl="0" eaLnBrk="0" fontAlgn="base" hangingPunct="0">
              <a:spcBef>
                <a:spcPts val="375"/>
              </a:spcBef>
              <a:spcAft>
                <a:spcPct val="0"/>
              </a:spcAft>
              <a:buClr>
                <a:srgbClr val="BCBCBC"/>
              </a:buClr>
              <a:buSzPct val="76000"/>
              <a:defRPr kumimoji="1" sz="1500" kern="1200">
                <a:solidFill>
                  <a:schemeClr val="tx1"/>
                </a:solidFill>
                <a:latin typeface="+mn-lt"/>
                <a:ea typeface="+mn-ea"/>
                <a:cs typeface="黑体" panose="02010609060101010101" pitchFamily="49" charset="-122"/>
              </a:defRPr>
            </a:lvl3pPr>
            <a:lvl4pPr marL="822960" indent="-171450" algn="l" rtl="0" eaLnBrk="0" fontAlgn="base" hangingPunct="0">
              <a:spcBef>
                <a:spcPts val="300"/>
              </a:spcBef>
              <a:spcAft>
                <a:spcPct val="0"/>
              </a:spcAft>
              <a:buClr>
                <a:srgbClr val="8BA2B4"/>
              </a:buClr>
              <a:buSzPct val="70000"/>
              <a:defRPr kumimoji="1" kern="1200">
                <a:solidFill>
                  <a:schemeClr val="tx1"/>
                </a:solidFill>
                <a:latin typeface="+mn-lt"/>
                <a:ea typeface="+mn-ea"/>
                <a:cs typeface="黑体" panose="02010609060101010101" pitchFamily="49" charset="-122"/>
              </a:defRPr>
            </a:lvl4pPr>
            <a:lvl5pPr marL="1028700" indent="-171450" algn="l" rtl="0" eaLnBrk="0" fontAlgn="base" hangingPunct="0">
              <a:spcBef>
                <a:spcPts val="225"/>
              </a:spcBef>
              <a:spcAft>
                <a:spcPct val="0"/>
              </a:spcAft>
              <a:buClr>
                <a:schemeClr val="accent2"/>
              </a:buClr>
              <a:buSzPct val="70000"/>
              <a:defRPr kumimoji="1" sz="1200" kern="1200">
                <a:solidFill>
                  <a:schemeClr val="tx1"/>
                </a:solidFill>
                <a:latin typeface="+mn-lt"/>
                <a:ea typeface="+mn-ea"/>
                <a:cs typeface="黑体" panose="02010609060101010101" pitchFamily="49" charset="-122"/>
              </a:defRPr>
            </a:lvl5pPr>
            <a:lvl6pPr marL="1234440" indent="-137160" algn="l" rtl="0" eaLnBrk="1" latinLnBrk="0" hangingPunct="1">
              <a:spcBef>
                <a:spcPts val="225"/>
              </a:spcBef>
              <a:buClr>
                <a:srgbClr val="9FB8CD">
                  <a:shade val="75000"/>
                </a:srgbClr>
              </a:buClr>
              <a:buSzPct val="75000"/>
              <a:buFont typeface="Wingdings 3" panose="05040102010807070707"/>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panose="05040102010807070707"/>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panose="05040102010807070707"/>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panose="05040102010807070707"/>
              <a:buChar char=""/>
              <a:defRPr kumimoji="0" lang="en-US" sz="900" kern="1200" smtClean="0">
                <a:solidFill>
                  <a:schemeClr val="tx1"/>
                </a:solidFill>
                <a:latin typeface="+mn-lt"/>
                <a:ea typeface="+mn-ea"/>
                <a:cs typeface="+mn-cs"/>
              </a:defRPr>
            </a:lvl9pPr>
          </a:lstStyle>
          <a:p>
            <a:pPr marL="457200" indent="-457200" eaLnBrk="1" hangingPunct="1">
              <a:lnSpc>
                <a:spcPts val="4320"/>
              </a:lnSpc>
              <a:buClr>
                <a:schemeClr val="tx1"/>
              </a:buClr>
              <a:buFont typeface="Arial" panose="020B0604020202020204" pitchFamily="34" charset="0"/>
              <a:buChar char="•"/>
            </a:pPr>
            <a:r>
              <a:rPr kumimoji="0" lang="zh-TW" altLang="en-US" sz="2850" b="0" dirty="0">
                <a:latin typeface="微软雅黑" panose="020B0503020204020204" pitchFamily="34" charset="-122"/>
                <a:ea typeface="微软雅黑" panose="020B0503020204020204" pitchFamily="34" charset="-122"/>
              </a:rPr>
              <a:t>不要</a:t>
            </a:r>
            <a:r>
              <a:rPr kumimoji="0" lang="zh-CN" altLang="en-US" sz="2850" b="0" dirty="0">
                <a:latin typeface="微软雅黑" panose="020B0503020204020204" pitchFamily="34" charset="-122"/>
                <a:ea typeface="微软雅黑" panose="020B0503020204020204" pitchFamily="34" charset="-122"/>
              </a:rPr>
              <a:t>听</a:t>
            </a:r>
            <a:r>
              <a:rPr kumimoji="0" lang="zh-TW" altLang="en-US" sz="2850" b="0" dirty="0">
                <a:latin typeface="微软雅黑" panose="020B0503020204020204" pitchFamily="34" charset="-122"/>
                <a:ea typeface="微软雅黑" panose="020B0503020204020204" pitchFamily="34" charset="-122"/>
              </a:rPr>
              <a:t>从否认挪亚洪水的人</a:t>
            </a:r>
            <a:endParaRPr kumimoji="0" lang="en-US" altLang="zh-TW" sz="2850" b="0" dirty="0">
              <a:latin typeface="微软雅黑" panose="020B0503020204020204" pitchFamily="34" charset="-122"/>
              <a:ea typeface="微软雅黑" panose="020B0503020204020204" pitchFamily="34" charset="-122"/>
            </a:endParaRPr>
          </a:p>
          <a:p>
            <a:pPr marL="457200" indent="-457200" eaLnBrk="1" hangingPunct="1">
              <a:lnSpc>
                <a:spcPts val="4320"/>
              </a:lnSpc>
              <a:buClr>
                <a:schemeClr val="tx1"/>
              </a:buClr>
              <a:buFont typeface="Arial" panose="020B0604020202020204" pitchFamily="34" charset="0"/>
              <a:buChar char="•"/>
            </a:pPr>
            <a:r>
              <a:rPr kumimoji="0" lang="zh-TW" altLang="en-US" sz="2850" dirty="0">
                <a:latin typeface="微软雅黑" panose="020B0503020204020204" pitchFamily="34" charset="-122"/>
                <a:ea typeface="微软雅黑" panose="020B0503020204020204" pitchFamily="34" charset="-122"/>
                <a:cs typeface="Arial" panose="020B0604020202020204" pitchFamily="34" charset="0"/>
              </a:rPr>
              <a:t>不要相信</a:t>
            </a:r>
            <a:r>
              <a:rPr kumimoji="0" lang="zh-CN" altLang="en-US" sz="2850" dirty="0">
                <a:latin typeface="微软雅黑" panose="020B0503020204020204" pitchFamily="34" charset="-122"/>
                <a:ea typeface="微软雅黑" panose="020B0503020204020204" pitchFamily="34" charset="-122"/>
                <a:cs typeface="Arial" panose="020B0604020202020204" pitchFamily="34" charset="0"/>
              </a:rPr>
              <a:t>地球古老以及</a:t>
            </a:r>
            <a:r>
              <a:rPr kumimoji="0" lang="zh-TW" altLang="en-US" sz="2850" dirty="0">
                <a:latin typeface="微软雅黑" panose="020B0503020204020204" pitchFamily="34" charset="-122"/>
                <a:ea typeface="微软雅黑" panose="020B0503020204020204" pitchFamily="34" charset="-122"/>
                <a:cs typeface="Arial" panose="020B0604020202020204" pitchFamily="34" charset="0"/>
              </a:rPr>
              <a:t>缓慢进化</a:t>
            </a:r>
            <a:r>
              <a:rPr kumimoji="0" lang="zh-CN" altLang="en-US" sz="2850" dirty="0">
                <a:latin typeface="微软雅黑" panose="020B0503020204020204" pitchFamily="34" charset="-122"/>
                <a:ea typeface="微软雅黑" panose="020B0503020204020204" pitchFamily="34" charset="-122"/>
                <a:cs typeface="Arial" panose="020B0604020202020204" pitchFamily="34" charset="0"/>
              </a:rPr>
              <a:t>的</a:t>
            </a:r>
            <a:r>
              <a:rPr kumimoji="0" lang="zh-TW" altLang="en-US" sz="2850" dirty="0">
                <a:latin typeface="微软雅黑" panose="020B0503020204020204" pitchFamily="34" charset="-122"/>
                <a:ea typeface="微软雅黑" panose="020B0503020204020204" pitchFamily="34" charset="-122"/>
                <a:cs typeface="Arial" panose="020B0604020202020204" pitchFamily="34" charset="0"/>
              </a:rPr>
              <a:t>理论</a:t>
            </a:r>
            <a:endParaRPr kumimoji="0" lang="en-US" altLang="zh-TW" sz="2850" b="0" dirty="0">
              <a:latin typeface="微软雅黑" panose="020B0503020204020204" pitchFamily="34" charset="-122"/>
              <a:ea typeface="微软雅黑" panose="020B0503020204020204" pitchFamily="34" charset="-122"/>
              <a:cs typeface="Arial" panose="020B0604020202020204" pitchFamily="34" charset="0"/>
            </a:endParaRPr>
          </a:p>
          <a:p>
            <a:pPr marL="457200" indent="-457200" eaLnBrk="1" hangingPunct="1">
              <a:lnSpc>
                <a:spcPts val="4320"/>
              </a:lnSpc>
              <a:buClr>
                <a:schemeClr val="tx1"/>
              </a:buClr>
              <a:buFont typeface="Arial" panose="020B0604020202020204" pitchFamily="34" charset="0"/>
              <a:buChar char="•"/>
            </a:pPr>
            <a:r>
              <a:rPr kumimoji="0" lang="zh-CN" altLang="en-US" sz="2850" b="0" dirty="0">
                <a:latin typeface="微软雅黑" panose="020B0503020204020204" pitchFamily="34" charset="-122"/>
                <a:ea typeface="微软雅黑" panose="020B0503020204020204" pitchFamily="34" charset="-122"/>
                <a:cs typeface="Arial" panose="020B0604020202020204" pitchFamily="34" charset="0"/>
              </a:rPr>
              <a:t>不要跟从</a:t>
            </a:r>
            <a:r>
              <a:rPr kumimoji="0" lang="zh-TW" altLang="en-US" sz="2850" b="0" dirty="0">
                <a:latin typeface="微软雅黑" panose="020B0503020204020204" pitchFamily="34" charset="-122"/>
                <a:ea typeface="微软雅黑" panose="020B0503020204020204" pitchFamily="34" charset="-122"/>
                <a:cs typeface="Arial" panose="020B0604020202020204" pitchFamily="34" charset="0"/>
              </a:rPr>
              <a:t>否认圣经</a:t>
            </a:r>
            <a:r>
              <a:rPr kumimoji="0" lang="zh-CN" altLang="en-US" sz="2850" b="0" dirty="0">
                <a:latin typeface="微软雅黑" panose="020B0503020204020204" pitchFamily="34" charset="-122"/>
                <a:ea typeface="微软雅黑" panose="020B0503020204020204" pitchFamily="34" charset="-122"/>
                <a:cs typeface="Arial" panose="020B0604020202020204" pitchFamily="34" charset="0"/>
              </a:rPr>
              <a:t>、</a:t>
            </a:r>
            <a:r>
              <a:rPr kumimoji="0" lang="zh-TW" altLang="en-US" sz="2850" b="0" dirty="0">
                <a:latin typeface="微软雅黑" panose="020B0503020204020204" pitchFamily="34" charset="-122"/>
                <a:ea typeface="微软雅黑" panose="020B0503020204020204" pitchFamily="34" charset="-122"/>
                <a:cs typeface="Arial" panose="020B0604020202020204" pitchFamily="34" charset="0"/>
              </a:rPr>
              <a:t>不信上帝之人的教导</a:t>
            </a:r>
            <a:endParaRPr kumimoji="0" lang="en-US" altLang="zh-CN" sz="2850" b="0" dirty="0">
              <a:latin typeface="微软雅黑" panose="020B0503020204020204" pitchFamily="34" charset="-122"/>
              <a:ea typeface="微软雅黑" panose="020B0503020204020204" pitchFamily="34" charset="-122"/>
              <a:cs typeface="Arial" panose="020B0604020202020204" pitchFamily="34" charset="0"/>
            </a:endParaRPr>
          </a:p>
          <a:p>
            <a:pPr marL="457200" indent="-457200" eaLnBrk="1" hangingPunct="1">
              <a:lnSpc>
                <a:spcPts val="4320"/>
              </a:lnSpc>
              <a:buClr>
                <a:schemeClr val="tx1"/>
              </a:buClr>
              <a:buFont typeface="Arial" panose="020B0604020202020204" pitchFamily="34" charset="0"/>
              <a:buChar char="•"/>
            </a:pPr>
            <a:r>
              <a:rPr kumimoji="0" lang="zh-CN" altLang="en-US" sz="3200" b="1" dirty="0">
                <a:latin typeface="微软雅黑" panose="020B0503020204020204" pitchFamily="34" charset="-122"/>
                <a:ea typeface="微软雅黑" panose="020B0503020204020204" pitchFamily="34" charset="-122"/>
                <a:cs typeface="Arial" panose="020B0604020202020204" pitchFamily="34" charset="0"/>
              </a:rPr>
              <a:t>要一心一意跟从并顺服上帝的带领</a:t>
            </a:r>
            <a:endParaRPr kumimoji="0" lang="en-US" altLang="zh-CN" sz="3200" b="1" dirty="0">
              <a:latin typeface="微软雅黑" panose="020B0503020204020204" pitchFamily="34" charset="-122"/>
              <a:cs typeface="Arial" panose="020B0604020202020204" pitchFamily="34" charset="0"/>
            </a:endParaRPr>
          </a:p>
        </p:txBody>
      </p:sp>
      <p:sp>
        <p:nvSpPr>
          <p:cNvPr id="2" name="标题 1"/>
          <p:cNvSpPr>
            <a:spLocks noGrp="1"/>
          </p:cNvSpPr>
          <p:nvPr>
            <p:ph type="title"/>
          </p:nvPr>
        </p:nvSpPr>
        <p:spPr>
          <a:xfrm>
            <a:off x="0" y="365126"/>
            <a:ext cx="9144000" cy="848872"/>
          </a:xfrm>
        </p:spPr>
        <p:txBody>
          <a:bodyPr/>
          <a:lstStyle/>
          <a:p>
            <a:r>
              <a:rPr lang="zh-CN" altLang="en-US" dirty="0">
                <a:solidFill>
                  <a:srgbClr val="002060"/>
                </a:solidFill>
                <a:ea typeface="微软雅黑" panose="020B0503020204020204" pitchFamily="34" charset="-122"/>
              </a:rPr>
              <a:t>挪亚</a:t>
            </a:r>
            <a:r>
              <a:rPr lang="zh-TW" altLang="en-US" dirty="0">
                <a:solidFill>
                  <a:srgbClr val="002060"/>
                </a:solidFill>
                <a:ea typeface="微软雅黑" panose="020B0503020204020204" pitchFamily="34" charset="-122"/>
              </a:rPr>
              <a:t>洪水的警示</a:t>
            </a:r>
            <a:endParaRPr lang="zh-CN" alt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3140761" y="1594338"/>
            <a:ext cx="3106780" cy="3282461"/>
          </a:xfrm>
          <a:prstGeom prst="rect">
            <a:avLst/>
          </a:prstGeom>
        </p:spPr>
      </p:pic>
      <p:sp>
        <p:nvSpPr>
          <p:cNvPr id="5" name="文本框 4"/>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微软雅黑" panose="020B0503020204020204" pitchFamily="34" charset="-122"/>
                <a:ea typeface="微软雅黑" panose="020B0503020204020204" pitchFamily="34" charset="-122"/>
              </a:rPr>
              <a:t>下节课</a:t>
            </a:r>
            <a:endParaRPr kumimoji="1" lang="en-US" altLang="zh-CN" sz="3200" b="1" dirty="0">
              <a:solidFill>
                <a:schemeClr val="bg1"/>
              </a:solidFill>
              <a:latin typeface="微软雅黑" panose="020B0503020204020204" pitchFamily="34" charset="-122"/>
              <a:ea typeface="微软雅黑" panose="020B0503020204020204" pitchFamily="34" charset="-122"/>
            </a:endParaRPr>
          </a:p>
          <a:p>
            <a:pPr algn="ctr"/>
            <a:r>
              <a:rPr kumimoji="1" lang="zh-CN" altLang="en-US" sz="3200" b="1" dirty="0">
                <a:solidFill>
                  <a:schemeClr val="bg1"/>
                </a:solidFill>
                <a:latin typeface="微软雅黑" panose="020B0503020204020204" pitchFamily="34" charset="-122"/>
                <a:ea typeface="微软雅黑" panose="020B0503020204020204" pitchFamily="34" charset="-122"/>
              </a:rPr>
              <a:t>再见！</a:t>
            </a:r>
            <a:endParaRPr kumimoji="1" lang="en-US" altLang="zh-CN" sz="3200" b="1" dirty="0">
              <a:solidFill>
                <a:schemeClr val="bg1"/>
              </a:solidFill>
              <a:latin typeface="微软雅黑" panose="020B0503020204020204" pitchFamily="34" charset="-122"/>
              <a:ea typeface="微软雅黑" panose="020B0503020204020204" pitchFamily="34" charset="-122"/>
            </a:endParaRPr>
          </a:p>
          <a:p>
            <a:pPr algn="ctr"/>
            <a:endParaRPr kumimoji="1" lang="zh-CN" altLang="en-US" sz="3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1_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MS 10 挪亚大洪水的地质学记录 0913 -01</Template>
  <TotalTime>13</TotalTime>
  <Words>4725</Words>
  <Application>Microsoft Macintosh PowerPoint</Application>
  <PresentationFormat>全屏显示(4:3)</PresentationFormat>
  <Paragraphs>453</Paragraphs>
  <Slides>59</Slides>
  <Notes>59</Notes>
  <HiddenSlides>0</HiddenSlides>
  <MMClips>3</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59</vt:i4>
      </vt:variant>
    </vt:vector>
  </HeadingPairs>
  <TitlesOfParts>
    <vt:vector size="66" baseType="lpstr">
      <vt:lpstr>黑体</vt:lpstr>
      <vt:lpstr>宋体</vt:lpstr>
      <vt:lpstr>微软雅黑</vt:lpstr>
      <vt:lpstr>Arial</vt:lpstr>
      <vt:lpstr>Calibri</vt:lpstr>
      <vt:lpstr>Times New Roman</vt:lpstr>
      <vt:lpstr>1_Office 主题</vt:lpstr>
      <vt:lpstr>PowerPoint 演示文稿</vt:lpstr>
      <vt:lpstr>圣经对挪亚洪水的描述</vt:lpstr>
      <vt:lpstr>圣经对挪亚洪水的描述</vt:lpstr>
      <vt:lpstr>圣经对挪亚洪水的描述</vt:lpstr>
      <vt:lpstr>圣经对挪亚洪水的描述</vt:lpstr>
      <vt:lpstr>水从哪里来？</vt:lpstr>
      <vt:lpstr>今天地球上的水 可以满足全球洪水的水量</vt:lpstr>
      <vt:lpstr>水从哪里来？</vt:lpstr>
      <vt:lpstr>水从哪里来？</vt:lpstr>
      <vt:lpstr>水是怎么来的？</vt:lpstr>
      <vt:lpstr>大渊的泉源</vt:lpstr>
      <vt:lpstr>大渊的泉源 很可能是指地壳深处的地下水！</vt:lpstr>
      <vt:lpstr>“大渊的泉源裂开”</vt:lpstr>
      <vt:lpstr>地球内部结构</vt:lpstr>
      <vt:lpstr>大陆板块漂移</vt:lpstr>
      <vt:lpstr>原始超大陆：盘古大陆</vt:lpstr>
      <vt:lpstr>板块漂移分歧：时间</vt:lpstr>
      <vt:lpstr>观看视频： 《挪亚洪水与灾难性板块构造》 </vt:lpstr>
      <vt:lpstr>挪亚洪水期间 都有哪些地质活动？</vt:lpstr>
      <vt:lpstr>灾难性的板块移动（板块漂移、构造）</vt:lpstr>
      <vt:lpstr>灾难性板块构造</vt:lpstr>
      <vt:lpstr>灾难性板块构造</vt:lpstr>
      <vt:lpstr>灾难性板块构造</vt:lpstr>
      <vt:lpstr>灾难性的板块构造会导致：火山爆发</vt:lpstr>
      <vt:lpstr>灾难性的板块构造会导致：海啸</vt:lpstr>
      <vt:lpstr>灾难性的板块构造会导致：海啸</vt:lpstr>
      <vt:lpstr>灾难性的板块构造会导致： 泥石流和沉积物</vt:lpstr>
      <vt:lpstr>挪亚洪水会：</vt:lpstr>
      <vt:lpstr>挪亚洪水会：</vt:lpstr>
      <vt:lpstr>观看视频：  《挪亚洪水与灾难性板块构造》</vt:lpstr>
      <vt:lpstr>任务一</vt:lpstr>
      <vt:lpstr>水去哪儿了？</vt:lpstr>
      <vt:lpstr>挪亚洪水的消退期</vt:lpstr>
      <vt:lpstr>挪亚洪水前</vt:lpstr>
      <vt:lpstr>挪亚洪水中</vt:lpstr>
      <vt:lpstr>挪亚洪水后</vt:lpstr>
      <vt:lpstr>山体抬升</vt:lpstr>
      <vt:lpstr>山体抬升</vt:lpstr>
      <vt:lpstr>珠穆朗玛峰发现了贝壳化石</vt:lpstr>
      <vt:lpstr>海盆下沉</vt:lpstr>
      <vt:lpstr>水去哪儿了？</vt:lpstr>
      <vt:lpstr>任务二 (限时1分钟)</vt:lpstr>
      <vt:lpstr>全球性大洪水的地质证据</vt:lpstr>
      <vt:lpstr>全球性大洪水的地质证据</vt:lpstr>
      <vt:lpstr>挪亚洪水的全球性地质证据 —— 沉积岩</vt:lpstr>
      <vt:lpstr>全球75%的大陆覆盖厚厚的水下沉积岩</vt:lpstr>
      <vt:lpstr>挪亚洪水的全球性地质证据 —— 生物化石</vt:lpstr>
      <vt:lpstr>全球贝壳类生物化石分布图</vt:lpstr>
      <vt:lpstr>挪亚洪水的地质学证据</vt:lpstr>
      <vt:lpstr>任务三</vt:lpstr>
      <vt:lpstr>如果是挪亚洪水形成岩层和化石 就不存在“漫长的地质时间” </vt:lpstr>
      <vt:lpstr>地质时间尺度</vt:lpstr>
      <vt:lpstr>地质时间尺度</vt:lpstr>
      <vt:lpstr>地质时间尺度</vt:lpstr>
      <vt:lpstr>地质学证据表明</vt:lpstr>
      <vt:lpstr>很遗憾，现今大部分主流地质学家 完全否认曾经有一场全球性大洪水…...</vt:lpstr>
      <vt:lpstr>挪亚洪水的警示</vt:lpstr>
      <vt:lpstr>挪亚洪水的警示</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LO AMIGO</dc:creator>
  <cp:lastModifiedBy>Meiling Meng</cp:lastModifiedBy>
  <cp:revision>120</cp:revision>
  <dcterms:created xsi:type="dcterms:W3CDTF">2021-09-13T10:15:00Z</dcterms:created>
  <dcterms:modified xsi:type="dcterms:W3CDTF">2024-12-11T06:42:47Z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F866411F118445778F5D42AD6ACCCEC5</vt:lpwstr>
  </property>
  <property fmtid="{D5CDD505-2E9C-101B-9397-08002B2CF9AE}" pid="3" name="KSOProductBuildVer">
    <vt:lpwstr>2052-11.1.0.10700</vt:lpwstr>
  </property>
</Properties>
</file>